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61"/>
  </p:notesMasterIdLst>
  <p:handoutMasterIdLst>
    <p:handoutMasterId r:id="rId62"/>
  </p:handoutMasterIdLst>
  <p:sldIdLst>
    <p:sldId id="309" r:id="rId5"/>
    <p:sldId id="612" r:id="rId6"/>
    <p:sldId id="543" r:id="rId7"/>
    <p:sldId id="583" r:id="rId8"/>
    <p:sldId id="619" r:id="rId9"/>
    <p:sldId id="634" r:id="rId10"/>
    <p:sldId id="635" r:id="rId11"/>
    <p:sldId id="620" r:id="rId12"/>
    <p:sldId id="622" r:id="rId13"/>
    <p:sldId id="623" r:id="rId14"/>
    <p:sldId id="624" r:id="rId15"/>
    <p:sldId id="615" r:id="rId16"/>
    <p:sldId id="613" r:id="rId17"/>
    <p:sldId id="627" r:id="rId18"/>
    <p:sldId id="555" r:id="rId19"/>
    <p:sldId id="625" r:id="rId20"/>
    <p:sldId id="549" r:id="rId21"/>
    <p:sldId id="629" r:id="rId22"/>
    <p:sldId id="553" r:id="rId23"/>
    <p:sldId id="556" r:id="rId24"/>
    <p:sldId id="637" r:id="rId25"/>
    <p:sldId id="630" r:id="rId26"/>
    <p:sldId id="636" r:id="rId27"/>
    <p:sldId id="639" r:id="rId28"/>
    <p:sldId id="557" r:id="rId29"/>
    <p:sldId id="559" r:id="rId30"/>
    <p:sldId id="640" r:id="rId31"/>
    <p:sldId id="642" r:id="rId32"/>
    <p:sldId id="643" r:id="rId33"/>
    <p:sldId id="645" r:id="rId34"/>
    <p:sldId id="646" r:id="rId35"/>
    <p:sldId id="647" r:id="rId36"/>
    <p:sldId id="648" r:id="rId37"/>
    <p:sldId id="649" r:id="rId38"/>
    <p:sldId id="650" r:id="rId39"/>
    <p:sldId id="651" r:id="rId40"/>
    <p:sldId id="586" r:id="rId41"/>
    <p:sldId id="616" r:id="rId42"/>
    <p:sldId id="562" r:id="rId43"/>
    <p:sldId id="588" r:id="rId44"/>
    <p:sldId id="652" r:id="rId45"/>
    <p:sldId id="653" r:id="rId46"/>
    <p:sldId id="591" r:id="rId47"/>
    <p:sldId id="592" r:id="rId48"/>
    <p:sldId id="654" r:id="rId49"/>
    <p:sldId id="595" r:id="rId50"/>
    <p:sldId id="565" r:id="rId51"/>
    <p:sldId id="599" r:id="rId52"/>
    <p:sldId id="600" r:id="rId53"/>
    <p:sldId id="631" r:id="rId54"/>
    <p:sldId id="601" r:id="rId55"/>
    <p:sldId id="602" r:id="rId56"/>
    <p:sldId id="568" r:id="rId57"/>
    <p:sldId id="604" r:id="rId58"/>
    <p:sldId id="608" r:id="rId59"/>
    <p:sldId id="418" r:id="rId60"/>
  </p:sldIdLst>
  <p:sldSz cx="9144000" cy="6858000" type="screen4x3"/>
  <p:notesSz cx="6797675" cy="9926638"/>
  <p:custDataLst>
    <p:tags r:id="rId6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02">
          <p15:clr>
            <a:srgbClr val="A4A3A4"/>
          </p15:clr>
        </p15:guide>
        <p15:guide id="3" orient="horz" pos="2296">
          <p15:clr>
            <a:srgbClr val="A4A3A4"/>
          </p15:clr>
        </p15:guide>
        <p15:guide id="4" orient="horz" pos="2251">
          <p15:clr>
            <a:srgbClr val="A4A3A4"/>
          </p15:clr>
        </p15:guide>
        <p15:guide id="5" orient="horz" pos="119">
          <p15:clr>
            <a:srgbClr val="A4A3A4"/>
          </p15:clr>
        </p15:guide>
        <p15:guide id="6" orient="horz" pos="4201">
          <p15:clr>
            <a:srgbClr val="A4A3A4"/>
          </p15:clr>
        </p15:guide>
        <p15:guide id="7" orient="horz" pos="2614">
          <p15:clr>
            <a:srgbClr val="A4A3A4"/>
          </p15:clr>
        </p15:guide>
        <p15:guide id="8" pos="249">
          <p15:clr>
            <a:srgbClr val="A4A3A4"/>
          </p15:clr>
        </p15:guide>
        <p15:guide id="9" pos="2857">
          <p15:clr>
            <a:srgbClr val="A4A3A4"/>
          </p15:clr>
        </p15:guide>
        <p15:guide id="10" pos="2903">
          <p15:clr>
            <a:srgbClr val="A4A3A4"/>
          </p15:clr>
        </p15:guide>
        <p15:guide id="11" pos="3787">
          <p15:clr>
            <a:srgbClr val="A4A3A4"/>
          </p15:clr>
        </p15:guide>
        <p15:guide id="12" pos="3742">
          <p15:clr>
            <a:srgbClr val="A4A3A4"/>
          </p15:clr>
        </p15:guide>
        <p15:guide id="13" pos="2018">
          <p15:clr>
            <a:srgbClr val="A4A3A4"/>
          </p15:clr>
        </p15:guide>
        <p15:guide id="14" pos="1973">
          <p15:clr>
            <a:srgbClr val="A4A3A4"/>
          </p15:clr>
        </p15:guide>
        <p15:guide id="15" pos="5511">
          <p15:clr>
            <a:srgbClr val="A4A3A4"/>
          </p15:clr>
        </p15:guide>
        <p15:guide id="16" pos="113">
          <p15:clr>
            <a:srgbClr val="A4A3A4"/>
          </p15:clr>
        </p15:guide>
        <p15:guide id="17" pos="5647">
          <p15:clr>
            <a:srgbClr val="A4A3A4"/>
          </p15:clr>
        </p15:guide>
        <p15:guide id="18" pos="546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196293"/>
    <a:srgbClr val="2180C1"/>
    <a:srgbClr val="5F5F5F"/>
    <a:srgbClr val="747474"/>
    <a:srgbClr val="A6A6A6"/>
    <a:srgbClr val="B2B2B2"/>
    <a:srgbClr val="EAEAEA"/>
    <a:srgbClr val="FFFDFD"/>
    <a:srgbClr val="FF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2362" autoAdjust="0"/>
  </p:normalViewPr>
  <p:slideViewPr>
    <p:cSldViewPr snapToObjects="1" showGuides="1">
      <p:cViewPr varScale="1">
        <p:scale>
          <a:sx n="79" d="100"/>
          <a:sy n="79" d="100"/>
        </p:scale>
        <p:origin x="1733" y="101"/>
      </p:cViewPr>
      <p:guideLst>
        <p:guide orient="horz" pos="845"/>
        <p:guide orient="horz" pos="3702"/>
        <p:guide orient="horz" pos="2296"/>
        <p:guide orient="horz" pos="2251"/>
        <p:guide orient="horz" pos="119"/>
        <p:guide orient="horz" pos="4201"/>
        <p:guide orient="horz" pos="2614"/>
        <p:guide pos="249"/>
        <p:guide pos="2857"/>
        <p:guide pos="2903"/>
        <p:guide pos="3787"/>
        <p:guide pos="3742"/>
        <p:guide pos="2018"/>
        <p:guide pos="1973"/>
        <p:guide pos="5511"/>
        <p:guide pos="113"/>
        <p:guide pos="5647"/>
        <p:guide pos="5465"/>
      </p:guideLst>
    </p:cSldViewPr>
  </p:slideViewPr>
  <p:outlineViewPr>
    <p:cViewPr>
      <p:scale>
        <a:sx n="33" d="100"/>
        <a:sy n="33" d="100"/>
      </p:scale>
      <p:origin x="0" y="3468"/>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91" d="100"/>
          <a:sy n="91" d="100"/>
        </p:scale>
        <p:origin x="-373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D0BAD0-1087-43A9-B1A9-7A9D8A84A638}" type="datetimeFigureOut">
              <a:rPr lang="de-DE" smtClean="0"/>
              <a:pPr/>
              <a:t>04.02.2021</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CF6FF2-31AE-4F51-8EE2-6B6790F3B26A}" type="slidenum">
              <a:rPr lang="de-DE" smtClean="0"/>
              <a:pPr/>
              <a:t>‹N°›</a:t>
            </a:fld>
            <a:endParaRPr lang="de-DE"/>
          </a:p>
        </p:txBody>
      </p:sp>
    </p:spTree>
    <p:extLst>
      <p:ext uri="{BB962C8B-B14F-4D97-AF65-F5344CB8AC3E}">
        <p14:creationId xmlns:p14="http://schemas.microsoft.com/office/powerpoint/2010/main" val="92576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C568D1-65C2-4CDE-9B8E-4F04E333B056}" type="datetimeFigureOut">
              <a:rPr lang="en-US" smtClean="0"/>
              <a:pPr/>
              <a:t>2/4/2021</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17575" y="4714875"/>
            <a:ext cx="4962525" cy="4467225"/>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DCD5AE8-B077-49EA-8F01-5B4042BFABD6}" type="slidenum">
              <a:rPr lang="en-US" smtClean="0"/>
              <a:pPr/>
              <a:t>‹N°›</a:t>
            </a:fld>
            <a:endParaRPr lang="en-US"/>
          </a:p>
        </p:txBody>
      </p:sp>
    </p:spTree>
    <p:extLst>
      <p:ext uri="{BB962C8B-B14F-4D97-AF65-F5344CB8AC3E}">
        <p14:creationId xmlns:p14="http://schemas.microsoft.com/office/powerpoint/2010/main" val="354739561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1pPr>
    <a:lvl2pPr marL="53498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2pPr>
    <a:lvl3pPr marL="89693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3pPr>
    <a:lvl4pPr marL="1249363"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4pPr>
    <a:lvl5pPr marL="1622425"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4</a:t>
            </a:fld>
            <a:endParaRPr lang="en-US"/>
          </a:p>
        </p:txBody>
      </p:sp>
    </p:spTree>
    <p:extLst>
      <p:ext uri="{BB962C8B-B14F-4D97-AF65-F5344CB8AC3E}">
        <p14:creationId xmlns:p14="http://schemas.microsoft.com/office/powerpoint/2010/main" val="269961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De făcut idee generală pentru text</a:t>
            </a:r>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19</a:t>
            </a:fld>
            <a:endParaRPr lang="en-US"/>
          </a:p>
        </p:txBody>
      </p:sp>
    </p:spTree>
    <p:extLst>
      <p:ext uri="{BB962C8B-B14F-4D97-AF65-F5344CB8AC3E}">
        <p14:creationId xmlns:p14="http://schemas.microsoft.com/office/powerpoint/2010/main" val="217709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25</a:t>
            </a:fld>
            <a:endParaRPr lang="en-US"/>
          </a:p>
        </p:txBody>
      </p:sp>
    </p:spTree>
    <p:extLst>
      <p:ext uri="{BB962C8B-B14F-4D97-AF65-F5344CB8AC3E}">
        <p14:creationId xmlns:p14="http://schemas.microsoft.com/office/powerpoint/2010/main" val="397290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27</a:t>
            </a:fld>
            <a:endParaRPr lang="en-US"/>
          </a:p>
        </p:txBody>
      </p:sp>
    </p:spTree>
    <p:extLst>
      <p:ext uri="{BB962C8B-B14F-4D97-AF65-F5344CB8AC3E}">
        <p14:creationId xmlns:p14="http://schemas.microsoft.com/office/powerpoint/2010/main" val="132854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28</a:t>
            </a:fld>
            <a:endParaRPr lang="en-US"/>
          </a:p>
        </p:txBody>
      </p:sp>
    </p:spTree>
    <p:extLst>
      <p:ext uri="{BB962C8B-B14F-4D97-AF65-F5344CB8AC3E}">
        <p14:creationId xmlns:p14="http://schemas.microsoft.com/office/powerpoint/2010/main" val="123403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29</a:t>
            </a:fld>
            <a:endParaRPr lang="en-US"/>
          </a:p>
        </p:txBody>
      </p:sp>
    </p:spTree>
    <p:extLst>
      <p:ext uri="{BB962C8B-B14F-4D97-AF65-F5344CB8AC3E}">
        <p14:creationId xmlns:p14="http://schemas.microsoft.com/office/powerpoint/2010/main" val="232373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30</a:t>
            </a:fld>
            <a:endParaRPr lang="en-US"/>
          </a:p>
        </p:txBody>
      </p:sp>
    </p:spTree>
    <p:extLst>
      <p:ext uri="{BB962C8B-B14F-4D97-AF65-F5344CB8AC3E}">
        <p14:creationId xmlns:p14="http://schemas.microsoft.com/office/powerpoint/2010/main" val="368233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31</a:t>
            </a:fld>
            <a:endParaRPr lang="en-US"/>
          </a:p>
        </p:txBody>
      </p:sp>
    </p:spTree>
    <p:extLst>
      <p:ext uri="{BB962C8B-B14F-4D97-AF65-F5344CB8AC3E}">
        <p14:creationId xmlns:p14="http://schemas.microsoft.com/office/powerpoint/2010/main" val="52492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32</a:t>
            </a:fld>
            <a:endParaRPr lang="en-US"/>
          </a:p>
        </p:txBody>
      </p:sp>
    </p:spTree>
    <p:extLst>
      <p:ext uri="{BB962C8B-B14F-4D97-AF65-F5344CB8AC3E}">
        <p14:creationId xmlns:p14="http://schemas.microsoft.com/office/powerpoint/2010/main" val="176179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5</a:t>
            </a:fld>
            <a:endParaRPr lang="en-US"/>
          </a:p>
        </p:txBody>
      </p:sp>
    </p:spTree>
    <p:extLst>
      <p:ext uri="{BB962C8B-B14F-4D97-AF65-F5344CB8AC3E}">
        <p14:creationId xmlns:p14="http://schemas.microsoft.com/office/powerpoint/2010/main" val="186569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6</a:t>
            </a:fld>
            <a:endParaRPr lang="en-US"/>
          </a:p>
        </p:txBody>
      </p:sp>
    </p:spTree>
    <p:extLst>
      <p:ext uri="{BB962C8B-B14F-4D97-AF65-F5344CB8AC3E}">
        <p14:creationId xmlns:p14="http://schemas.microsoft.com/office/powerpoint/2010/main" val="165242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7</a:t>
            </a:fld>
            <a:endParaRPr lang="en-US"/>
          </a:p>
        </p:txBody>
      </p:sp>
    </p:spTree>
    <p:extLst>
      <p:ext uri="{BB962C8B-B14F-4D97-AF65-F5344CB8AC3E}">
        <p14:creationId xmlns:p14="http://schemas.microsoft.com/office/powerpoint/2010/main" val="365551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8</a:t>
            </a:fld>
            <a:endParaRPr lang="en-US"/>
          </a:p>
        </p:txBody>
      </p:sp>
    </p:spTree>
    <p:extLst>
      <p:ext uri="{BB962C8B-B14F-4D97-AF65-F5344CB8AC3E}">
        <p14:creationId xmlns:p14="http://schemas.microsoft.com/office/powerpoint/2010/main" val="9763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9</a:t>
            </a:fld>
            <a:endParaRPr lang="en-US"/>
          </a:p>
        </p:txBody>
      </p:sp>
    </p:spTree>
    <p:extLst>
      <p:ext uri="{BB962C8B-B14F-4D97-AF65-F5344CB8AC3E}">
        <p14:creationId xmlns:p14="http://schemas.microsoft.com/office/powerpoint/2010/main" val="223140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10</a:t>
            </a:fld>
            <a:endParaRPr lang="en-US"/>
          </a:p>
        </p:txBody>
      </p:sp>
    </p:spTree>
    <p:extLst>
      <p:ext uri="{BB962C8B-B14F-4D97-AF65-F5344CB8AC3E}">
        <p14:creationId xmlns:p14="http://schemas.microsoft.com/office/powerpoint/2010/main" val="229509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ro-RO" dirty="0"/>
              <a:t>De luat notițe și printscreen-uri</a:t>
            </a:r>
            <a:br>
              <a:rPr lang="ro-RO" dirty="0"/>
            </a:br>
            <a:r>
              <a:rPr lang="ro-RO" dirty="0"/>
              <a:t>pentru AGV lăsăm la final</a:t>
            </a:r>
            <a:br>
              <a:rPr lang="ro-RO" dirty="0"/>
            </a:br>
            <a:r>
              <a:rPr lang="en-US" dirty="0" err="1">
                <a:solidFill>
                  <a:srgbClr val="FF0000"/>
                </a:solidFill>
                <a:cs typeface="Arial"/>
              </a:rPr>
              <a:t>Aici</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vorbit</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a:t>
            </a:r>
            <a:r>
              <a:rPr lang="en-US" dirty="0" err="1">
                <a:solidFill>
                  <a:srgbClr val="FF0000"/>
                </a:solidFill>
                <a:cs typeface="Arial"/>
              </a:rPr>
              <a:t>în</a:t>
            </a:r>
            <a:r>
              <a:rPr lang="en-US" dirty="0">
                <a:solidFill>
                  <a:srgbClr val="FF0000"/>
                </a:solidFill>
                <a:cs typeface="Arial"/>
              </a:rPr>
              <a:t> general, cine </a:t>
            </a:r>
            <a:r>
              <a:rPr lang="en-US" dirty="0" err="1">
                <a:solidFill>
                  <a:srgbClr val="FF0000"/>
                </a:solidFill>
                <a:cs typeface="Arial"/>
              </a:rPr>
              <a:t>este</a:t>
            </a:r>
            <a:r>
              <a:rPr lang="en-US" dirty="0">
                <a:solidFill>
                  <a:srgbClr val="FF0000"/>
                </a:solidFill>
                <a:cs typeface="Arial"/>
              </a:rPr>
              <a:t> </a:t>
            </a:r>
            <a:r>
              <a:rPr lang="en-US" dirty="0" err="1">
                <a:solidFill>
                  <a:srgbClr val="FF0000"/>
                </a:solidFill>
                <a:cs typeface="Arial"/>
              </a:rPr>
              <a:t>ele</a:t>
            </a:r>
            <a:r>
              <a:rPr lang="en-US" dirty="0">
                <a:solidFill>
                  <a:srgbClr val="FF0000"/>
                </a:solidFill>
                <a:cs typeface="Arial"/>
              </a:rPr>
              <a:t>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ce</a:t>
            </a:r>
            <a:r>
              <a:rPr lang="en-US" dirty="0">
                <a:solidFill>
                  <a:srgbClr val="FF0000"/>
                </a:solidFill>
                <a:cs typeface="Arial"/>
              </a:rPr>
              <a:t> </a:t>
            </a:r>
            <a:r>
              <a:rPr lang="en-US" dirty="0" err="1">
                <a:solidFill>
                  <a:srgbClr val="FF0000"/>
                </a:solidFill>
                <a:cs typeface="Arial"/>
              </a:rPr>
              <a:t>vrea</a:t>
            </a:r>
            <a:r>
              <a:rPr lang="en-US" dirty="0">
                <a:solidFill>
                  <a:srgbClr val="FF0000"/>
                </a:solidFill>
                <a:cs typeface="Arial"/>
              </a:rPr>
              <a:t> de la </a:t>
            </a:r>
            <a:r>
              <a:rPr lang="en-US" dirty="0" err="1">
                <a:solidFill>
                  <a:srgbClr val="FF0000"/>
                </a:solidFill>
                <a:cs typeface="Arial"/>
              </a:rPr>
              <a:t>noi</a:t>
            </a:r>
            <a:r>
              <a:rPr lang="en-US" dirty="0">
                <a:solidFill>
                  <a:srgbClr val="FF0000"/>
                </a:solidFill>
                <a:cs typeface="Arial"/>
              </a:rPr>
              <a:t>. Nu pot </a:t>
            </a:r>
            <a:r>
              <a:rPr lang="en-US" dirty="0" err="1">
                <a:solidFill>
                  <a:srgbClr val="FF0000"/>
                </a:solidFill>
                <a:cs typeface="Arial"/>
              </a:rPr>
              <a:t>vorbi</a:t>
            </a:r>
            <a:r>
              <a:rPr lang="en-US" dirty="0">
                <a:solidFill>
                  <a:srgbClr val="FF0000"/>
                </a:solidFill>
                <a:cs typeface="Arial"/>
              </a:rPr>
              <a:t> de LD 90 RG </a:t>
            </a:r>
            <a:r>
              <a:rPr lang="en-US" dirty="0" err="1">
                <a:solidFill>
                  <a:srgbClr val="FF0000"/>
                </a:solidFill>
                <a:cs typeface="Arial"/>
              </a:rPr>
              <a:t>încă</a:t>
            </a:r>
            <a:r>
              <a:rPr lang="en-US" dirty="0">
                <a:solidFill>
                  <a:srgbClr val="FF0000"/>
                </a:solidFill>
                <a:cs typeface="Arial"/>
              </a:rPr>
              <a:t>, </a:t>
            </a:r>
            <a:r>
              <a:rPr lang="en-US" dirty="0" err="1">
                <a:solidFill>
                  <a:srgbClr val="FF0000"/>
                </a:solidFill>
                <a:cs typeface="Arial"/>
              </a:rPr>
              <a:t>pentru</a:t>
            </a:r>
            <a:r>
              <a:rPr lang="en-US" dirty="0">
                <a:solidFill>
                  <a:srgbClr val="FF0000"/>
                </a:solidFill>
                <a:cs typeface="Arial"/>
              </a:rPr>
              <a:t> </a:t>
            </a:r>
            <a:r>
              <a:rPr lang="en-US" dirty="0" err="1">
                <a:solidFill>
                  <a:srgbClr val="FF0000"/>
                </a:solidFill>
                <a:cs typeface="Arial"/>
              </a:rPr>
              <a:t>că</a:t>
            </a:r>
            <a:r>
              <a:rPr lang="en-US" dirty="0">
                <a:solidFill>
                  <a:srgbClr val="FF0000"/>
                </a:solidFill>
                <a:cs typeface="Arial"/>
              </a:rPr>
              <a:t> </a:t>
            </a:r>
            <a:r>
              <a:rPr lang="en-US" dirty="0" err="1">
                <a:solidFill>
                  <a:srgbClr val="FF0000"/>
                </a:solidFill>
                <a:cs typeface="Arial"/>
              </a:rPr>
              <a:t>îl</a:t>
            </a:r>
            <a:r>
              <a:rPr lang="en-US" dirty="0">
                <a:solidFill>
                  <a:srgbClr val="FF0000"/>
                </a:solidFill>
                <a:cs typeface="Arial"/>
              </a:rPr>
              <a:t> </a:t>
            </a:r>
            <a:r>
              <a:rPr lang="en-US" dirty="0" err="1">
                <a:solidFill>
                  <a:srgbClr val="FF0000"/>
                </a:solidFill>
                <a:cs typeface="Arial"/>
              </a:rPr>
              <a:t>aleg</a:t>
            </a:r>
            <a:r>
              <a:rPr lang="en-US" dirty="0">
                <a:solidFill>
                  <a:srgbClr val="FF0000"/>
                </a:solidFill>
                <a:cs typeface="Arial"/>
              </a:rPr>
              <a:t> </a:t>
            </a:r>
            <a:r>
              <a:rPr lang="en-US" dirty="0" err="1">
                <a:solidFill>
                  <a:srgbClr val="FF0000"/>
                </a:solidFill>
                <a:cs typeface="Arial"/>
              </a:rPr>
              <a:t>doar</a:t>
            </a:r>
            <a:r>
              <a:rPr lang="en-US" dirty="0">
                <a:solidFill>
                  <a:srgbClr val="FF0000"/>
                </a:solidFill>
                <a:cs typeface="Arial"/>
              </a:rPr>
              <a:t> la </a:t>
            </a:r>
            <a:r>
              <a:rPr lang="en-US" dirty="0" err="1">
                <a:solidFill>
                  <a:srgbClr val="FF0000"/>
                </a:solidFill>
                <a:cs typeface="Arial"/>
              </a:rPr>
              <a:t>capitolul</a:t>
            </a:r>
            <a:r>
              <a:rPr lang="en-US" dirty="0">
                <a:solidFill>
                  <a:srgbClr val="FF0000"/>
                </a:solidFill>
                <a:cs typeface="Arial"/>
              </a:rPr>
              <a:t> </a:t>
            </a:r>
            <a:r>
              <a:rPr lang="en-US" dirty="0" err="1">
                <a:solidFill>
                  <a:srgbClr val="FF0000"/>
                </a:solidFill>
                <a:cs typeface="Arial"/>
              </a:rPr>
              <a:t>următor</a:t>
            </a:r>
            <a:r>
              <a:rPr lang="en-US" dirty="0">
                <a:solidFill>
                  <a:srgbClr val="FF0000"/>
                </a:solidFill>
                <a:cs typeface="Arial"/>
              </a:rPr>
              <a:t>. </a:t>
            </a:r>
            <a:r>
              <a:rPr lang="en-US" dirty="0" err="1">
                <a:solidFill>
                  <a:srgbClr val="FF0000"/>
                </a:solidFill>
                <a:cs typeface="Arial"/>
              </a:rPr>
              <a:t>Trebuie</a:t>
            </a:r>
            <a:r>
              <a:rPr lang="en-US" dirty="0">
                <a:solidFill>
                  <a:srgbClr val="FF0000"/>
                </a:solidFill>
                <a:cs typeface="Arial"/>
              </a:rPr>
              <a:t> </a:t>
            </a:r>
            <a:r>
              <a:rPr lang="en-US" dirty="0" err="1">
                <a:solidFill>
                  <a:srgbClr val="FF0000"/>
                </a:solidFill>
                <a:cs typeface="Arial"/>
              </a:rPr>
              <a:t>căutat</a:t>
            </a:r>
            <a:r>
              <a:rPr lang="en-US" dirty="0">
                <a:solidFill>
                  <a:srgbClr val="FF0000"/>
                </a:solidFill>
                <a:cs typeface="Arial"/>
              </a:rPr>
              <a:t> de pe net, diverse </a:t>
            </a:r>
            <a:r>
              <a:rPr lang="en-US" dirty="0" err="1">
                <a:solidFill>
                  <a:srgbClr val="FF0000"/>
                </a:solidFill>
                <a:cs typeface="Arial"/>
              </a:rPr>
              <a:t>tipuri</a:t>
            </a:r>
            <a:r>
              <a:rPr lang="en-US" dirty="0">
                <a:solidFill>
                  <a:srgbClr val="FF0000"/>
                </a:solidFill>
                <a:cs typeface="Arial"/>
              </a:rPr>
              <a:t>, </a:t>
            </a:r>
            <a:r>
              <a:rPr lang="en-US" dirty="0" err="1">
                <a:solidFill>
                  <a:srgbClr val="FF0000"/>
                </a:solidFill>
                <a:cs typeface="Arial"/>
              </a:rPr>
              <a:t>istoric</a:t>
            </a:r>
            <a:r>
              <a:rPr lang="en-US" dirty="0">
                <a:solidFill>
                  <a:srgbClr val="FF0000"/>
                </a:solidFill>
                <a:cs typeface="Arial"/>
              </a:rPr>
              <a:t>, etc. De ex </a:t>
            </a:r>
            <a:r>
              <a:rPr lang="en-US" dirty="0" err="1">
                <a:solidFill>
                  <a:srgbClr val="FF0000"/>
                </a:solidFill>
                <a:cs typeface="Arial"/>
              </a:rPr>
              <a:t>metode</a:t>
            </a:r>
            <a:r>
              <a:rPr lang="en-US" dirty="0">
                <a:solidFill>
                  <a:srgbClr val="FF0000"/>
                </a:solidFill>
                <a:cs typeface="Arial"/>
              </a:rPr>
              <a:t> de </a:t>
            </a:r>
            <a:r>
              <a:rPr lang="en-US" dirty="0" err="1">
                <a:solidFill>
                  <a:srgbClr val="FF0000"/>
                </a:solidFill>
                <a:cs typeface="Arial"/>
              </a:rPr>
              <a:t>ghidare</a:t>
            </a:r>
            <a:r>
              <a:rPr lang="en-US" dirty="0">
                <a:solidFill>
                  <a:srgbClr val="FF0000"/>
                </a:solidFill>
                <a:cs typeface="Arial"/>
              </a:rPr>
              <a:t>: </a:t>
            </a:r>
            <a:r>
              <a:rPr lang="en-US" dirty="0" err="1">
                <a:solidFill>
                  <a:srgbClr val="FF0000"/>
                </a:solidFill>
                <a:cs typeface="Arial"/>
              </a:rPr>
              <a:t>benzi</a:t>
            </a:r>
            <a:r>
              <a:rPr lang="en-US" dirty="0">
                <a:solidFill>
                  <a:srgbClr val="FF0000"/>
                </a:solidFill>
                <a:cs typeface="Arial"/>
              </a:rPr>
              <a:t> </a:t>
            </a:r>
            <a:r>
              <a:rPr lang="en-US" dirty="0" err="1">
                <a:solidFill>
                  <a:srgbClr val="FF0000"/>
                </a:solidFill>
                <a:cs typeface="Arial"/>
              </a:rPr>
              <a:t>magnetice</a:t>
            </a:r>
            <a:r>
              <a:rPr lang="en-US" dirty="0">
                <a:solidFill>
                  <a:srgbClr val="FF0000"/>
                </a:solidFill>
                <a:cs typeface="Arial"/>
              </a:rPr>
              <a:t>, </a:t>
            </a:r>
            <a:r>
              <a:rPr lang="en-US" dirty="0" err="1">
                <a:solidFill>
                  <a:srgbClr val="FF0000"/>
                </a:solidFill>
                <a:cs typeface="Arial"/>
              </a:rPr>
              <a:t>lasere</a:t>
            </a:r>
            <a:r>
              <a:rPr lang="en-US" dirty="0">
                <a:solidFill>
                  <a:srgbClr val="FF0000"/>
                </a:solidFill>
                <a:cs typeface="Arial"/>
              </a:rPr>
              <a:t>, </a:t>
            </a:r>
            <a:r>
              <a:rPr lang="en-US" dirty="0" err="1">
                <a:solidFill>
                  <a:srgbClr val="FF0000"/>
                </a:solidFill>
                <a:cs typeface="Arial"/>
              </a:rPr>
              <a:t>poziționare</a:t>
            </a:r>
            <a:r>
              <a:rPr lang="en-US" dirty="0">
                <a:solidFill>
                  <a:srgbClr val="FF0000"/>
                </a:solidFill>
                <a:cs typeface="Arial"/>
              </a:rPr>
              <a:t> </a:t>
            </a:r>
            <a:r>
              <a:rPr lang="en-US" dirty="0" err="1">
                <a:solidFill>
                  <a:srgbClr val="FF0000"/>
                </a:solidFill>
                <a:cs typeface="Arial"/>
              </a:rPr>
              <a:t>prin</a:t>
            </a:r>
            <a:r>
              <a:rPr lang="en-US" dirty="0">
                <a:solidFill>
                  <a:srgbClr val="FF0000"/>
                </a:solidFill>
                <a:cs typeface="Arial"/>
              </a:rPr>
              <a:t> wireless, etc. </a:t>
            </a:r>
            <a:r>
              <a:rPr lang="en-US" dirty="0" err="1">
                <a:solidFill>
                  <a:srgbClr val="FF0000"/>
                </a:solidFill>
                <a:cs typeface="Arial"/>
              </a:rPr>
              <a:t>Și</a:t>
            </a:r>
            <a:r>
              <a:rPr lang="en-US" dirty="0">
                <a:solidFill>
                  <a:srgbClr val="FF0000"/>
                </a:solidFill>
                <a:cs typeface="Arial"/>
              </a:rPr>
              <a:t> </a:t>
            </a:r>
            <a:r>
              <a:rPr lang="en-US" dirty="0" err="1">
                <a:solidFill>
                  <a:srgbClr val="FF0000"/>
                </a:solidFill>
                <a:cs typeface="Arial"/>
              </a:rPr>
              <a:t>așteptat</a:t>
            </a:r>
            <a:r>
              <a:rPr lang="en-US" dirty="0">
                <a:solidFill>
                  <a:srgbClr val="FF0000"/>
                </a:solidFill>
                <a:cs typeface="Arial"/>
              </a:rPr>
              <a:t> </a:t>
            </a:r>
            <a:r>
              <a:rPr lang="en-US" dirty="0" err="1">
                <a:solidFill>
                  <a:srgbClr val="FF0000"/>
                </a:solidFill>
                <a:cs typeface="Arial"/>
              </a:rPr>
              <a:t>filmulețul</a:t>
            </a:r>
            <a:r>
              <a:rPr lang="en-US" dirty="0">
                <a:solidFill>
                  <a:srgbClr val="FF0000"/>
                </a:solidFill>
                <a:cs typeface="Arial"/>
              </a:rPr>
              <a:t> </a:t>
            </a:r>
            <a:r>
              <a:rPr lang="en-US" dirty="0" err="1">
                <a:solidFill>
                  <a:srgbClr val="FF0000"/>
                </a:solidFill>
                <a:cs typeface="Arial"/>
              </a:rPr>
              <a:t>despre</a:t>
            </a:r>
            <a:r>
              <a:rPr lang="en-US" dirty="0">
                <a:solidFill>
                  <a:srgbClr val="FF0000"/>
                </a:solidFill>
                <a:cs typeface="Arial"/>
              </a:rPr>
              <a:t> AGV-</a:t>
            </a:r>
            <a:r>
              <a:rPr lang="en-US" dirty="0" err="1">
                <a:solidFill>
                  <a:srgbClr val="FF0000"/>
                </a:solidFill>
                <a:cs typeface="Arial"/>
              </a:rPr>
              <a:t>uri</a:t>
            </a:r>
            <a:r>
              <a:rPr lang="en-US" dirty="0">
                <a:solidFill>
                  <a:srgbClr val="FF0000"/>
                </a:solidFill>
                <a:cs typeface="Arial"/>
              </a:rPr>
              <a:t> de pe Stream.</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11</a:t>
            </a:fld>
            <a:endParaRPr lang="en-US"/>
          </a:p>
        </p:txBody>
      </p:sp>
    </p:spTree>
    <p:extLst>
      <p:ext uri="{BB962C8B-B14F-4D97-AF65-F5344CB8AC3E}">
        <p14:creationId xmlns:p14="http://schemas.microsoft.com/office/powerpoint/2010/main" val="317037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De vorbit cu Cojoc</a:t>
            </a:r>
            <a:br>
              <a:rPr lang="ro-RO" dirty="0"/>
            </a:br>
            <a:r>
              <a:rPr lang="ro-RO" dirty="0"/>
              <a:t>poză cu KLT (eventual cu dimensiuni)</a:t>
            </a:r>
            <a:br>
              <a:rPr lang="en-US" dirty="0"/>
            </a:br>
            <a:endParaRPr lang="en-US" dirty="0"/>
          </a:p>
          <a:p>
            <a:r>
              <a:rPr lang="en-US" dirty="0"/>
              <a:t>90 e </a:t>
            </a:r>
            <a:r>
              <a:rPr lang="en-US" dirty="0" err="1"/>
              <a:t>sarcina</a:t>
            </a:r>
            <a:r>
              <a:rPr lang="en-US" dirty="0"/>
              <a:t> maxim</a:t>
            </a:r>
            <a:r>
              <a:rPr lang="ro-RO" dirty="0"/>
              <a:t>ă (45 e partea de conveior)</a:t>
            </a:r>
          </a:p>
          <a:p>
            <a:r>
              <a:rPr lang="ro-RO" dirty="0"/>
              <a:t>Folosim aceleași KLT-uri (aceleași dimensiuni) ca la Regensburg, adaptate pe Plant Sibiu</a:t>
            </a:r>
          </a:p>
          <a:p>
            <a:br>
              <a:rPr lang="ro-RO" dirty="0"/>
            </a:br>
            <a:endParaRPr lang="en-US" dirty="0"/>
          </a:p>
        </p:txBody>
      </p:sp>
      <p:sp>
        <p:nvSpPr>
          <p:cNvPr id="4" name="Slide Number Placeholder 3"/>
          <p:cNvSpPr>
            <a:spLocks noGrp="1"/>
          </p:cNvSpPr>
          <p:nvPr>
            <p:ph type="sldNum" sz="quarter" idx="5"/>
          </p:nvPr>
        </p:nvSpPr>
        <p:spPr/>
        <p:txBody>
          <a:bodyPr/>
          <a:lstStyle/>
          <a:p>
            <a:fld id="{5DCD5AE8-B077-49EA-8F01-5B4042BFABD6}" type="slidenum">
              <a:rPr lang="en-US" smtClean="0"/>
              <a:pPr/>
              <a:t>12</a:t>
            </a:fld>
            <a:endParaRPr lang="en-US"/>
          </a:p>
        </p:txBody>
      </p:sp>
    </p:spTree>
    <p:extLst>
      <p:ext uri="{BB962C8B-B14F-4D97-AF65-F5344CB8AC3E}">
        <p14:creationId xmlns:p14="http://schemas.microsoft.com/office/powerpoint/2010/main" val="113810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6" name="Rechteck 35"/>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a:solidFill>
                  <a:schemeClr val="bg1"/>
                </a:solidFill>
              </a:rPr>
              <a:t>Bitte</a:t>
            </a:r>
            <a:r>
              <a:rPr lang="en-US" sz="1600" baseline="0" noProof="0" dirty="0">
                <a:solidFill>
                  <a:schemeClr val="bg1"/>
                </a:solidFill>
              </a:rPr>
              <a:t> </a:t>
            </a:r>
            <a:r>
              <a:rPr lang="en-US" sz="1600" baseline="0" noProof="0" dirty="0" err="1">
                <a:solidFill>
                  <a:schemeClr val="bg1"/>
                </a:solidFill>
              </a:rPr>
              <a:t>decken</a:t>
            </a:r>
            <a:r>
              <a:rPr lang="en-US" sz="1600" baseline="0" noProof="0" dirty="0">
                <a:solidFill>
                  <a:schemeClr val="bg1"/>
                </a:solidFill>
              </a:rPr>
              <a:t> </a:t>
            </a:r>
            <a:r>
              <a:rPr lang="en-US" sz="1600" baseline="0" noProof="0" dirty="0" err="1">
                <a:solidFill>
                  <a:schemeClr val="bg1"/>
                </a:solidFill>
              </a:rPr>
              <a:t>Sie</a:t>
            </a:r>
            <a:r>
              <a:rPr lang="en-US" sz="1600" baseline="0" noProof="0" dirty="0">
                <a:solidFill>
                  <a:schemeClr val="bg1"/>
                </a:solidFill>
              </a:rPr>
              <a:t> die </a:t>
            </a:r>
            <a:r>
              <a:rPr lang="en-US" sz="1600" baseline="0" noProof="0" dirty="0" err="1">
                <a:solidFill>
                  <a:schemeClr val="bg1"/>
                </a:solidFill>
              </a:rPr>
              <a:t>schraffierte</a:t>
            </a:r>
            <a:r>
              <a:rPr lang="en-US" sz="1600" baseline="0" noProof="0" dirty="0">
                <a:solidFill>
                  <a:schemeClr val="bg1"/>
                </a:solidFill>
              </a:rPr>
              <a:t> </a:t>
            </a:r>
            <a:r>
              <a:rPr lang="en-US" sz="1600" baseline="0" noProof="0" dirty="0" err="1">
                <a:solidFill>
                  <a:schemeClr val="bg1"/>
                </a:solidFill>
              </a:rPr>
              <a:t>Fläche</a:t>
            </a:r>
            <a:r>
              <a:rPr lang="en-US" sz="1600" baseline="0" noProof="0" dirty="0">
                <a:solidFill>
                  <a:schemeClr val="bg1"/>
                </a:solidFill>
              </a:rPr>
              <a:t> </a:t>
            </a:r>
            <a:r>
              <a:rPr lang="en-US" sz="1600" baseline="0" noProof="0" dirty="0" err="1">
                <a:solidFill>
                  <a:schemeClr val="bg1"/>
                </a:solidFill>
              </a:rPr>
              <a:t>mit</a:t>
            </a:r>
            <a:r>
              <a:rPr lang="en-US" sz="1600" baseline="0" noProof="0" dirty="0">
                <a:solidFill>
                  <a:schemeClr val="bg1"/>
                </a:solidFill>
              </a:rPr>
              <a:t> </a:t>
            </a:r>
            <a:r>
              <a:rPr lang="en-US" sz="1600" baseline="0" noProof="0" dirty="0" err="1">
                <a:solidFill>
                  <a:schemeClr val="bg1"/>
                </a:solidFill>
              </a:rPr>
              <a:t>einem</a:t>
            </a:r>
            <a:r>
              <a:rPr lang="en-US" sz="1600" baseline="0" noProof="0" dirty="0">
                <a:solidFill>
                  <a:schemeClr val="bg1"/>
                </a:solidFill>
              </a:rPr>
              <a:t> </a:t>
            </a:r>
            <a:r>
              <a:rPr lang="en-US" sz="1600" baseline="0" noProof="0" dirty="0" err="1">
                <a:solidFill>
                  <a:schemeClr val="bg1"/>
                </a:solidFill>
              </a:rPr>
              <a:t>Bild</a:t>
            </a:r>
            <a:r>
              <a:rPr lang="en-US" sz="1600" baseline="0" noProof="0" dirty="0">
                <a:solidFill>
                  <a:schemeClr val="bg1"/>
                </a:solidFill>
              </a:rPr>
              <a:t> ab</a:t>
            </a:r>
            <a:r>
              <a:rPr lang="en-US" sz="1600" noProof="0" dirty="0">
                <a:solidFill>
                  <a:schemeClr val="bg1"/>
                </a:solidFill>
              </a:rPr>
              <a:t>.</a:t>
            </a:r>
          </a:p>
          <a:p>
            <a:pPr algn="ctr"/>
            <a:r>
              <a:rPr lang="en-US" sz="1600" noProof="0" dirty="0">
                <a:solidFill>
                  <a:schemeClr val="bg1"/>
                </a:solidFill>
              </a:rPr>
              <a:t>Please cover</a:t>
            </a:r>
            <a:r>
              <a:rPr lang="en-US" sz="1600" baseline="0" noProof="0" dirty="0">
                <a:solidFill>
                  <a:schemeClr val="bg1"/>
                </a:solidFill>
              </a:rPr>
              <a:t> the shaded area with a picture</a:t>
            </a:r>
            <a:r>
              <a:rPr lang="en-US" sz="1600" noProof="0" dirty="0">
                <a:solidFill>
                  <a:schemeClr val="bg1"/>
                </a:solidFill>
              </a:rPr>
              <a:t>.</a:t>
            </a:r>
          </a:p>
          <a:p>
            <a:pPr algn="ctr"/>
            <a:r>
              <a:rPr lang="en-US" sz="1600" noProof="0" dirty="0">
                <a:solidFill>
                  <a:schemeClr val="bg1"/>
                </a:solidFill>
              </a:rPr>
              <a:t>(24,4 x 11,0 cm)</a:t>
            </a:r>
          </a:p>
        </p:txBody>
      </p:sp>
      <p:sp>
        <p:nvSpPr>
          <p:cNvPr id="2" name="Titel 1"/>
          <p:cNvSpPr>
            <a:spLocks noGrp="1"/>
          </p:cNvSpPr>
          <p:nvPr>
            <p:ph type="ctrTitle"/>
          </p:nvPr>
        </p:nvSpPr>
        <p:spPr>
          <a:xfrm>
            <a:off x="503547" y="4401108"/>
            <a:ext cx="8172141" cy="418502"/>
          </a:xfrm>
          <a:prstGeom prst="rect">
            <a:avLst/>
          </a:prstGeom>
        </p:spPr>
        <p:txBody>
          <a:bodyPr tIns="0" rIns="0" bIns="0" anchor="t" anchorCtr="0">
            <a:normAutofit/>
          </a:bodyPr>
          <a:lstStyle>
            <a:lvl1pPr algn="l">
              <a:defRPr sz="2400">
                <a:solidFill>
                  <a:schemeClr val="accent1"/>
                </a:solidFill>
              </a:defRPr>
            </a:lvl1pPr>
          </a:lstStyle>
          <a:p>
            <a:r>
              <a:rPr lang="de-DE" noProof="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a:t>URL</a:t>
            </a:r>
          </a:p>
          <a:p>
            <a:pPr lvl="0"/>
            <a:endParaRPr lang="en-US" noProof="0"/>
          </a:p>
        </p:txBody>
      </p:sp>
      <p:grpSp>
        <p:nvGrpSpPr>
          <p:cNvPr id="14" name="Gruppieren 15"/>
          <p:cNvGrpSpPr/>
          <p:nvPr userDrawn="1"/>
        </p:nvGrpSpPr>
        <p:grpSpPr>
          <a:xfrm>
            <a:off x="0" y="0"/>
            <a:ext cx="9144000" cy="6858000"/>
            <a:chOff x="0" y="0"/>
            <a:chExt cx="9144000" cy="6858000"/>
          </a:xfrm>
        </p:grpSpPr>
        <p:sp>
          <p:nvSpPr>
            <p:cNvPr id="16" name="Rechteck 15"/>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7" name="Rechteck 16"/>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8" name="Rechteck 17"/>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
        <p:nvSpPr>
          <p:cNvPr id="30" name="Textplatzhalter 29"/>
          <p:cNvSpPr>
            <a:spLocks noGrp="1"/>
          </p:cNvSpPr>
          <p:nvPr>
            <p:ph type="body" sz="quarter" idx="12" hasCustomPrompt="1"/>
          </p:nvPr>
        </p:nvSpPr>
        <p:spPr>
          <a:xfrm>
            <a:off x="503238" y="1"/>
            <a:ext cx="2555875" cy="1304924"/>
          </a:xfrm>
          <a:blipFill>
            <a:blip r:embed="rId2"/>
            <a:stretch>
              <a:fillRect/>
            </a:stretch>
          </a:blipFill>
        </p:spPr>
        <p:txBody>
          <a:bodyPr>
            <a:normAutofit/>
          </a:bodyPr>
          <a:lstStyle>
            <a:lvl1pPr marL="0" indent="0" algn="ctr">
              <a:spcAft>
                <a:spcPts val="0"/>
              </a:spcAft>
              <a:buNone/>
              <a:defRPr sz="800"/>
            </a:lvl1pPr>
          </a:lstStyle>
          <a:p>
            <a:pPr lvl="0"/>
            <a:r>
              <a:rPr lang="en-US" noProof="0"/>
              <a:t>Das Quality Seal hat im Vordergrund zu stehen.</a:t>
            </a:r>
            <a:br>
              <a:rPr lang="en-US" noProof="0"/>
            </a:br>
            <a:r>
              <a:rPr lang="en-US" noProof="0"/>
              <a:t>Bitte ändern Sie nicht die Größe oder Position.</a:t>
            </a:r>
            <a:br>
              <a:rPr lang="en-US" noProof="0"/>
            </a:br>
            <a:r>
              <a:rPr lang="en-US" noProof="0"/>
              <a:t>The Quality Seal has to stay on top. </a:t>
            </a:r>
            <a:br>
              <a:rPr lang="en-US" noProof="0"/>
            </a:br>
            <a:r>
              <a:rPr lang="en-US" noProof="0"/>
              <a:t>Please do not change size or position.</a:t>
            </a:r>
          </a:p>
          <a:p>
            <a:pPr lvl="0"/>
            <a:endParaRPr lang="en-US" noProof="0"/>
          </a:p>
        </p:txBody>
      </p:sp>
      <p:sp>
        <p:nvSpPr>
          <p:cNvPr id="31" name="Rechteck 30"/>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a:solidFill>
                  <a:schemeClr val="tx1"/>
                </a:solidFill>
              </a:rPr>
              <a:t>Wenn Sie ein neues Bild einfügen: Klicken Sie mit der rechten Maustaste auf das Bild und wählen „In den Hintergrund“, um das Bild hinter das Quality Seal zu bringen.</a:t>
            </a:r>
          </a:p>
          <a:p>
            <a:r>
              <a:rPr lang="en-US" sz="900" noProof="0">
                <a:solidFill>
                  <a:schemeClr val="tx1"/>
                </a:solidFill>
              </a:rPr>
              <a:t>If you insert a new picture: Right click on the picture and select “Send to the back” to position it behind the Quality Seal.</a:t>
            </a:r>
          </a:p>
        </p:txBody>
      </p:sp>
      <p:cxnSp>
        <p:nvCxnSpPr>
          <p:cNvPr id="32" name="Gerade Verbindung 31"/>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D50902C-42CD-4F85-BEE1-877A357C4DFA}"/>
              </a:ext>
            </a:extLst>
          </p:cNvPr>
          <p:cNvPicPr>
            <a:picLocks noChangeAspect="1"/>
          </p:cNvPicPr>
          <p:nvPr userDrawn="1"/>
        </p:nvPicPr>
        <p:blipFill>
          <a:blip r:embed="rId3"/>
          <a:stretch>
            <a:fillRect/>
          </a:stretch>
        </p:blipFill>
        <p:spPr>
          <a:xfrm>
            <a:off x="7236296" y="5805264"/>
            <a:ext cx="1644629" cy="765803"/>
          </a:xfrm>
          <a:prstGeom prst="rect">
            <a:avLst/>
          </a:prstGeom>
        </p:spPr>
      </p:pic>
    </p:spTree>
    <p:extLst>
      <p:ext uri="{BB962C8B-B14F-4D97-AF65-F5344CB8AC3E}">
        <p14:creationId xmlns:p14="http://schemas.microsoft.com/office/powerpoint/2010/main" val="8890632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285750" indent="-285750">
              <a:buSzPct val="125000"/>
              <a:buFont typeface="Arial" panose="020B0604020202020204" pitchFamily="34" charset="0"/>
              <a:buChar char="•"/>
              <a:defRPr>
                <a:solidFill>
                  <a:schemeClr val="tx1"/>
                </a:solidFill>
              </a:defRPr>
            </a:lvl1pPr>
            <a:lvl2pPr marL="642938" indent="-285750">
              <a:buSzPct val="125000"/>
              <a:buFont typeface="Courier New" panose="02070309020205020404" pitchFamily="49" charset="0"/>
              <a:buChar char="o"/>
              <a:defRPr>
                <a:solidFill>
                  <a:schemeClr val="tx1"/>
                </a:solidFill>
              </a:defRPr>
            </a:lvl2pPr>
            <a:lvl3pPr marL="1004888" indent="-285750">
              <a:buSzPct val="125000"/>
              <a:buFont typeface="Wingdings" panose="05000000000000000000" pitchFamily="2" charset="2"/>
              <a:buChar char="§"/>
              <a:defRPr>
                <a:solidFill>
                  <a:schemeClr val="tx1"/>
                </a:solidFill>
              </a:defRPr>
            </a:lvl3pPr>
            <a:lvl4pPr marL="1360487" indent="-285750">
              <a:buSzPct val="125000"/>
              <a:buFont typeface="Arial" panose="020B0604020202020204" pitchFamily="34" charset="0"/>
              <a:buChar char="›"/>
              <a:defRPr>
                <a:solidFill>
                  <a:schemeClr val="tx1"/>
                </a:solidFill>
              </a:defRPr>
            </a:lvl4pPr>
            <a:lvl5pPr marL="1724025" indent="-285750">
              <a:buSzPct val="125000"/>
              <a:buFont typeface="Arial" panose="020B0604020202020204" pitchFamily="34" charset="0"/>
              <a:buChar char="–"/>
              <a:defRPr>
                <a:solidFill>
                  <a:schemeClr val="tx1"/>
                </a:solidFill>
              </a:defRPr>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8" name="Titel 7"/>
          <p:cNvSpPr>
            <a:spLocks noGrp="1"/>
          </p:cNvSpPr>
          <p:nvPr>
            <p:ph type="title"/>
          </p:nvPr>
        </p:nvSpPr>
        <p:spPr>
          <a:xfrm>
            <a:off x="2123729" y="296862"/>
            <a:ext cx="5040560" cy="719137"/>
          </a:xfrm>
          <a:prstGeom prst="rect">
            <a:avLst/>
          </a:prstGeom>
        </p:spPr>
        <p:txBody>
          <a:bodyPr/>
          <a:lstStyle>
            <a:lvl1pPr>
              <a:defRPr>
                <a:solidFill>
                  <a:schemeClr val="accent1"/>
                </a:solidFill>
              </a:defRPr>
            </a:lvl1pPr>
          </a:lstStyle>
          <a:p>
            <a:r>
              <a:rPr lang="de-DE" noProof="0" dirty="0"/>
              <a:t>Titelmasterformat durch Klicken bearbeiten</a:t>
            </a:r>
            <a:endParaRPr lang="en-US" noProof="0" dirty="0"/>
          </a:p>
        </p:txBody>
      </p:sp>
      <p:cxnSp>
        <p:nvCxnSpPr>
          <p:cNvPr id="7" name="Gerade Verbindung 12">
            <a:extLst>
              <a:ext uri="{FF2B5EF4-FFF2-40B4-BE49-F238E27FC236}">
                <a16:creationId xmlns:a16="http://schemas.microsoft.com/office/drawing/2014/main" id="{DE59CE9E-92B4-41B8-9A6F-4AADFE0F19D2}"/>
              </a:ext>
            </a:extLst>
          </p:cNvPr>
          <p:cNvCxnSpPr/>
          <p:nvPr userDrawn="1"/>
        </p:nvCxnSpPr>
        <p:spPr>
          <a:xfrm>
            <a:off x="395288" y="616530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5672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6" name="Rechteck 35"/>
          <p:cNvSpPr/>
          <p:nvPr userDrawn="1"/>
        </p:nvSpPr>
        <p:spPr>
          <a:xfrm>
            <a:off x="179388" y="188913"/>
            <a:ext cx="8785225" cy="6480174"/>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a:solidFill>
                  <a:schemeClr val="bg1"/>
                </a:solidFill>
              </a:rPr>
              <a:t>Bitte</a:t>
            </a:r>
            <a:r>
              <a:rPr lang="en-US" sz="1600" baseline="0" noProof="0" dirty="0">
                <a:solidFill>
                  <a:schemeClr val="bg1"/>
                </a:solidFill>
              </a:rPr>
              <a:t> </a:t>
            </a:r>
            <a:r>
              <a:rPr lang="en-US" sz="1600" baseline="0" noProof="0" dirty="0" err="1">
                <a:solidFill>
                  <a:schemeClr val="bg1"/>
                </a:solidFill>
              </a:rPr>
              <a:t>decken</a:t>
            </a:r>
            <a:r>
              <a:rPr lang="en-US" sz="1600" baseline="0" noProof="0" dirty="0">
                <a:solidFill>
                  <a:schemeClr val="bg1"/>
                </a:solidFill>
              </a:rPr>
              <a:t> </a:t>
            </a:r>
            <a:r>
              <a:rPr lang="en-US" sz="1600" baseline="0" noProof="0" dirty="0" err="1">
                <a:solidFill>
                  <a:schemeClr val="bg1"/>
                </a:solidFill>
              </a:rPr>
              <a:t>Sie</a:t>
            </a:r>
            <a:r>
              <a:rPr lang="en-US" sz="1600" baseline="0" noProof="0" dirty="0">
                <a:solidFill>
                  <a:schemeClr val="bg1"/>
                </a:solidFill>
              </a:rPr>
              <a:t> die </a:t>
            </a:r>
            <a:r>
              <a:rPr lang="en-US" sz="1600" baseline="0" noProof="0" dirty="0" err="1">
                <a:solidFill>
                  <a:schemeClr val="bg1"/>
                </a:solidFill>
              </a:rPr>
              <a:t>schraffierte</a:t>
            </a:r>
            <a:r>
              <a:rPr lang="en-US" sz="1600" baseline="0" noProof="0" dirty="0">
                <a:solidFill>
                  <a:schemeClr val="bg1"/>
                </a:solidFill>
              </a:rPr>
              <a:t> </a:t>
            </a:r>
            <a:r>
              <a:rPr lang="en-US" sz="1600" baseline="0" noProof="0" dirty="0" err="1">
                <a:solidFill>
                  <a:schemeClr val="bg1"/>
                </a:solidFill>
              </a:rPr>
              <a:t>Fläche</a:t>
            </a:r>
            <a:r>
              <a:rPr lang="en-US" sz="1600" baseline="0" noProof="0" dirty="0">
                <a:solidFill>
                  <a:schemeClr val="bg1"/>
                </a:solidFill>
              </a:rPr>
              <a:t> </a:t>
            </a:r>
            <a:r>
              <a:rPr lang="en-US" sz="1600" baseline="0" noProof="0" dirty="0" err="1">
                <a:solidFill>
                  <a:schemeClr val="bg1"/>
                </a:solidFill>
              </a:rPr>
              <a:t>mit</a:t>
            </a:r>
            <a:r>
              <a:rPr lang="en-US" sz="1600" baseline="0" noProof="0" dirty="0">
                <a:solidFill>
                  <a:schemeClr val="bg1"/>
                </a:solidFill>
              </a:rPr>
              <a:t> </a:t>
            </a:r>
            <a:r>
              <a:rPr lang="en-US" sz="1600" baseline="0" noProof="0" dirty="0" err="1">
                <a:solidFill>
                  <a:schemeClr val="bg1"/>
                </a:solidFill>
              </a:rPr>
              <a:t>einem</a:t>
            </a:r>
            <a:r>
              <a:rPr lang="en-US" sz="1600" baseline="0" noProof="0" dirty="0">
                <a:solidFill>
                  <a:schemeClr val="bg1"/>
                </a:solidFill>
              </a:rPr>
              <a:t> </a:t>
            </a:r>
            <a:r>
              <a:rPr lang="en-US" sz="1600" baseline="0" noProof="0" dirty="0" err="1">
                <a:solidFill>
                  <a:schemeClr val="bg1"/>
                </a:solidFill>
              </a:rPr>
              <a:t>Bild</a:t>
            </a:r>
            <a:r>
              <a:rPr lang="en-US" sz="1600" baseline="0" noProof="0" dirty="0">
                <a:solidFill>
                  <a:schemeClr val="bg1"/>
                </a:solidFill>
              </a:rPr>
              <a:t> ab</a:t>
            </a:r>
            <a:r>
              <a:rPr lang="en-US" sz="1600" noProof="0" dirty="0">
                <a:solidFill>
                  <a:schemeClr val="bg1"/>
                </a:solidFill>
              </a:rPr>
              <a:t>.</a:t>
            </a:r>
          </a:p>
          <a:p>
            <a:pPr algn="ctr"/>
            <a:r>
              <a:rPr lang="en-US" sz="1600" noProof="0" dirty="0">
                <a:solidFill>
                  <a:schemeClr val="bg1"/>
                </a:solidFill>
              </a:rPr>
              <a:t>Please cover</a:t>
            </a:r>
            <a:r>
              <a:rPr lang="en-US" sz="1600" baseline="0" noProof="0" dirty="0">
                <a:solidFill>
                  <a:schemeClr val="bg1"/>
                </a:solidFill>
              </a:rPr>
              <a:t> the shaded area with a picture</a:t>
            </a:r>
            <a:r>
              <a:rPr lang="en-US" sz="1600" noProof="0" dirty="0">
                <a:solidFill>
                  <a:schemeClr val="bg1"/>
                </a:solidFill>
              </a:rPr>
              <a:t>.</a:t>
            </a:r>
          </a:p>
          <a:p>
            <a:pPr algn="ctr"/>
            <a:r>
              <a:rPr lang="en-US" sz="1600" noProof="0" dirty="0">
                <a:solidFill>
                  <a:schemeClr val="bg1"/>
                </a:solidFill>
              </a:rPr>
              <a:t>(24,4 x 18,0 cm)</a:t>
            </a:r>
          </a:p>
        </p:txBody>
      </p:sp>
      <p:sp>
        <p:nvSpPr>
          <p:cNvPr id="2" name="Titel 1"/>
          <p:cNvSpPr>
            <a:spLocks noGrp="1"/>
          </p:cNvSpPr>
          <p:nvPr>
            <p:ph type="ctrTitle"/>
          </p:nvPr>
        </p:nvSpPr>
        <p:spPr>
          <a:xfrm>
            <a:off x="503547" y="4401108"/>
            <a:ext cx="8172141" cy="418502"/>
          </a:xfrm>
          <a:prstGeom prst="rect">
            <a:avLst/>
          </a:prstGeom>
        </p:spPr>
        <p:txBody>
          <a:bodyPr tIns="0" rIns="0" bIns="0" anchor="t" anchorCtr="0">
            <a:normAutofit/>
          </a:bodyPr>
          <a:lstStyle>
            <a:lvl1pPr algn="l">
              <a:defRPr sz="2400">
                <a:solidFill>
                  <a:schemeClr val="accent1"/>
                </a:solidFill>
              </a:defRPr>
            </a:lvl1pPr>
          </a:lstStyle>
          <a:p>
            <a:r>
              <a:rPr lang="de-DE" noProof="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en-US" noProof="0"/>
              <a:t>URL</a:t>
            </a:r>
          </a:p>
          <a:p>
            <a:pPr lvl="0"/>
            <a:endParaRPr lang="en-US" noProof="0"/>
          </a:p>
        </p:txBody>
      </p:sp>
      <p:grpSp>
        <p:nvGrpSpPr>
          <p:cNvPr id="4" name="Gruppieren 15"/>
          <p:cNvGrpSpPr/>
          <p:nvPr userDrawn="1"/>
        </p:nvGrpSpPr>
        <p:grpSpPr>
          <a:xfrm>
            <a:off x="0" y="0"/>
            <a:ext cx="9144000" cy="6858000"/>
            <a:chOff x="0" y="0"/>
            <a:chExt cx="9144000" cy="6858000"/>
          </a:xfrm>
        </p:grpSpPr>
        <p:sp>
          <p:nvSpPr>
            <p:cNvPr id="16" name="Rechteck 15"/>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7" name="Rechteck 16"/>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8" name="Rechteck 17"/>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a:solidFill>
                    <a:schemeClr val="bg2">
                      <a:lumMod val="10000"/>
                    </a:schemeClr>
                  </a:solidFill>
                </a:rPr>
                <a:t> </a:t>
              </a:r>
            </a:p>
          </p:txBody>
        </p:sp>
      </p:grpSp>
      <p:sp>
        <p:nvSpPr>
          <p:cNvPr id="22" name="Textplatzhalter 30"/>
          <p:cNvSpPr>
            <a:spLocks noGrp="1"/>
          </p:cNvSpPr>
          <p:nvPr>
            <p:ph type="body" sz="quarter" idx="13" hasCustomPrompt="1"/>
          </p:nvPr>
        </p:nvSpPr>
        <p:spPr>
          <a:xfrm>
            <a:off x="7541355" y="5881689"/>
            <a:ext cx="1159200" cy="528636"/>
          </a:xfrm>
          <a:blipFill>
            <a:blip r:embed="rId2"/>
            <a:stretch>
              <a:fillRect/>
            </a:stretch>
          </a:blipFill>
        </p:spPr>
        <p:txBody>
          <a:bodyPr>
            <a:normAutofit/>
          </a:bodyPr>
          <a:lstStyle>
            <a:lvl1pPr marL="0" indent="0" algn="ctr">
              <a:spcAft>
                <a:spcPts val="0"/>
              </a:spcAft>
              <a:buNone/>
              <a:defRPr sz="800" baseline="0"/>
            </a:lvl1pPr>
          </a:lstStyle>
          <a:p>
            <a:pPr lvl="0"/>
            <a:r>
              <a:rPr lang="en-US" noProof="0" dirty="0"/>
              <a:t>  </a:t>
            </a:r>
          </a:p>
          <a:p>
            <a:pPr lvl="0"/>
            <a:endParaRPr lang="en-US" noProof="0" dirty="0"/>
          </a:p>
        </p:txBody>
      </p:sp>
      <p:sp>
        <p:nvSpPr>
          <p:cNvPr id="30" name="Textplatzhalter 29"/>
          <p:cNvSpPr>
            <a:spLocks noGrp="1"/>
          </p:cNvSpPr>
          <p:nvPr>
            <p:ph type="body" sz="quarter" idx="12" hasCustomPrompt="1"/>
          </p:nvPr>
        </p:nvSpPr>
        <p:spPr>
          <a:xfrm>
            <a:off x="503238" y="1"/>
            <a:ext cx="2555875" cy="1304924"/>
          </a:xfrm>
          <a:blipFill>
            <a:blip r:embed="rId3"/>
            <a:stretch>
              <a:fillRect/>
            </a:stretch>
          </a:blipFill>
        </p:spPr>
        <p:txBody>
          <a:bodyPr>
            <a:normAutofit/>
          </a:bodyPr>
          <a:lstStyle>
            <a:lvl1pPr marL="0" indent="0" algn="ctr">
              <a:spcAft>
                <a:spcPts val="0"/>
              </a:spcAft>
              <a:buNone/>
              <a:defRPr sz="800"/>
            </a:lvl1pPr>
          </a:lstStyle>
          <a:p>
            <a:pPr lvl="0"/>
            <a:r>
              <a:rPr lang="en-US" noProof="0"/>
              <a:t>Das Quality Seal hat im Vordergrund zu stehen.</a:t>
            </a:r>
            <a:br>
              <a:rPr lang="en-US" noProof="0"/>
            </a:br>
            <a:r>
              <a:rPr lang="en-US" noProof="0"/>
              <a:t>Bitte ändern Sie nicht die Größe oder Position.</a:t>
            </a:r>
            <a:br>
              <a:rPr lang="en-US" noProof="0"/>
            </a:br>
            <a:r>
              <a:rPr lang="en-US" noProof="0"/>
              <a:t>The Quality Seal has to stay on top. </a:t>
            </a:r>
            <a:br>
              <a:rPr lang="en-US" noProof="0"/>
            </a:br>
            <a:r>
              <a:rPr lang="en-US" noProof="0"/>
              <a:t>Please do not change size or position.</a:t>
            </a:r>
          </a:p>
          <a:p>
            <a:pPr lvl="0"/>
            <a:endParaRPr lang="en-US" noProof="0"/>
          </a:p>
        </p:txBody>
      </p:sp>
      <p:sp>
        <p:nvSpPr>
          <p:cNvPr id="31" name="Rechteck 30"/>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a:solidFill>
                  <a:schemeClr val="tx1"/>
                </a:solidFill>
              </a:rPr>
              <a:t>Wenn Sie ein neues Bild einfügen: Klicken Sie mit der rechten Maustaste auf das Bild und wählen „In den Hintergrund“, um das Bild hinter das Quality Seal zu bringen.</a:t>
            </a:r>
          </a:p>
          <a:p>
            <a:r>
              <a:rPr lang="en-US" sz="900" noProof="0">
                <a:solidFill>
                  <a:schemeClr val="tx1"/>
                </a:solidFill>
              </a:rPr>
              <a:t>If you insert a new picture: Right click on the picture and select “Send to the back” to position it behind the Quality Seal.</a:t>
            </a:r>
          </a:p>
        </p:txBody>
      </p:sp>
      <p:cxnSp>
        <p:nvCxnSpPr>
          <p:cNvPr id="32" name="Gerade Verbindung 31"/>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0632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8" name="Titel 7"/>
          <p:cNvSpPr>
            <a:spLocks noGrp="1"/>
          </p:cNvSpPr>
          <p:nvPr>
            <p:ph type="title"/>
          </p:nvPr>
        </p:nvSpPr>
        <p:spPr>
          <a:xfrm>
            <a:off x="2195737" y="296862"/>
            <a:ext cx="4896544" cy="719137"/>
          </a:xfrm>
          <a:prstGeom prst="rect">
            <a:avLst/>
          </a:prstGeom>
        </p:spPr>
        <p:txBody>
          <a:bodyPr/>
          <a:lstStyle>
            <a:lvl1pPr algn="ctr">
              <a:defRPr>
                <a:solidFill>
                  <a:schemeClr val="accent1"/>
                </a:solidFill>
              </a:defRPr>
            </a:lvl1pPr>
          </a:lstStyle>
          <a:p>
            <a:r>
              <a:rPr lang="de-DE" noProof="0" dirty="0"/>
              <a:t>Titelmasterformat durch Klicken bearbeiten</a:t>
            </a:r>
            <a:endParaRPr lang="en-US" noProof="0" dirty="0"/>
          </a:p>
        </p:txBody>
      </p:sp>
      <p:cxnSp>
        <p:nvCxnSpPr>
          <p:cNvPr id="7" name="Gerade Verbindung 12">
            <a:extLst>
              <a:ext uri="{FF2B5EF4-FFF2-40B4-BE49-F238E27FC236}">
                <a16:creationId xmlns:a16="http://schemas.microsoft.com/office/drawing/2014/main" id="{157E999C-DD6C-492B-8753-24A48BC1D80F}"/>
              </a:ext>
            </a:extLst>
          </p:cNvPr>
          <p:cNvCxnSpPr/>
          <p:nvPr userDrawn="1"/>
        </p:nvCxnSpPr>
        <p:spPr>
          <a:xfrm>
            <a:off x="395288" y="616530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atumsplatzhalter 23">
            <a:extLst>
              <a:ext uri="{FF2B5EF4-FFF2-40B4-BE49-F238E27FC236}">
                <a16:creationId xmlns:a16="http://schemas.microsoft.com/office/drawing/2014/main" id="{18509314-EE16-4BCC-9FBF-4DC83A729E8E}"/>
              </a:ext>
            </a:extLst>
          </p:cNvPr>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endParaRPr lang="en-US" noProof="1"/>
          </a:p>
        </p:txBody>
      </p:sp>
      <p:sp>
        <p:nvSpPr>
          <p:cNvPr id="11" name="Fußzeilenplatzhalter 5">
            <a:extLst>
              <a:ext uri="{FF2B5EF4-FFF2-40B4-BE49-F238E27FC236}">
                <a16:creationId xmlns:a16="http://schemas.microsoft.com/office/drawing/2014/main" id="{C6BF5B79-3A2C-49E8-B688-B1FFAA30EA5D}"/>
              </a:ext>
            </a:extLst>
          </p:cNvPr>
          <p:cNvSpPr>
            <a:spLocks noGrp="1"/>
          </p:cNvSpPr>
          <p:nvPr>
            <p:ph type="ftr" sz="quarter" idx="3"/>
          </p:nvPr>
        </p:nvSpPr>
        <p:spPr>
          <a:xfrm>
            <a:off x="6350485" y="6375515"/>
            <a:ext cx="2001935" cy="150440"/>
          </a:xfrm>
          <a:prstGeom prst="rect">
            <a:avLst/>
          </a:prstGeom>
        </p:spPr>
        <p:txBody>
          <a:bodyPr vert="horz" wrap="none" lIns="0" tIns="0" rIns="0" bIns="0" rtlCol="0" anchor="b" anchorCtr="0"/>
          <a:lstStyle>
            <a:lvl1pPr>
              <a:defRPr lang="ro-RO" sz="700" smtClean="0"/>
            </a:lvl1pPr>
          </a:lstStyle>
          <a:p>
            <a:endParaRPr lang="fr-FR" dirty="0"/>
          </a:p>
        </p:txBody>
      </p:sp>
      <p:sp>
        <p:nvSpPr>
          <p:cNvPr id="17" name="Foliennummernplatzhalter 9">
            <a:extLst>
              <a:ext uri="{FF2B5EF4-FFF2-40B4-BE49-F238E27FC236}">
                <a16:creationId xmlns:a16="http://schemas.microsoft.com/office/drawing/2014/main" id="{ADEDC715-CADA-4A22-ACF4-26B6DBCD87AD}"/>
              </a:ext>
            </a:extLst>
          </p:cNvPr>
          <p:cNvSpPr>
            <a:spLocks noGrp="1"/>
          </p:cNvSpPr>
          <p:nvPr>
            <p:ph type="sldNum" sz="quarter" idx="4"/>
          </p:nvPr>
        </p:nvSpPr>
        <p:spPr>
          <a:xfrm>
            <a:off x="8388424" y="6375515"/>
            <a:ext cx="360289" cy="150440"/>
          </a:xfrm>
          <a:prstGeom prst="rect">
            <a:avLst/>
          </a:prstGeom>
        </p:spPr>
        <p:txBody>
          <a:bodyPr vert="horz" wrap="none" lIns="0" tIns="0" rIns="0" bIns="0" rtlCol="0" anchor="b" anchorCtr="0"/>
          <a:lstStyle>
            <a:lvl1pPr algn="ctr">
              <a:defRPr lang="en-US" sz="700" smtClean="0"/>
            </a:lvl1pPr>
          </a:lstStyle>
          <a:p>
            <a:fld id="{ADA48181-2C78-49CB-8C52-912A07842C2E}" type="slidenum">
              <a:rPr lang="en-US" smtClean="0"/>
              <a:pPr/>
              <a:t>‹N°›</a:t>
            </a:fld>
            <a:endParaRPr lang="en-US" dirty="0"/>
          </a:p>
        </p:txBody>
      </p:sp>
    </p:spTree>
    <p:extLst>
      <p:ext uri="{BB962C8B-B14F-4D97-AF65-F5344CB8AC3E}">
        <p14:creationId xmlns:p14="http://schemas.microsoft.com/office/powerpoint/2010/main" val="18108249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a:t>Textmasterformate durch Klicken bearbeiten</a:t>
            </a:r>
          </a:p>
        </p:txBody>
      </p:sp>
      <p:sp>
        <p:nvSpPr>
          <p:cNvPr id="8" name="Titel 7"/>
          <p:cNvSpPr>
            <a:spLocks noGrp="1"/>
          </p:cNvSpPr>
          <p:nvPr>
            <p:ph type="title"/>
          </p:nvPr>
        </p:nvSpPr>
        <p:spPr>
          <a:xfrm>
            <a:off x="395288" y="2456892"/>
            <a:ext cx="8353425" cy="719137"/>
          </a:xfrm>
          <a:prstGeom prst="rect">
            <a:avLst/>
          </a:prstGeom>
        </p:spPr>
        <p:txBody>
          <a:bodyPr/>
          <a:lstStyle>
            <a:lvl1pPr>
              <a:defRPr>
                <a:solidFill>
                  <a:schemeClr val="accent1"/>
                </a:solidFill>
              </a:defRPr>
            </a:lvl1pPr>
          </a:lstStyle>
          <a:p>
            <a:r>
              <a:rPr lang="de-DE" noProof="0"/>
              <a:t>Titelmasterformat durch Klicken bearbeiten</a:t>
            </a:r>
            <a:endParaRPr lang="en-US" noProof="0"/>
          </a:p>
        </p:txBody>
      </p:sp>
      <p:sp>
        <p:nvSpPr>
          <p:cNvPr id="9" name="Datumsplatzhalter 8"/>
          <p:cNvSpPr>
            <a:spLocks noGrp="1"/>
          </p:cNvSpPr>
          <p:nvPr>
            <p:ph type="dt" sz="half" idx="10"/>
          </p:nvPr>
        </p:nvSpPr>
        <p:spPr>
          <a:xfrm>
            <a:off x="6350484" y="6224489"/>
            <a:ext cx="2001935" cy="150440"/>
          </a:xfrm>
          <a:prstGeom prst="rect">
            <a:avLst/>
          </a:prstGeom>
        </p:spPr>
        <p:txBody>
          <a:bodyPr/>
          <a:lstStyle>
            <a:lvl1pPr>
              <a:defRPr>
                <a:solidFill>
                  <a:schemeClr val="tx1"/>
                </a:solidFill>
              </a:defRPr>
            </a:lvl1pPr>
          </a:lstStyle>
          <a:p>
            <a:endParaRPr lang="en-US" noProof="0"/>
          </a:p>
        </p:txBody>
      </p:sp>
      <p:sp>
        <p:nvSpPr>
          <p:cNvPr id="10" name="Foliennummernplatzhalter 9"/>
          <p:cNvSpPr>
            <a:spLocks noGrp="1"/>
          </p:cNvSpPr>
          <p:nvPr>
            <p:ph type="sldNum" sz="quarter" idx="11"/>
          </p:nvPr>
        </p:nvSpPr>
        <p:spPr>
          <a:xfrm>
            <a:off x="8388424" y="6375515"/>
            <a:ext cx="360289" cy="150440"/>
          </a:xfrm>
          <a:prstGeom prst="rect">
            <a:avLst/>
          </a:prstGeom>
        </p:spPr>
        <p:txBody>
          <a:bodyPr/>
          <a:lstStyle>
            <a:lvl1pPr>
              <a:defRPr>
                <a:solidFill>
                  <a:schemeClr val="tx1"/>
                </a:solidFill>
              </a:defRPr>
            </a:lvl1pPr>
          </a:lstStyle>
          <a:p>
            <a:fld id="{ADA48181-2C78-49CB-8C52-912A07842C2E}" type="slidenum">
              <a:rPr lang="en-US" noProof="0" smtClean="0"/>
              <a:pPr/>
              <a:t>‹N°›</a:t>
            </a:fld>
            <a:endParaRPr lang="en-US" noProof="0"/>
          </a:p>
        </p:txBody>
      </p:sp>
      <p:sp>
        <p:nvSpPr>
          <p:cNvPr id="11" name="Fußzeilenplatzhalter 10"/>
          <p:cNvSpPr>
            <a:spLocks noGrp="1"/>
          </p:cNvSpPr>
          <p:nvPr>
            <p:ph type="ftr" sz="quarter" idx="12"/>
          </p:nvPr>
        </p:nvSpPr>
        <p:spPr>
          <a:xfrm>
            <a:off x="6350485" y="6375515"/>
            <a:ext cx="2001935" cy="150440"/>
          </a:xfrm>
          <a:prstGeom prst="rect">
            <a:avLst/>
          </a:prstGeom>
        </p:spPr>
        <p:txBody>
          <a:bodyPr/>
          <a:lstStyle>
            <a:lvl1pPr>
              <a:defRPr>
                <a:solidFill>
                  <a:schemeClr val="tx1"/>
                </a:solidFill>
              </a:defRPr>
            </a:lvl1pPr>
          </a:lstStyle>
          <a:p>
            <a:endParaRPr lang="en-US" noProof="0"/>
          </a:p>
        </p:txBody>
      </p:sp>
      <p:grpSp>
        <p:nvGrpSpPr>
          <p:cNvPr id="13" name="Gruppieren 15"/>
          <p:cNvGrpSpPr/>
          <p:nvPr userDrawn="1"/>
        </p:nvGrpSpPr>
        <p:grpSpPr>
          <a:xfrm>
            <a:off x="0" y="0"/>
            <a:ext cx="9144000" cy="6858000"/>
            <a:chOff x="0" y="0"/>
            <a:chExt cx="9144000" cy="6858000"/>
          </a:xfrm>
        </p:grpSpPr>
        <p:sp>
          <p:nvSpPr>
            <p:cNvPr id="14" name="Rechteck 13"/>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5" name="Rechteck 14"/>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6" name="Rechteck 15"/>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7" name="Rechteck 16"/>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14169119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2375;MIO_UPDATE=True;MIO_VERSION=30.11.2012 11:40:17;MIO_DBID=ED9FF2F2-6643-46BA-B685-7D49126FFAFF">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95737" y="242751"/>
            <a:ext cx="4896544" cy="719137"/>
          </a:xfrm>
          <a:prstGeom prst="rect">
            <a:avLst/>
          </a:prstGeom>
        </p:spPr>
        <p:txBody>
          <a:bodyPr vert="horz" lIns="0" tIns="0" rIns="91440" bIns="0" rtlCol="0" anchor="b" anchorCtr="0">
            <a:normAutofit/>
          </a:bodyPr>
          <a:lstStyle/>
          <a:p>
            <a:r>
              <a:rPr lang="en-US" noProof="1"/>
              <a:t>Titelmasterformat durch Klicken bearbeiten</a:t>
            </a:r>
          </a:p>
        </p:txBody>
      </p:sp>
      <p:sp>
        <p:nvSpPr>
          <p:cNvPr id="3" name="Textplatzhalter 2"/>
          <p:cNvSpPr>
            <a:spLocks noGrp="1"/>
          </p:cNvSpPr>
          <p:nvPr>
            <p:ph type="body" idx="1"/>
          </p:nvPr>
        </p:nvSpPr>
        <p:spPr>
          <a:xfrm>
            <a:off x="371490" y="1341438"/>
            <a:ext cx="8353425" cy="4535487"/>
          </a:xfrm>
          <a:prstGeom prst="rect">
            <a:avLst/>
          </a:prstGeom>
        </p:spPr>
        <p:txBody>
          <a:bodyPr vert="horz" lIns="0" tIns="18000" rIns="0" bIns="18000" rtlCol="0">
            <a:normAutofit/>
          </a:bodyPr>
          <a:lstStyle/>
          <a:p>
            <a:pPr lvl="0"/>
            <a:r>
              <a:rPr lang="en-US" noProof="1"/>
              <a:t>Textmasterformate durch Klicken bearbeiten</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empower - DO NOT DELETE!!!" hidden="1"/>
          <p:cNvSpPr/>
          <p:nvPr>
            <p:custDataLst>
              <p:tags r:id="rId7"/>
            </p:custDataLst>
          </p:nvPr>
        </p:nvSpPr>
        <p:spPr>
          <a:xfrm>
            <a:off x="-1270000" y="-1270000"/>
            <a:ext cx="0" cy="0"/>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pic>
        <p:nvPicPr>
          <p:cNvPr id="15" name="Picture 14">
            <a:extLst>
              <a:ext uri="{FF2B5EF4-FFF2-40B4-BE49-F238E27FC236}">
                <a16:creationId xmlns:a16="http://schemas.microsoft.com/office/drawing/2014/main" id="{D367BE10-6C0A-4EA6-A7DD-7E2CFC1B93A8}"/>
              </a:ext>
            </a:extLst>
          </p:cNvPr>
          <p:cNvPicPr>
            <a:picLocks noChangeAspect="1"/>
          </p:cNvPicPr>
          <p:nvPr userDrawn="1"/>
        </p:nvPicPr>
        <p:blipFill>
          <a:blip r:embed="rId13"/>
          <a:stretch>
            <a:fillRect/>
          </a:stretch>
        </p:blipFill>
        <p:spPr>
          <a:xfrm>
            <a:off x="7175843" y="219418"/>
            <a:ext cx="1644629" cy="765803"/>
          </a:xfrm>
          <a:prstGeom prst="rect">
            <a:avLst/>
          </a:prstGeom>
        </p:spPr>
      </p:pic>
      <p:pic>
        <p:nvPicPr>
          <p:cNvPr id="16" name="Bild 4">
            <a:extLst>
              <a:ext uri="{FF2B5EF4-FFF2-40B4-BE49-F238E27FC236}">
                <a16:creationId xmlns:a16="http://schemas.microsoft.com/office/drawing/2014/main" id="{5341BD2E-9E63-4CEE-8683-B67A1FD7737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black">
          <a:xfrm>
            <a:off x="240507" y="317276"/>
            <a:ext cx="1857375" cy="570087"/>
          </a:xfrm>
          <a:prstGeom prst="rect">
            <a:avLst/>
          </a:prstGeom>
          <a:noFill/>
          <a:ln>
            <a:noFill/>
          </a:ln>
        </p:spPr>
      </p:pic>
      <p:cxnSp>
        <p:nvCxnSpPr>
          <p:cNvPr id="19" name="Gerade Verbindung 12">
            <a:extLst>
              <a:ext uri="{FF2B5EF4-FFF2-40B4-BE49-F238E27FC236}">
                <a16:creationId xmlns:a16="http://schemas.microsoft.com/office/drawing/2014/main" id="{9254CCA0-A10C-4372-9F79-7DB5BD596AC7}"/>
              </a:ext>
            </a:extLst>
          </p:cNvPr>
          <p:cNvCxnSpPr/>
          <p:nvPr userDrawn="1"/>
        </p:nvCxnSpPr>
        <p:spPr>
          <a:xfrm>
            <a:off x="395288" y="616530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23">
            <a:extLst>
              <a:ext uri="{FF2B5EF4-FFF2-40B4-BE49-F238E27FC236}">
                <a16:creationId xmlns:a16="http://schemas.microsoft.com/office/drawing/2014/main" id="{F920D6B7-C081-4491-9777-0C548D100BB1}"/>
              </a:ext>
            </a:extLst>
          </p:cNvPr>
          <p:cNvSpPr txBox="1">
            <a:spLocks noChangeArrowheads="1"/>
          </p:cNvSpPr>
          <p:nvPr userDrawn="1">
            <p:custDataLst>
              <p:tags r:id="rId8"/>
            </p:custDataLst>
          </p:nvPr>
        </p:nvSpPr>
        <p:spPr bwMode="auto">
          <a:xfrm>
            <a:off x="405061" y="6375515"/>
            <a:ext cx="2726779" cy="128114"/>
          </a:xfrm>
          <a:prstGeom prst="rect">
            <a:avLst/>
          </a:prstGeom>
          <a:noFill/>
          <a:ln w="9525">
            <a:noFill/>
            <a:miter lim="800000"/>
            <a:headEnd/>
            <a:tailEnd/>
          </a:ln>
          <a:effectLst/>
        </p:spPr>
        <p:txBody>
          <a:bodyPr lIns="0" tIns="0" rIns="0" bIns="0" anchor="t" anchorCtr="0"/>
          <a:lstStyle/>
          <a:p>
            <a:pPr marL="0" marR="0" indent="0" algn="l" defTabSz="895888" rtl="0" eaLnBrk="1" fontAlgn="auto" latinLnBrk="0" hangingPunct="1">
              <a:lnSpc>
                <a:spcPct val="100000"/>
              </a:lnSpc>
              <a:spcBef>
                <a:spcPts val="0"/>
              </a:spcBef>
              <a:spcAft>
                <a:spcPts val="0"/>
              </a:spcAft>
              <a:buClrTx/>
              <a:buSzTx/>
              <a:buFontTx/>
              <a:buNone/>
              <a:tabLst/>
              <a:defRPr/>
            </a:pPr>
            <a:r>
              <a:rPr lang="ro-RO" sz="700" noProof="1">
                <a:solidFill>
                  <a:schemeClr val="tx1"/>
                </a:solidFill>
                <a:latin typeface="+mn-lt"/>
              </a:rPr>
              <a:t>Cobots</a:t>
            </a:r>
            <a:endParaRPr lang="en-US" sz="700" noProof="1">
              <a:solidFill>
                <a:schemeClr val="tx1"/>
              </a:solidFill>
              <a:latin typeface="+mn-lt"/>
            </a:endParaRPr>
          </a:p>
        </p:txBody>
      </p:sp>
      <p:sp>
        <p:nvSpPr>
          <p:cNvPr id="22" name="Text Box 23">
            <a:extLst>
              <a:ext uri="{FF2B5EF4-FFF2-40B4-BE49-F238E27FC236}">
                <a16:creationId xmlns:a16="http://schemas.microsoft.com/office/drawing/2014/main" id="{B9CBC94D-776C-4D2E-B1D1-2CB9CAED08B9}"/>
              </a:ext>
            </a:extLst>
          </p:cNvPr>
          <p:cNvSpPr txBox="1">
            <a:spLocks noChangeArrowheads="1"/>
          </p:cNvSpPr>
          <p:nvPr userDrawn="1">
            <p:custDataLst>
              <p:tags r:id="rId9"/>
            </p:custDataLst>
          </p:nvPr>
        </p:nvSpPr>
        <p:spPr bwMode="auto">
          <a:xfrm>
            <a:off x="405062" y="6237312"/>
            <a:ext cx="2726778" cy="137617"/>
          </a:xfrm>
          <a:prstGeom prst="rect">
            <a:avLst/>
          </a:prstGeom>
          <a:noFill/>
          <a:ln w="9525">
            <a:noFill/>
            <a:miter lim="800000"/>
            <a:headEnd/>
            <a:tailEnd/>
          </a:ln>
          <a:effectLst/>
        </p:spPr>
        <p:txBody>
          <a:bodyPr lIns="0" tIns="0" rIns="0" bIns="0" anchor="b"/>
          <a:lstStyle/>
          <a:p>
            <a:pPr algn="l" defTabSz="895888"/>
            <a:r>
              <a:rPr lang="en-US" sz="700" b="1" noProof="1">
                <a:solidFill>
                  <a:schemeClr val="tx1"/>
                </a:solidFill>
                <a:latin typeface="+mn-lt"/>
              </a:rPr>
              <a:t>DIGI FoF</a:t>
            </a:r>
          </a:p>
        </p:txBody>
      </p:sp>
      <p:sp>
        <p:nvSpPr>
          <p:cNvPr id="13" name="Text Box 23">
            <a:extLst>
              <a:ext uri="{FF2B5EF4-FFF2-40B4-BE49-F238E27FC236}">
                <a16:creationId xmlns:a16="http://schemas.microsoft.com/office/drawing/2014/main" id="{145EC0BA-EA3E-4E9E-9765-C2C01A7C17BB}"/>
              </a:ext>
            </a:extLst>
          </p:cNvPr>
          <p:cNvSpPr txBox="1">
            <a:spLocks noChangeArrowheads="1"/>
          </p:cNvSpPr>
          <p:nvPr userDrawn="1">
            <p:custDataLst>
              <p:tags r:id="rId10"/>
            </p:custDataLst>
          </p:nvPr>
        </p:nvSpPr>
        <p:spPr bwMode="auto">
          <a:xfrm>
            <a:off x="5936722" y="6428411"/>
            <a:ext cx="2448272" cy="150435"/>
          </a:xfrm>
          <a:prstGeom prst="rect">
            <a:avLst/>
          </a:prstGeom>
          <a:noFill/>
          <a:ln w="9525">
            <a:noFill/>
            <a:miter lim="800000"/>
            <a:headEnd/>
            <a:tailEnd/>
          </a:ln>
          <a:effectLst/>
        </p:spPr>
        <p:txBody>
          <a:bodyPr lIns="0" tIns="0" rIns="0" bIns="0" anchor="t" anchorCtr="0"/>
          <a:lstStyle/>
          <a:p>
            <a:pPr marL="0" marR="0" lvl="0" indent="0" algn="l" defTabSz="895888" rtl="0" eaLnBrk="1" fontAlgn="auto" latinLnBrk="0" hangingPunct="1">
              <a:lnSpc>
                <a:spcPct val="100000"/>
              </a:lnSpc>
              <a:spcBef>
                <a:spcPts val="0"/>
              </a:spcBef>
              <a:spcAft>
                <a:spcPts val="0"/>
              </a:spcAft>
              <a:buClrTx/>
              <a:buSzTx/>
              <a:buFontTx/>
              <a:buNone/>
              <a:tabLst/>
              <a:defRPr/>
            </a:pPr>
            <a:r>
              <a:rPr lang="fr-FR" sz="800" dirty="0"/>
              <a:t>Cristian Mihuțoiu © Continental Automotive Systems</a:t>
            </a:r>
          </a:p>
          <a:p>
            <a:pPr marL="0" marR="0" indent="0" algn="l" defTabSz="895888" rtl="0" eaLnBrk="1" fontAlgn="auto" latinLnBrk="0" hangingPunct="1">
              <a:lnSpc>
                <a:spcPct val="100000"/>
              </a:lnSpc>
              <a:spcBef>
                <a:spcPts val="0"/>
              </a:spcBef>
              <a:spcAft>
                <a:spcPts val="0"/>
              </a:spcAft>
              <a:buClrTx/>
              <a:buSzTx/>
              <a:buFontTx/>
              <a:buNone/>
              <a:tabLst/>
              <a:defRPr/>
            </a:pPr>
            <a:endParaRPr lang="en-US" sz="700" noProof="1">
              <a:solidFill>
                <a:schemeClr val="tx1"/>
              </a:solidFill>
              <a:latin typeface="+mn-lt"/>
            </a:endParaRPr>
          </a:p>
        </p:txBody>
      </p:sp>
      <p:sp>
        <p:nvSpPr>
          <p:cNvPr id="14" name="Text Box 23">
            <a:extLst>
              <a:ext uri="{FF2B5EF4-FFF2-40B4-BE49-F238E27FC236}">
                <a16:creationId xmlns:a16="http://schemas.microsoft.com/office/drawing/2014/main" id="{B33B84B7-0A86-40A6-AFA4-572F776B6E78}"/>
              </a:ext>
            </a:extLst>
          </p:cNvPr>
          <p:cNvSpPr txBox="1">
            <a:spLocks noChangeArrowheads="1"/>
          </p:cNvSpPr>
          <p:nvPr userDrawn="1">
            <p:custDataLst>
              <p:tags r:id="rId11"/>
            </p:custDataLst>
          </p:nvPr>
        </p:nvSpPr>
        <p:spPr bwMode="auto">
          <a:xfrm>
            <a:off x="5589637" y="6250918"/>
            <a:ext cx="2726779" cy="128114"/>
          </a:xfrm>
          <a:prstGeom prst="rect">
            <a:avLst/>
          </a:prstGeom>
          <a:noFill/>
          <a:ln w="9525">
            <a:noFill/>
            <a:miter lim="800000"/>
            <a:headEnd/>
            <a:tailEnd/>
          </a:ln>
          <a:effectLst/>
        </p:spPr>
        <p:txBody>
          <a:bodyPr lIns="0" tIns="0" rIns="0" bIns="0" anchor="t" anchorCtr="0"/>
          <a:lstStyle/>
          <a:p>
            <a:pPr marL="0" marR="0" indent="0" algn="r" defTabSz="895888" rtl="0" eaLnBrk="1" fontAlgn="auto" latinLnBrk="0" hangingPunct="1">
              <a:lnSpc>
                <a:spcPct val="100000"/>
              </a:lnSpc>
              <a:spcBef>
                <a:spcPts val="0"/>
              </a:spcBef>
              <a:spcAft>
                <a:spcPts val="0"/>
              </a:spcAft>
              <a:buClrTx/>
              <a:buSzTx/>
              <a:buFontTx/>
              <a:buNone/>
              <a:tabLst/>
              <a:defRPr/>
            </a:pPr>
            <a:r>
              <a:rPr lang="en-GB" sz="700" noProof="1">
                <a:solidFill>
                  <a:schemeClr val="tx1"/>
                </a:solidFill>
                <a:latin typeface="+mn-lt"/>
              </a:rPr>
              <a:t>05 May 2020</a:t>
            </a:r>
            <a:endParaRPr lang="en-US" sz="700" noProof="1">
              <a:solidFill>
                <a:schemeClr val="tx1"/>
              </a:solidFill>
              <a:latin typeface="+mn-lt"/>
            </a:endParaRPr>
          </a:p>
        </p:txBody>
      </p:sp>
      <p:sp>
        <p:nvSpPr>
          <p:cNvPr id="17" name="Text Box 23">
            <a:extLst>
              <a:ext uri="{FF2B5EF4-FFF2-40B4-BE49-F238E27FC236}">
                <a16:creationId xmlns:a16="http://schemas.microsoft.com/office/drawing/2014/main" id="{941B2106-4CDA-4B8E-AE99-E772877C95D4}"/>
              </a:ext>
            </a:extLst>
          </p:cNvPr>
          <p:cNvSpPr txBox="1">
            <a:spLocks noChangeArrowheads="1"/>
          </p:cNvSpPr>
          <p:nvPr userDrawn="1">
            <p:custDataLst>
              <p:tags r:id="rId12"/>
            </p:custDataLst>
          </p:nvPr>
        </p:nvSpPr>
        <p:spPr bwMode="auto">
          <a:xfrm>
            <a:off x="8441048" y="6453684"/>
            <a:ext cx="304521" cy="128114"/>
          </a:xfrm>
          <a:prstGeom prst="rect">
            <a:avLst/>
          </a:prstGeom>
          <a:noFill/>
          <a:ln w="9525">
            <a:noFill/>
            <a:miter lim="800000"/>
            <a:headEnd/>
            <a:tailEnd/>
          </a:ln>
          <a:effectLst/>
        </p:spPr>
        <p:txBody>
          <a:bodyPr lIns="0" tIns="0" rIns="0" bIns="0" anchor="t" anchorCtr="0"/>
          <a:lstStyle/>
          <a:p>
            <a:pPr marL="0" marR="0" indent="0" algn="r" defTabSz="895888" rtl="0" eaLnBrk="1" fontAlgn="auto" latinLnBrk="0" hangingPunct="1">
              <a:lnSpc>
                <a:spcPct val="100000"/>
              </a:lnSpc>
              <a:spcBef>
                <a:spcPts val="0"/>
              </a:spcBef>
              <a:spcAft>
                <a:spcPts val="0"/>
              </a:spcAft>
              <a:buClrTx/>
              <a:buSzTx/>
              <a:buFontTx/>
              <a:buNone/>
              <a:tabLst/>
              <a:defRPr/>
            </a:pPr>
            <a:fld id="{CA0DC924-CD7D-4BDB-A2C8-A8A219C89C7C}" type="slidenum">
              <a:rPr lang="en-US" sz="700" noProof="1" smtClean="0">
                <a:solidFill>
                  <a:schemeClr val="tx1"/>
                </a:solidFill>
                <a:latin typeface="+mn-lt"/>
              </a:rPr>
              <a:t>‹N°›</a:t>
            </a:fld>
            <a:endParaRPr lang="en-US" sz="700" noProof="1">
              <a:solidFill>
                <a:schemeClr val="tx1"/>
              </a:solidFill>
              <a:latin typeface="+mn-lt"/>
            </a:endParaRPr>
          </a:p>
        </p:txBody>
      </p:sp>
    </p:spTree>
    <p:extLst>
      <p:ext uri="{BB962C8B-B14F-4D97-AF65-F5344CB8AC3E}">
        <p14:creationId xmlns:p14="http://schemas.microsoft.com/office/powerpoint/2010/main" val="839108957"/>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70" r:id="rId3"/>
    <p:sldLayoutId id="2147483659" r:id="rId4"/>
    <p:sldLayoutId id="2147483667" r:id="rId5"/>
  </p:sldLayoutIdLst>
  <p:transition>
    <p:fade/>
  </p:transition>
  <p:hf hdr="0"/>
  <p:txStyles>
    <p:titleStyle>
      <a:lvl1pPr algn="ctr"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25000"/>
        <a:buFont typeface="Arial" panose="020B0604020202020204" pitchFamily="34" charset="0"/>
        <a:buChar char="•"/>
        <a:defRPr sz="1600" b="0" kern="120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Courier New" panose="02070309020205020404" pitchFamily="49" charset="0"/>
        <a:buChar char="o"/>
        <a:defRPr sz="1600" b="0" kern="120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Wingdings" panose="05000000000000000000" pitchFamily="2" charset="2"/>
        <a:buChar char="§"/>
        <a:defRPr sz="1600" b="0" kern="1200">
          <a:solidFill>
            <a:schemeClr val="tx1"/>
          </a:solidFill>
          <a:latin typeface="+mn-lt"/>
          <a:ea typeface="+mn-ea"/>
          <a:cs typeface="Arial" pitchFamily="34" charset="0"/>
        </a:defRPr>
      </a:lvl3pPr>
      <a:lvl4pPr marL="1074737" indent="0" algn="l" defTabSz="914400" rtl="0" eaLnBrk="1" latinLnBrk="0" hangingPunct="1">
        <a:lnSpc>
          <a:spcPct val="100000"/>
        </a:lnSpc>
        <a:spcBef>
          <a:spcPts val="0"/>
        </a:spcBef>
        <a:spcAft>
          <a:spcPts val="1200"/>
        </a:spcAft>
        <a:buClr>
          <a:schemeClr val="accent1"/>
        </a:buClr>
        <a:buSzPct val="125000"/>
        <a:buFont typeface="Arial" panose="020B0604020202020204" pitchFamily="34" charset="0"/>
        <a:buNone/>
        <a:defRPr sz="1600" b="0" kern="120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uidw4949\Desktop\SarahKristin Johnson\new key visual.jpg"/>
          <p:cNvPicPr>
            <a:picLocks noChangeAspect="1" noChangeArrowheads="1"/>
          </p:cNvPicPr>
          <p:nvPr/>
        </p:nvPicPr>
        <p:blipFill>
          <a:blip r:embed="rId2"/>
          <a:stretch>
            <a:fillRect/>
          </a:stretch>
        </p:blipFill>
        <p:spPr bwMode="auto">
          <a:xfrm>
            <a:off x="166720" y="188640"/>
            <a:ext cx="8833279" cy="3974747"/>
          </a:xfrm>
          <a:prstGeom prst="rect">
            <a:avLst/>
          </a:prstGeom>
          <a:noFill/>
        </p:spPr>
      </p:pic>
      <p:sp>
        <p:nvSpPr>
          <p:cNvPr id="3" name="Untertitel 2"/>
          <p:cNvSpPr>
            <a:spLocks noGrp="1"/>
          </p:cNvSpPr>
          <p:nvPr>
            <p:ph type="subTitle" idx="1"/>
          </p:nvPr>
        </p:nvSpPr>
        <p:spPr>
          <a:xfrm>
            <a:off x="503548" y="5085184"/>
            <a:ext cx="8172140" cy="799924"/>
          </a:xfrm>
        </p:spPr>
        <p:txBody>
          <a:bodyPr/>
          <a:lstStyle/>
          <a:p>
            <a:r>
              <a:rPr lang="en-US" dirty="0"/>
              <a:t>AGV for modern Logistics in industrial companies </a:t>
            </a:r>
            <a:endParaRPr lang="en-US" noProof="0" dirty="0"/>
          </a:p>
        </p:txBody>
      </p:sp>
      <p:sp>
        <p:nvSpPr>
          <p:cNvPr id="9" name="Textplatzhalter 8"/>
          <p:cNvSpPr>
            <a:spLocks noGrp="1"/>
          </p:cNvSpPr>
          <p:nvPr>
            <p:ph type="body" sz="quarter" idx="10"/>
          </p:nvPr>
        </p:nvSpPr>
        <p:spPr/>
        <p:txBody>
          <a:bodyPr/>
          <a:lstStyle/>
          <a:p>
            <a:r>
              <a:rPr lang="en-US" noProof="0" dirty="0"/>
              <a:t>www.continental-corporation.com</a:t>
            </a:r>
          </a:p>
        </p:txBody>
      </p:sp>
      <p:sp>
        <p:nvSpPr>
          <p:cNvPr id="6" name="Textplatzhalter 5"/>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22633669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fontScale="25000" lnSpcReduction="20000"/>
          </a:bodyPr>
          <a:lstStyle/>
          <a:p>
            <a:pPr marL="0" indent="0">
              <a:buNone/>
            </a:pPr>
            <a:endParaRPr lang="en-US" sz="8000" dirty="0"/>
          </a:p>
          <a:p>
            <a:pPr lvl="1"/>
            <a:r>
              <a:rPr lang="en-US" sz="8000" dirty="0"/>
              <a:t>There are different types of AGV’s depending on their application:</a:t>
            </a:r>
          </a:p>
          <a:p>
            <a:endParaRPr lang="en-US" sz="3400" dirty="0"/>
          </a:p>
          <a:p>
            <a:endParaRPr lang="en-US" sz="3400" dirty="0"/>
          </a:p>
          <a:p>
            <a:pPr lvl="2"/>
            <a:r>
              <a:rPr lang="en-US" sz="6400" dirty="0"/>
              <a:t>Towing vehicles (“</a:t>
            </a:r>
            <a:r>
              <a:rPr lang="en-US" sz="6400" dirty="0" err="1"/>
              <a:t>tugger</a:t>
            </a:r>
            <a:r>
              <a:rPr lang="en-US" sz="6400" dirty="0"/>
              <a:t>” vehicles) – first type introduced; used for pulling a multitude of trailer types and have capacities ranging from </a:t>
            </a:r>
            <a:r>
              <a:rPr lang="ro-RO" sz="6400" dirty="0"/>
              <a:t>1 tone </a:t>
            </a:r>
            <a:r>
              <a:rPr lang="en-US" sz="6400" dirty="0"/>
              <a:t>to </a:t>
            </a:r>
            <a:r>
              <a:rPr lang="ro-RO" sz="6400" dirty="0"/>
              <a:t>75 tonnes</a:t>
            </a:r>
            <a:r>
              <a:rPr lang="en-US" sz="6400" dirty="0"/>
              <a:t>.</a:t>
            </a:r>
          </a:p>
          <a:p>
            <a:pPr lvl="2"/>
            <a:endParaRPr lang="en-US" sz="6400" dirty="0"/>
          </a:p>
          <a:p>
            <a:pPr lvl="2"/>
            <a:r>
              <a:rPr lang="en-US" sz="6400" i="1" dirty="0"/>
              <a:t>AGVS Unit Load Vehicles</a:t>
            </a:r>
            <a:r>
              <a:rPr lang="en-US" sz="6400" dirty="0"/>
              <a:t> are equipped with decks, which permit unit load transportation and often automatic load transfer. The decks can either be lift and lower type, powered or non-powered roller, chain or belt decks or custom decks with multiple compartments.</a:t>
            </a:r>
          </a:p>
          <a:p>
            <a:pPr lvl="2"/>
            <a:endParaRPr lang="en-US" sz="6400" dirty="0"/>
          </a:p>
          <a:p>
            <a:pPr lvl="2"/>
            <a:r>
              <a:rPr lang="en-US" sz="6400" i="1" dirty="0"/>
              <a:t>AGVS Pallet Trucks</a:t>
            </a:r>
            <a:r>
              <a:rPr lang="en-US" sz="6400" dirty="0"/>
              <a:t> are designed to transport palletized loads to and from floor level; eliminating the need for fixed load stands.</a:t>
            </a:r>
          </a:p>
          <a:p>
            <a:pPr lvl="2"/>
            <a:br>
              <a:rPr lang="en-US" dirty="0"/>
            </a:br>
            <a:br>
              <a:rPr lang="en-US" dirty="0"/>
            </a:br>
            <a:endParaRPr lang="en-US" dirty="0"/>
          </a:p>
          <a:p>
            <a:pPr lvl="2"/>
            <a:endParaRPr lang="en-US" dirty="0"/>
          </a:p>
          <a:p>
            <a:pPr lvl="2"/>
            <a:endParaRPr lang="en-US" dirty="0"/>
          </a:p>
          <a:p>
            <a:pPr marL="719138" lvl="2" indent="0">
              <a:buNone/>
            </a:pPr>
            <a:r>
              <a:rPr lang="en-US" dirty="0"/>
              <a:t>	</a:t>
            </a:r>
            <a:br>
              <a:rPr lang="ro-RO" dirty="0"/>
            </a:br>
            <a:br>
              <a:rPr lang="ro-RO" dirty="0"/>
            </a:br>
            <a:endParaRPr lang="en-US" dirty="0"/>
          </a:p>
          <a:p>
            <a:pPr marL="0" indent="0">
              <a:buNone/>
            </a:pPr>
            <a:endParaRPr lang="en-US" dirty="0"/>
          </a:p>
        </p:txBody>
      </p:sp>
    </p:spTree>
    <p:extLst>
      <p:ext uri="{BB962C8B-B14F-4D97-AF65-F5344CB8AC3E}">
        <p14:creationId xmlns:p14="http://schemas.microsoft.com/office/powerpoint/2010/main" val="9512721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484784"/>
            <a:ext cx="8353425" cy="4535487"/>
          </a:xfrm>
        </p:spPr>
        <p:txBody>
          <a:bodyPr vert="horz" lIns="0" tIns="18000" rIns="0" bIns="18000" rtlCol="0" anchor="t">
            <a:noAutofit/>
          </a:bodyPr>
          <a:lstStyle/>
          <a:p>
            <a:pPr lvl="1">
              <a:spcBef>
                <a:spcPts val="1200"/>
              </a:spcBef>
              <a:buFont typeface="Wingdings" panose="05000000000000000000" pitchFamily="2" charset="2"/>
              <a:buChar char="§"/>
            </a:pPr>
            <a:r>
              <a:rPr lang="en-US" dirty="0"/>
              <a:t>AGVS Fork Truck can service loads both at floor level and on stands. In some cases, these vehicles can also stack loads in rack. They can sometimes lift to 30' to store or retrieve on high-bay racking.</a:t>
            </a:r>
          </a:p>
          <a:p>
            <a:pPr lvl="1">
              <a:spcBef>
                <a:spcPts val="1200"/>
              </a:spcBef>
              <a:buFont typeface="Wingdings" panose="05000000000000000000" pitchFamily="2" charset="2"/>
              <a:buChar char="§"/>
            </a:pPr>
            <a:r>
              <a:rPr lang="en-US" dirty="0"/>
              <a:t>AGVS Hybrid Vehicles are adapted from a standard man-aboard truck so that they can run fully automated or be driven by a fork truck driver. These can be used for trailer loading as well as moving materials around warehouses. Most often, they are equipped with forks, but can be customized to accommodate most load types.</a:t>
            </a:r>
          </a:p>
          <a:p>
            <a:pPr lvl="1">
              <a:spcBef>
                <a:spcPts val="1200"/>
              </a:spcBef>
              <a:buFont typeface="Wingdings" panose="05000000000000000000" pitchFamily="2" charset="2"/>
              <a:buChar char="§"/>
            </a:pPr>
            <a:r>
              <a:rPr lang="en-US" dirty="0"/>
              <a:t>Light Load AGVS are vehicles which have capacities about 500 pounds or less and are used to transport small parts, baskets, or other light loads though a light manufacturing environment. They are designed to operate in areas with limited space.</a:t>
            </a:r>
          </a:p>
          <a:p>
            <a:pPr lvl="1">
              <a:spcBef>
                <a:spcPts val="1200"/>
              </a:spcBef>
              <a:buFont typeface="Wingdings" panose="05000000000000000000" pitchFamily="2" charset="2"/>
              <a:buChar char="§"/>
            </a:pPr>
            <a:r>
              <a:rPr lang="en-US" dirty="0"/>
              <a:t>AGVS Assembly Line Vehicles are an adaptation of the light load AGVS for applications involving serial assembly processes.</a:t>
            </a:r>
            <a:br>
              <a:rPr lang="en-US" dirty="0"/>
            </a:br>
            <a:br>
              <a:rPr lang="en-US" dirty="0"/>
            </a:br>
            <a:br>
              <a:rPr lang="en-US" dirty="0"/>
            </a:br>
            <a:endParaRPr lang="en-US" dirty="0"/>
          </a:p>
          <a:p>
            <a:pPr lvl="2"/>
            <a:endParaRPr lang="en-US" dirty="0"/>
          </a:p>
          <a:p>
            <a:pPr lvl="2"/>
            <a:endParaRPr lang="en-US" dirty="0"/>
          </a:p>
          <a:p>
            <a:pPr marL="719138" lvl="2" indent="0">
              <a:buNone/>
            </a:pPr>
            <a:r>
              <a:rPr lang="en-US" dirty="0"/>
              <a:t>	</a:t>
            </a:r>
            <a:br>
              <a:rPr lang="ro-RO" dirty="0"/>
            </a:br>
            <a:br>
              <a:rPr lang="ro-RO" dirty="0"/>
            </a:br>
            <a:endParaRPr lang="en-US" dirty="0"/>
          </a:p>
          <a:p>
            <a:pPr marL="0" indent="0">
              <a:buNone/>
            </a:pPr>
            <a:endParaRPr lang="en-US" dirty="0"/>
          </a:p>
        </p:txBody>
      </p:sp>
    </p:spTree>
    <p:extLst>
      <p:ext uri="{BB962C8B-B14F-4D97-AF65-F5344CB8AC3E}">
        <p14:creationId xmlns:p14="http://schemas.microsoft.com/office/powerpoint/2010/main" val="40491425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16BED-68AB-4E77-B55B-CD9E3FF9FC6E}"/>
              </a:ext>
            </a:extLst>
          </p:cNvPr>
          <p:cNvSpPr>
            <a:spLocks noGrp="1"/>
          </p:cNvSpPr>
          <p:nvPr>
            <p:ph idx="1"/>
          </p:nvPr>
        </p:nvSpPr>
        <p:spPr/>
        <p:txBody>
          <a:bodyPr vert="horz" lIns="0" tIns="18000" rIns="0" bIns="18000" rtlCol="0" anchor="t">
            <a:normAutofit/>
          </a:bodyPr>
          <a:lstStyle/>
          <a:p>
            <a:r>
              <a:rPr lang="ro-RO" dirty="0"/>
              <a:t>AGV</a:t>
            </a:r>
            <a:r>
              <a:rPr lang="en-US" dirty="0"/>
              <a:t>’s used in Continental Sibiu were chosen based on certain criteria, such as:</a:t>
            </a:r>
            <a:endParaRPr lang="ro-RO" dirty="0"/>
          </a:p>
          <a:p>
            <a:pPr lvl="1"/>
            <a:endParaRPr lang="en-US" dirty="0"/>
          </a:p>
          <a:p>
            <a:pPr lvl="1"/>
            <a:r>
              <a:rPr lang="ro-RO" b="1" dirty="0"/>
              <a:t>Payload </a:t>
            </a:r>
            <a:r>
              <a:rPr lang="ro-RO" dirty="0"/>
              <a:t>- the LD90 models can transport 90 kilograms (the ones we use in the production area have a conveyor system mounted which weighs 45 kilograms ) </a:t>
            </a:r>
          </a:p>
          <a:p>
            <a:pPr lvl="1"/>
            <a:r>
              <a:rPr lang="ro-RO" b="1" dirty="0"/>
              <a:t>Standad stock unit</a:t>
            </a:r>
            <a:r>
              <a:rPr lang="ro-RO" dirty="0"/>
              <a:t> -  the LD90 models can transport the standard KLT, </a:t>
            </a:r>
            <a:r>
              <a:rPr lang="en-US" dirty="0"/>
              <a:t>with the dimensions being 600x400 mm. </a:t>
            </a:r>
            <a:endParaRPr lang="ro-RO" dirty="0"/>
          </a:p>
          <a:p>
            <a:pPr lvl="1"/>
            <a:r>
              <a:rPr lang="ro-RO" b="1" dirty="0"/>
              <a:t>ESD</a:t>
            </a:r>
            <a:r>
              <a:rPr lang="ro-RO" dirty="0"/>
              <a:t> - the LD90 model comes with a modified body made especially for Electronical Plants to prevent electrostatic discharge.</a:t>
            </a:r>
            <a:br>
              <a:rPr lang="ro-RO" dirty="0"/>
            </a:br>
            <a:endParaRPr lang="en-US" dirty="0"/>
          </a:p>
        </p:txBody>
      </p:sp>
      <p:sp>
        <p:nvSpPr>
          <p:cNvPr id="3" name="Title 2">
            <a:extLst>
              <a:ext uri="{FF2B5EF4-FFF2-40B4-BE49-F238E27FC236}">
                <a16:creationId xmlns:a16="http://schemas.microsoft.com/office/drawing/2014/main" id="{9E507415-1BBB-48DD-B997-C4C71B9F9B3A}"/>
              </a:ext>
            </a:extLst>
          </p:cNvPr>
          <p:cNvSpPr>
            <a:spLocks noGrp="1"/>
          </p:cNvSpPr>
          <p:nvPr>
            <p:ph type="title"/>
          </p:nvPr>
        </p:nvSpPr>
        <p:spPr/>
        <p:txBody>
          <a:bodyPr/>
          <a:lstStyle/>
          <a:p>
            <a:r>
              <a:rPr lang="en-US" dirty="0">
                <a:solidFill>
                  <a:srgbClr val="FFA500"/>
                </a:solidFill>
                <a:ea typeface="+mj-lt"/>
                <a:cs typeface="+mj-lt"/>
              </a:rPr>
              <a:t>AGV selection</a:t>
            </a:r>
            <a:endParaRPr lang="en-US" b="0" dirty="0">
              <a:solidFill>
                <a:srgbClr val="FFA500"/>
              </a:solidFill>
              <a:ea typeface="+mj-lt"/>
              <a:cs typeface="+mj-lt"/>
            </a:endParaRPr>
          </a:p>
        </p:txBody>
      </p:sp>
      <p:pic>
        <p:nvPicPr>
          <p:cNvPr id="4" name="Picture 3">
            <a:extLst>
              <a:ext uri="{FF2B5EF4-FFF2-40B4-BE49-F238E27FC236}">
                <a16:creationId xmlns:a16="http://schemas.microsoft.com/office/drawing/2014/main" id="{F273B6B1-8B62-46E1-A059-9DEDA3C4D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89040"/>
            <a:ext cx="2808312" cy="2337680"/>
          </a:xfrm>
          <a:prstGeom prst="rect">
            <a:avLst/>
          </a:prstGeom>
          <a:noFill/>
          <a:ln>
            <a:noFill/>
          </a:ln>
        </p:spPr>
      </p:pic>
    </p:spTree>
    <p:extLst>
      <p:ext uri="{BB962C8B-B14F-4D97-AF65-F5344CB8AC3E}">
        <p14:creationId xmlns:p14="http://schemas.microsoft.com/office/powerpoint/2010/main" val="42696851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B8C7-C3EA-4D81-B215-A4A2B24B5658}"/>
              </a:ext>
            </a:extLst>
          </p:cNvPr>
          <p:cNvSpPr>
            <a:spLocks noGrp="1"/>
          </p:cNvSpPr>
          <p:nvPr>
            <p:ph idx="1"/>
          </p:nvPr>
        </p:nvSpPr>
        <p:spPr/>
        <p:txBody>
          <a:bodyPr vert="horz" lIns="0" tIns="18000" rIns="0" bIns="18000" rtlCol="0" anchor="t">
            <a:normAutofit/>
          </a:bodyPr>
          <a:lstStyle/>
          <a:p>
            <a:r>
              <a:rPr lang="ro-RO" sz="2000" dirty="0">
                <a:cs typeface="Arial"/>
              </a:rPr>
              <a:t>AGV Description</a:t>
            </a:r>
          </a:p>
          <a:p>
            <a:pPr marL="1360170" lvl="3"/>
            <a:r>
              <a:rPr lang="en-US" dirty="0">
                <a:cs typeface="Arial"/>
              </a:rPr>
              <a:t>Platform</a:t>
            </a:r>
            <a:endParaRPr lang="en-US" dirty="0"/>
          </a:p>
          <a:p>
            <a:pPr marL="1360170" lvl="3"/>
            <a:r>
              <a:rPr lang="en-US" dirty="0">
                <a:cs typeface="Arial"/>
              </a:rPr>
              <a:t>Motor</a:t>
            </a:r>
            <a:endParaRPr lang="en-US" dirty="0"/>
          </a:p>
          <a:p>
            <a:pPr marL="1360170" lvl="3"/>
            <a:r>
              <a:rPr lang="en-US" dirty="0">
                <a:cs typeface="Arial"/>
              </a:rPr>
              <a:t>Control unit</a:t>
            </a:r>
            <a:r>
              <a:rPr lang="ro-RO" dirty="0">
                <a:cs typeface="Arial"/>
              </a:rPr>
              <a:t> &amp; communication unit</a:t>
            </a:r>
            <a:endParaRPr lang="en-US" dirty="0"/>
          </a:p>
          <a:p>
            <a:pPr marL="1360170" lvl="3"/>
            <a:r>
              <a:rPr lang="ro-RO" dirty="0">
                <a:cs typeface="Arial"/>
              </a:rPr>
              <a:t>Brakes, sensors, etc.</a:t>
            </a:r>
            <a:endParaRPr lang="en-US" dirty="0">
              <a:cs typeface="Arial"/>
            </a:endParaRPr>
          </a:p>
          <a:p>
            <a:pPr marL="1360170" lvl="3"/>
            <a:r>
              <a:rPr lang="en-US" dirty="0">
                <a:cs typeface="Arial"/>
              </a:rPr>
              <a:t>Operator panel</a:t>
            </a:r>
          </a:p>
          <a:p>
            <a:pPr marL="718820" lvl="2" indent="0">
              <a:buNone/>
            </a:pPr>
            <a:endParaRPr lang="en-US" dirty="0"/>
          </a:p>
          <a:p>
            <a:pPr marL="642620" lvl="1"/>
            <a:endParaRPr lang="en-US" dirty="0"/>
          </a:p>
          <a:p>
            <a:pPr marL="642620" lvl="1"/>
            <a:endParaRPr lang="en-US" dirty="0"/>
          </a:p>
          <a:p>
            <a:pPr marL="642620" lvl="1"/>
            <a:endParaRPr lang="en-US" dirty="0"/>
          </a:p>
        </p:txBody>
      </p:sp>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chemeClr val="tx1"/>
                </a:solidFill>
              </a:rPr>
              <a:t>Content</a:t>
            </a:r>
            <a:endParaRPr lang="en-US" dirty="0">
              <a:solidFill>
                <a:schemeClr val="tx1"/>
              </a:solidFill>
            </a:endParaRPr>
          </a:p>
        </p:txBody>
      </p:sp>
    </p:spTree>
    <p:extLst>
      <p:ext uri="{BB962C8B-B14F-4D97-AF65-F5344CB8AC3E}">
        <p14:creationId xmlns:p14="http://schemas.microsoft.com/office/powerpoint/2010/main" val="4040566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4EB638-C8D6-40E9-BAAE-3CEED46D2D76}"/>
              </a:ext>
            </a:extLst>
          </p:cNvPr>
          <p:cNvSpPr>
            <a:spLocks noGrp="1"/>
          </p:cNvSpPr>
          <p:nvPr>
            <p:ph idx="1"/>
          </p:nvPr>
        </p:nvSpPr>
        <p:spPr/>
        <p:txBody>
          <a:bodyPr/>
          <a:lstStyle/>
          <a:p>
            <a:r>
              <a:rPr lang="en-US" dirty="0"/>
              <a:t>The LD Platform OEM is a general-purpose, mobile robot platform, designed to work indoors and around people. It is self-guided and self-charging, with an automated docking station.</a:t>
            </a:r>
            <a:r>
              <a:rPr lang="ro-RO" dirty="0"/>
              <a:t> </a:t>
            </a:r>
            <a:endParaRPr lang="en-US" dirty="0"/>
          </a:p>
          <a:p>
            <a:endParaRPr lang="en-US" dirty="0"/>
          </a:p>
          <a:p>
            <a:r>
              <a:rPr lang="en-US" dirty="0"/>
              <a:t>The LD Platform OEM is designed to operate in indoor industrial or professional environments. In general, if a wheelchair can safely and easily navigate the environment (open, with gentle slopes), then it is safe for the robot.</a:t>
            </a:r>
          </a:p>
          <a:p>
            <a:endParaRPr lang="en-US" dirty="0"/>
          </a:p>
          <a:p>
            <a:endParaRPr lang="en-US" dirty="0"/>
          </a:p>
          <a:p>
            <a:endParaRPr lang="en-US" dirty="0"/>
          </a:p>
        </p:txBody>
      </p:sp>
      <p:sp>
        <p:nvSpPr>
          <p:cNvPr id="3" name="Title 2">
            <a:extLst>
              <a:ext uri="{FF2B5EF4-FFF2-40B4-BE49-F238E27FC236}">
                <a16:creationId xmlns:a16="http://schemas.microsoft.com/office/drawing/2014/main" id="{49A0E9DC-901F-4F22-8094-DEEDFAF812D5}"/>
              </a:ext>
            </a:extLst>
          </p:cNvPr>
          <p:cNvSpPr>
            <a:spLocks noGrp="1"/>
          </p:cNvSpPr>
          <p:nvPr>
            <p:ph type="title"/>
          </p:nvPr>
        </p:nvSpPr>
        <p:spPr/>
        <p:txBody>
          <a:bodyPr/>
          <a:lstStyle/>
          <a:p>
            <a:r>
              <a:rPr lang="ro-RO" dirty="0">
                <a:solidFill>
                  <a:srgbClr val="FFA500"/>
                </a:solidFill>
                <a:cs typeface="Arial"/>
              </a:rPr>
              <a:t>AGV Description</a:t>
            </a:r>
            <a:endParaRPr lang="en-US" dirty="0">
              <a:solidFill>
                <a:srgbClr val="FFA500"/>
              </a:solidFill>
            </a:endParaRPr>
          </a:p>
        </p:txBody>
      </p:sp>
      <p:pic>
        <p:nvPicPr>
          <p:cNvPr id="4" name="Picture 3">
            <a:extLst>
              <a:ext uri="{FF2B5EF4-FFF2-40B4-BE49-F238E27FC236}">
                <a16:creationId xmlns:a16="http://schemas.microsoft.com/office/drawing/2014/main" id="{4500ED86-3AD2-4275-92C3-4D17B22128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1820" y="3594088"/>
            <a:ext cx="3240360" cy="2308392"/>
          </a:xfrm>
          <a:prstGeom prst="rect">
            <a:avLst/>
          </a:prstGeom>
          <a:noFill/>
          <a:ln>
            <a:noFill/>
          </a:ln>
        </p:spPr>
      </p:pic>
    </p:spTree>
    <p:extLst>
      <p:ext uri="{BB962C8B-B14F-4D97-AF65-F5344CB8AC3E}">
        <p14:creationId xmlns:p14="http://schemas.microsoft.com/office/powerpoint/2010/main" val="40402971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rgbClr val="FFA500"/>
                </a:solidFill>
                <a:cs typeface="Arial"/>
              </a:rPr>
              <a:t>AGV Description</a:t>
            </a:r>
            <a:endParaRPr lang="en-US" b="0" dirty="0">
              <a:solidFill>
                <a:srgbClr val="FFA500"/>
              </a:solidFill>
              <a:ea typeface="+mj-lt"/>
              <a:cs typeface="+mj-lt"/>
            </a:endParaRP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dirty="0"/>
              <a:t>The platform includes a navigation laser, front bumper with low front laser, and two rear-facing sonar pairs. Each pair is a transmitter and a receiver. </a:t>
            </a:r>
          </a:p>
          <a:p>
            <a:r>
              <a:rPr lang="en-US" dirty="0"/>
              <a:t>LD Platform Core, includes an integrated computer, running Advanced Robotics Automation Management (ARAM) and a microcontroller with Mobile Adept Robot Controller (MARC) firmware. It also runs the </a:t>
            </a:r>
            <a:r>
              <a:rPr lang="en-US" dirty="0" err="1"/>
              <a:t>SetNetGo</a:t>
            </a:r>
            <a:r>
              <a:rPr lang="en-US" dirty="0"/>
              <a:t> OS. The core is housed inside the platform.</a:t>
            </a:r>
          </a:p>
          <a:p>
            <a:pPr marL="0" indent="0">
              <a:buNone/>
            </a:pPr>
            <a:endParaRPr lang="en-US" dirty="0"/>
          </a:p>
        </p:txBody>
      </p:sp>
      <p:pic>
        <p:nvPicPr>
          <p:cNvPr id="4" name="Picture 3">
            <a:extLst>
              <a:ext uri="{FF2B5EF4-FFF2-40B4-BE49-F238E27FC236}">
                <a16:creationId xmlns:a16="http://schemas.microsoft.com/office/drawing/2014/main" id="{4FFECB50-BF73-40A6-A0A3-52D374CBA8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09592"/>
            <a:ext cx="3600400" cy="3186137"/>
          </a:xfrm>
          <a:prstGeom prst="rect">
            <a:avLst/>
          </a:prstGeom>
          <a:noFill/>
          <a:ln>
            <a:noFill/>
          </a:ln>
        </p:spPr>
      </p:pic>
    </p:spTree>
    <p:extLst>
      <p:ext uri="{BB962C8B-B14F-4D97-AF65-F5344CB8AC3E}">
        <p14:creationId xmlns:p14="http://schemas.microsoft.com/office/powerpoint/2010/main" val="32625784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F1FB5-FF23-4B78-85E9-7CC9574CFD49}"/>
              </a:ext>
            </a:extLst>
          </p:cNvPr>
          <p:cNvSpPr>
            <a:spLocks noGrp="1"/>
          </p:cNvSpPr>
          <p:nvPr>
            <p:ph idx="1"/>
          </p:nvPr>
        </p:nvSpPr>
        <p:spPr/>
        <p:txBody>
          <a:bodyPr>
            <a:normAutofit/>
          </a:bodyPr>
          <a:lstStyle/>
          <a:p>
            <a:r>
              <a:rPr lang="en-US" sz="2000" b="1" dirty="0"/>
              <a:t>Motor</a:t>
            </a:r>
          </a:p>
          <a:p>
            <a:pPr lvl="1"/>
            <a:r>
              <a:rPr lang="en-US" dirty="0"/>
              <a:t>Each platform uses a two-wheel, differential-drive, with spring-loaded passive casters front and rear for balance. The drive-wheels have independent spring-suspension, with solid, foam filled tires. The wheels are at the platform's mid-line, so the platform can turn in place.</a:t>
            </a:r>
          </a:p>
          <a:p>
            <a:pPr marL="357188" lvl="1" indent="0">
              <a:buNone/>
            </a:pPr>
            <a:endParaRPr lang="en-US" dirty="0"/>
          </a:p>
          <a:p>
            <a:pPr lvl="1"/>
            <a:endParaRPr lang="en-US" sz="2000" b="1" dirty="0"/>
          </a:p>
          <a:p>
            <a:pPr lvl="1"/>
            <a:endParaRPr lang="en-US" sz="2000" b="1" dirty="0"/>
          </a:p>
          <a:p>
            <a:pPr marL="0" indent="0">
              <a:buNone/>
            </a:pPr>
            <a:endParaRPr lang="en-US" sz="2000" b="1" dirty="0"/>
          </a:p>
        </p:txBody>
      </p:sp>
      <p:sp>
        <p:nvSpPr>
          <p:cNvPr id="3" name="Title 2">
            <a:extLst>
              <a:ext uri="{FF2B5EF4-FFF2-40B4-BE49-F238E27FC236}">
                <a16:creationId xmlns:a16="http://schemas.microsoft.com/office/drawing/2014/main" id="{3AC428BE-B869-4040-A584-6D623E55C9E0}"/>
              </a:ext>
            </a:extLst>
          </p:cNvPr>
          <p:cNvSpPr>
            <a:spLocks noGrp="1"/>
          </p:cNvSpPr>
          <p:nvPr>
            <p:ph type="title"/>
          </p:nvPr>
        </p:nvSpPr>
        <p:spPr/>
        <p:txBody>
          <a:bodyPr/>
          <a:lstStyle/>
          <a:p>
            <a:r>
              <a:rPr lang="ro-RO" dirty="0">
                <a:solidFill>
                  <a:srgbClr val="FFA500"/>
                </a:solidFill>
                <a:cs typeface="Arial"/>
              </a:rPr>
              <a:t>AGV Description</a:t>
            </a:r>
            <a:endParaRPr lang="en-US" dirty="0">
              <a:solidFill>
                <a:srgbClr val="FFA500"/>
              </a:solidFill>
            </a:endParaRPr>
          </a:p>
        </p:txBody>
      </p:sp>
      <p:pic>
        <p:nvPicPr>
          <p:cNvPr id="4" name="Picture 3">
            <a:extLst>
              <a:ext uri="{FF2B5EF4-FFF2-40B4-BE49-F238E27FC236}">
                <a16:creationId xmlns:a16="http://schemas.microsoft.com/office/drawing/2014/main" id="{B80FD359-9E42-4648-8831-77BAF03B67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605" y="3465052"/>
            <a:ext cx="2932079" cy="2411872"/>
          </a:xfrm>
          <a:prstGeom prst="rect">
            <a:avLst/>
          </a:prstGeom>
          <a:noFill/>
          <a:ln>
            <a:noFill/>
          </a:ln>
        </p:spPr>
      </p:pic>
      <p:pic>
        <p:nvPicPr>
          <p:cNvPr id="5" name="Picture 4">
            <a:extLst>
              <a:ext uri="{FF2B5EF4-FFF2-40B4-BE49-F238E27FC236}">
                <a16:creationId xmlns:a16="http://schemas.microsoft.com/office/drawing/2014/main" id="{1B9127F3-6BE2-4857-8891-2C3CAFADC5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038" y="3498191"/>
            <a:ext cx="2880320" cy="2411872"/>
          </a:xfrm>
          <a:prstGeom prst="rect">
            <a:avLst/>
          </a:prstGeom>
          <a:noFill/>
          <a:ln>
            <a:noFill/>
          </a:ln>
        </p:spPr>
      </p:pic>
    </p:spTree>
    <p:extLst>
      <p:ext uri="{BB962C8B-B14F-4D97-AF65-F5344CB8AC3E}">
        <p14:creationId xmlns:p14="http://schemas.microsoft.com/office/powerpoint/2010/main" val="4407860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rgbClr val="FFA500"/>
                </a:solidFill>
                <a:cs typeface="Arial"/>
              </a:rPr>
              <a:t>AGV Description</a:t>
            </a:r>
            <a:endParaRPr lang="en-US" b="0" dirty="0">
              <a:solidFill>
                <a:srgbClr val="FFA500"/>
              </a:solidFill>
              <a:ea typeface="+mj-lt"/>
              <a:cs typeface="+mj-lt"/>
            </a:endParaRPr>
          </a:p>
        </p:txBody>
      </p:sp>
      <p:pic>
        <p:nvPicPr>
          <p:cNvPr id="4" name="Picture 3">
            <a:extLst>
              <a:ext uri="{FF2B5EF4-FFF2-40B4-BE49-F238E27FC236}">
                <a16:creationId xmlns:a16="http://schemas.microsoft.com/office/drawing/2014/main" id="{2CB77DFE-6CD3-4E5C-8DDB-A3A86B8E343F}"/>
              </a:ext>
            </a:extLst>
          </p:cNvPr>
          <p:cNvPicPr/>
          <p:nvPr/>
        </p:nvPicPr>
        <p:blipFill>
          <a:blip r:embed="rId2"/>
          <a:stretch>
            <a:fillRect/>
          </a:stretch>
        </p:blipFill>
        <p:spPr>
          <a:xfrm>
            <a:off x="4283968" y="1844824"/>
            <a:ext cx="4772000" cy="4045469"/>
          </a:xfrm>
          <a:prstGeom prst="rect">
            <a:avLst/>
          </a:prstGeom>
        </p:spPr>
      </p:pic>
      <p:sp>
        <p:nvSpPr>
          <p:cNvPr id="6" name="Content Placeholder 1">
            <a:extLst>
              <a:ext uri="{FF2B5EF4-FFF2-40B4-BE49-F238E27FC236}">
                <a16:creationId xmlns:a16="http://schemas.microsoft.com/office/drawing/2014/main" id="{D41F3BB4-EC6E-4CA4-A6EB-499A8DFCC975}"/>
              </a:ext>
            </a:extLst>
          </p:cNvPr>
          <p:cNvSpPr>
            <a:spLocks noGrp="1"/>
          </p:cNvSpPr>
          <p:nvPr>
            <p:ph idx="1"/>
          </p:nvPr>
        </p:nvSpPr>
        <p:spPr>
          <a:xfrm>
            <a:off x="395288" y="1556792"/>
            <a:ext cx="8353425" cy="4090737"/>
          </a:xfrm>
        </p:spPr>
        <p:txBody>
          <a:bodyPr>
            <a:normAutofit fontScale="92500" lnSpcReduction="10000"/>
          </a:bodyPr>
          <a:lstStyle/>
          <a:p>
            <a:r>
              <a:rPr lang="ro-RO" sz="2000" b="1" dirty="0"/>
              <a:t>Control unit &amp; communication unit</a:t>
            </a:r>
          </a:p>
          <a:p>
            <a:pPr lvl="1"/>
            <a:r>
              <a:rPr lang="en-US" dirty="0"/>
              <a:t>The AGVs are connected to</a:t>
            </a:r>
          </a:p>
          <a:p>
            <a:pPr marL="357188" lvl="1" indent="0">
              <a:buNone/>
            </a:pPr>
            <a:r>
              <a:rPr lang="en-US" dirty="0"/>
              <a:t>access points in the production area</a:t>
            </a:r>
          </a:p>
          <a:p>
            <a:pPr lvl="1"/>
            <a:r>
              <a:rPr lang="en-US" dirty="0"/>
              <a:t>The access points are connected </a:t>
            </a:r>
          </a:p>
          <a:p>
            <a:pPr marL="357188" lvl="1" indent="0">
              <a:buNone/>
            </a:pPr>
            <a:r>
              <a:rPr lang="en-US" dirty="0"/>
              <a:t>to the Fleet Manager, which is the </a:t>
            </a:r>
          </a:p>
          <a:p>
            <a:pPr marL="357188" lvl="1" indent="0">
              <a:buNone/>
            </a:pPr>
            <a:r>
              <a:rPr lang="en-US" dirty="0"/>
              <a:t>“bridge” between the AGVs and them </a:t>
            </a:r>
          </a:p>
          <a:p>
            <a:pPr marL="357188" lvl="1" indent="0">
              <a:buNone/>
            </a:pPr>
            <a:r>
              <a:rPr lang="en-US" dirty="0"/>
              <a:t>operator</a:t>
            </a:r>
          </a:p>
          <a:p>
            <a:pPr lvl="1"/>
            <a:r>
              <a:rPr lang="en-US" dirty="0"/>
              <a:t>The Fleet Manager is connected </a:t>
            </a:r>
          </a:p>
          <a:p>
            <a:pPr marL="357188" lvl="1" indent="0">
              <a:buNone/>
            </a:pPr>
            <a:r>
              <a:rPr lang="en-US" dirty="0"/>
              <a:t>to multiple pieces of factory equipment,</a:t>
            </a:r>
          </a:p>
          <a:p>
            <a:pPr marL="357188" lvl="1" indent="0">
              <a:buNone/>
            </a:pPr>
            <a:r>
              <a:rPr lang="en-US" dirty="0"/>
              <a:t>a management system and the operator’s</a:t>
            </a:r>
          </a:p>
          <a:p>
            <a:pPr marL="357188" lvl="1" indent="0">
              <a:buNone/>
            </a:pPr>
            <a:r>
              <a:rPr lang="en-US" dirty="0"/>
              <a:t>terminal </a:t>
            </a:r>
          </a:p>
          <a:p>
            <a:pPr lvl="1"/>
            <a:endParaRPr lang="en-US" dirty="0"/>
          </a:p>
        </p:txBody>
      </p:sp>
    </p:spTree>
    <p:extLst>
      <p:ext uri="{BB962C8B-B14F-4D97-AF65-F5344CB8AC3E}">
        <p14:creationId xmlns:p14="http://schemas.microsoft.com/office/powerpoint/2010/main" val="1504026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4EB638-C8D6-40E9-BAAE-3CEED46D2D76}"/>
              </a:ext>
            </a:extLst>
          </p:cNvPr>
          <p:cNvSpPr>
            <a:spLocks noGrp="1"/>
          </p:cNvSpPr>
          <p:nvPr>
            <p:ph idx="1"/>
          </p:nvPr>
        </p:nvSpPr>
        <p:spPr/>
        <p:txBody>
          <a:bodyPr/>
          <a:lstStyle/>
          <a:p>
            <a:r>
              <a:rPr lang="ro-RO" sz="2000" b="1" dirty="0"/>
              <a:t>Control unit &amp; communication unit</a:t>
            </a:r>
          </a:p>
          <a:p>
            <a:pPr lvl="1"/>
            <a:r>
              <a:rPr lang="en-US" sz="1800" dirty="0"/>
              <a:t>Enterprise Manager 1100</a:t>
            </a:r>
          </a:p>
          <a:p>
            <a:pPr lvl="2"/>
            <a:r>
              <a:rPr lang="en-US" sz="1800" dirty="0"/>
              <a:t>is a hardware and software solution that helps you to manage a fleet of A</a:t>
            </a:r>
            <a:r>
              <a:rPr lang="ro-RO" sz="1800" dirty="0"/>
              <a:t>G</a:t>
            </a:r>
            <a:r>
              <a:rPr lang="en-US" sz="1800" dirty="0"/>
              <a:t>Vs. The Enterprise Manager appliance can communicate with the A</a:t>
            </a:r>
            <a:r>
              <a:rPr lang="ro-RO" sz="1800" dirty="0"/>
              <a:t>G</a:t>
            </a:r>
            <a:r>
              <a:rPr lang="en-US" sz="1800" dirty="0"/>
              <a:t>Vs in the fleet and perform a variety of fleet-oriented tasks. </a:t>
            </a:r>
          </a:p>
          <a:p>
            <a:pPr marL="357188" lvl="1" indent="0">
              <a:buNone/>
            </a:pPr>
            <a:endParaRPr lang="en-US" sz="1800" dirty="0"/>
          </a:p>
          <a:p>
            <a:pPr lvl="2"/>
            <a:r>
              <a:rPr lang="en-US" sz="1800" dirty="0"/>
              <a:t>system consists of the Mobile Robot Software Suite running on an Enterprise Manager appliance. It allows you to manage map and configuration updates in a central location, which are then pushed out to each A</a:t>
            </a:r>
            <a:r>
              <a:rPr lang="ro-RO" sz="1800" dirty="0"/>
              <a:t>G</a:t>
            </a:r>
            <a:r>
              <a:rPr lang="en-US" sz="1800" dirty="0"/>
              <a:t>V in the fleet. It includes a queuing manager, which ensures that all of the requested tasks get performed by assigning them to appropriate A</a:t>
            </a:r>
            <a:r>
              <a:rPr lang="ro-RO" sz="1800" dirty="0"/>
              <a:t>GV</a:t>
            </a:r>
            <a:r>
              <a:rPr lang="en-US" sz="1800" dirty="0"/>
              <a:t>s.</a:t>
            </a:r>
          </a:p>
          <a:p>
            <a:pPr lvl="1"/>
            <a:endParaRPr lang="ro-RO" sz="2000" b="1" dirty="0"/>
          </a:p>
          <a:p>
            <a:pPr lvl="1"/>
            <a:endParaRPr lang="en-US" dirty="0"/>
          </a:p>
          <a:p>
            <a:pPr lvl="1"/>
            <a:endParaRPr lang="en-US" dirty="0"/>
          </a:p>
        </p:txBody>
      </p:sp>
      <p:sp>
        <p:nvSpPr>
          <p:cNvPr id="3" name="Title 2">
            <a:extLst>
              <a:ext uri="{FF2B5EF4-FFF2-40B4-BE49-F238E27FC236}">
                <a16:creationId xmlns:a16="http://schemas.microsoft.com/office/drawing/2014/main" id="{49A0E9DC-901F-4F22-8094-DEEDFAF812D5}"/>
              </a:ext>
            </a:extLst>
          </p:cNvPr>
          <p:cNvSpPr>
            <a:spLocks noGrp="1"/>
          </p:cNvSpPr>
          <p:nvPr>
            <p:ph type="title"/>
          </p:nvPr>
        </p:nvSpPr>
        <p:spPr/>
        <p:txBody>
          <a:bodyPr/>
          <a:lstStyle/>
          <a:p>
            <a:r>
              <a:rPr lang="ro-RO" dirty="0">
                <a:solidFill>
                  <a:srgbClr val="FFA500"/>
                </a:solidFill>
                <a:cs typeface="Arial"/>
              </a:rPr>
              <a:t>AGV Description</a:t>
            </a:r>
            <a:endParaRPr lang="en-US" dirty="0">
              <a:solidFill>
                <a:srgbClr val="FFA500"/>
              </a:solidFill>
            </a:endParaRPr>
          </a:p>
        </p:txBody>
      </p:sp>
    </p:spTree>
    <p:extLst>
      <p:ext uri="{BB962C8B-B14F-4D97-AF65-F5344CB8AC3E}">
        <p14:creationId xmlns:p14="http://schemas.microsoft.com/office/powerpoint/2010/main" val="28554756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rgbClr val="FFA500"/>
                </a:solidFill>
                <a:cs typeface="Arial"/>
              </a:rPr>
              <a:t>AGV Description</a:t>
            </a:r>
            <a:endParaRPr lang="en-US" b="0" dirty="0">
              <a:solidFill>
                <a:srgbClr val="FFA500"/>
              </a:solidFill>
              <a:ea typeface="+mj-lt"/>
              <a:cs typeface="+mj-lt"/>
            </a:endParaRP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a:bodyPr>
          <a:lstStyle/>
          <a:p>
            <a:r>
              <a:rPr lang="ro-RO" sz="2000" b="1" dirty="0"/>
              <a:t>Brakes, sensors, etc.</a:t>
            </a:r>
            <a:r>
              <a:rPr lang="en-US" dirty="0"/>
              <a:t>	</a:t>
            </a:r>
            <a:endParaRPr lang="ro-RO" dirty="0"/>
          </a:p>
          <a:p>
            <a:pPr lvl="2"/>
            <a:endParaRPr lang="ro-RO" dirty="0"/>
          </a:p>
          <a:p>
            <a:pPr lvl="2"/>
            <a:r>
              <a:rPr lang="en-US" dirty="0"/>
              <a:t>The LD Platform OEM uses a Safety Scanning Laser</a:t>
            </a:r>
            <a:r>
              <a:rPr lang="ro-RO" dirty="0"/>
              <a:t> (with a 275-degree radius)</a:t>
            </a:r>
            <a:r>
              <a:rPr lang="en-US" dirty="0"/>
              <a:t> as its primary guidance to navigate, comparing the laser readings to a digital map stored in the platform's Core. The platform can detect people moving around it in a 4-meter area</a:t>
            </a:r>
          </a:p>
          <a:p>
            <a:pPr lvl="2"/>
            <a:r>
              <a:rPr lang="ro-RO" dirty="0"/>
              <a:t>For navigation, the AGV</a:t>
            </a:r>
            <a:r>
              <a:rPr lang="en-US" dirty="0"/>
              <a:t>’s in Continental Sibiu use geolocation and magnetic tape for fine positioning.</a:t>
            </a:r>
            <a:endParaRPr lang="ro-RO" dirty="0"/>
          </a:p>
          <a:p>
            <a:pPr lvl="2"/>
            <a:r>
              <a:rPr lang="en-US" dirty="0"/>
              <a:t>Once </a:t>
            </a:r>
            <a:r>
              <a:rPr lang="ro-RO" dirty="0"/>
              <a:t>it </a:t>
            </a:r>
            <a:r>
              <a:rPr lang="en-US" dirty="0"/>
              <a:t>scans its environment, the platform knows where it is within a workspace, and can navigate safely and autonomously to any accessible destination within that workspace, continuously and without human intervention. </a:t>
            </a:r>
          </a:p>
          <a:p>
            <a:pPr lvl="2"/>
            <a:endParaRPr lang="en-US" dirty="0"/>
          </a:p>
          <a:p>
            <a:pPr marL="719138" lvl="2" indent="0">
              <a:buNone/>
            </a:pPr>
            <a:endParaRPr lang="ro-RO" dirty="0"/>
          </a:p>
        </p:txBody>
      </p:sp>
    </p:spTree>
    <p:extLst>
      <p:ext uri="{BB962C8B-B14F-4D97-AF65-F5344CB8AC3E}">
        <p14:creationId xmlns:p14="http://schemas.microsoft.com/office/powerpoint/2010/main" val="403328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B8C7-C3EA-4D81-B215-A4A2B24B5658}"/>
              </a:ext>
            </a:extLst>
          </p:cNvPr>
          <p:cNvSpPr>
            <a:spLocks noGrp="1"/>
          </p:cNvSpPr>
          <p:nvPr>
            <p:ph idx="1"/>
          </p:nvPr>
        </p:nvSpPr>
        <p:spPr/>
        <p:txBody>
          <a:bodyPr vert="horz" lIns="0" tIns="18000" rIns="0" bIns="18000" rtlCol="0" anchor="t">
            <a:normAutofit fontScale="85000" lnSpcReduction="20000"/>
          </a:bodyPr>
          <a:lstStyle/>
          <a:p>
            <a:r>
              <a:rPr lang="en-US" sz="2000" b="1" dirty="0">
                <a:cs typeface="Arial"/>
              </a:rPr>
              <a:t> Hardware:</a:t>
            </a:r>
          </a:p>
          <a:p>
            <a:pPr lvl="2"/>
            <a:r>
              <a:rPr lang="en-US" sz="2000" dirty="0">
                <a:cs typeface="Arial"/>
              </a:rPr>
              <a:t>Smart equipment definition </a:t>
            </a:r>
            <a:endParaRPr lang="en-US" sz="2000" dirty="0"/>
          </a:p>
          <a:p>
            <a:pPr lvl="2"/>
            <a:r>
              <a:rPr lang="en-US" sz="2000" dirty="0"/>
              <a:t>AGV selection</a:t>
            </a:r>
          </a:p>
          <a:p>
            <a:pPr lvl="2"/>
            <a:r>
              <a:rPr lang="en-US" sz="2000" dirty="0">
                <a:cs typeface="Arial"/>
              </a:rPr>
              <a:t>AGV description</a:t>
            </a:r>
          </a:p>
          <a:p>
            <a:pPr lvl="2"/>
            <a:r>
              <a:rPr lang="ro-RO" sz="2000" dirty="0">
                <a:cs typeface="Arial"/>
              </a:rPr>
              <a:t>Rack design and Standard alley</a:t>
            </a:r>
          </a:p>
          <a:p>
            <a:r>
              <a:rPr lang="en-US" sz="2000" b="1" dirty="0">
                <a:cs typeface="Arial"/>
              </a:rPr>
              <a:t>Software:</a:t>
            </a:r>
            <a:endParaRPr lang="ro-RO" sz="2000" b="1" dirty="0">
              <a:cs typeface="Arial"/>
            </a:endParaRPr>
          </a:p>
          <a:p>
            <a:pPr lvl="2"/>
            <a:r>
              <a:rPr lang="ro-RO" sz="2000" dirty="0"/>
              <a:t>Advanced Robotics Command Language</a:t>
            </a:r>
          </a:p>
          <a:p>
            <a:pPr lvl="2"/>
            <a:r>
              <a:rPr lang="ro-RO" sz="2000" dirty="0"/>
              <a:t>Fleet Management</a:t>
            </a:r>
          </a:p>
          <a:p>
            <a:pPr lvl="2"/>
            <a:r>
              <a:rPr lang="ro-RO" sz="2000" dirty="0"/>
              <a:t>Traffic management</a:t>
            </a:r>
          </a:p>
          <a:p>
            <a:pPr lvl="2"/>
            <a:r>
              <a:rPr lang="ro-RO" sz="2000" dirty="0"/>
              <a:t>Charge management</a:t>
            </a:r>
          </a:p>
          <a:p>
            <a:pPr lvl="2"/>
            <a:r>
              <a:rPr lang="ro-RO" sz="2000" dirty="0"/>
              <a:t>Fleet docking</a:t>
            </a:r>
          </a:p>
          <a:p>
            <a:pPr lvl="2"/>
            <a:r>
              <a:rPr lang="ro-RO" sz="2000" dirty="0"/>
              <a:t>Managed Motion Sectors</a:t>
            </a:r>
            <a:endParaRPr lang="en-US" sz="2000" dirty="0"/>
          </a:p>
          <a:p>
            <a:pPr marL="718820" lvl="2" indent="0">
              <a:buNone/>
            </a:pPr>
            <a:endParaRPr lang="en-US" dirty="0"/>
          </a:p>
          <a:p>
            <a:pPr marL="642620" lvl="1"/>
            <a:endParaRPr lang="en-US" dirty="0"/>
          </a:p>
          <a:p>
            <a:pPr marL="642620" lvl="1"/>
            <a:endParaRPr lang="en-US" dirty="0"/>
          </a:p>
          <a:p>
            <a:pPr marL="642620" lvl="1"/>
            <a:endParaRPr lang="en-US" dirty="0"/>
          </a:p>
        </p:txBody>
      </p:sp>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chemeClr val="tx1"/>
                </a:solidFill>
              </a:rPr>
              <a:t>Content</a:t>
            </a:r>
            <a:endParaRPr lang="en-US" dirty="0">
              <a:solidFill>
                <a:schemeClr val="tx1"/>
              </a:solidFill>
            </a:endParaRPr>
          </a:p>
        </p:txBody>
      </p:sp>
    </p:spTree>
    <p:extLst>
      <p:ext uri="{BB962C8B-B14F-4D97-AF65-F5344CB8AC3E}">
        <p14:creationId xmlns:p14="http://schemas.microsoft.com/office/powerpoint/2010/main" val="13504937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rgbClr val="FFA500"/>
                </a:solidFill>
                <a:cs typeface="Arial"/>
              </a:rPr>
              <a:t>AGV Description</a:t>
            </a:r>
            <a:endParaRPr lang="ro-RO" b="0" dirty="0">
              <a:solidFill>
                <a:srgbClr val="FFA500"/>
              </a:solidFill>
              <a:ea typeface="+mj-lt"/>
              <a:cs typeface="+mj-lt"/>
            </a:endParaRP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a:bodyPr>
          <a:lstStyle/>
          <a:p>
            <a:r>
              <a:rPr lang="ro-RO" sz="2000" b="1" dirty="0"/>
              <a:t>Operator panel</a:t>
            </a:r>
            <a:r>
              <a:rPr lang="en-US" sz="2000" dirty="0"/>
              <a:t>	</a:t>
            </a:r>
            <a:endParaRPr lang="ro-RO" sz="2000" dirty="0"/>
          </a:p>
          <a:p>
            <a:pPr marL="0" indent="0">
              <a:buNone/>
            </a:pPr>
            <a:r>
              <a:rPr lang="en-US" dirty="0"/>
              <a:t>	</a:t>
            </a:r>
          </a:p>
          <a:p>
            <a:pPr marL="0" indent="0">
              <a:buNone/>
            </a:pPr>
            <a:r>
              <a:rPr lang="en-US" dirty="0"/>
              <a:t>	</a:t>
            </a:r>
          </a:p>
        </p:txBody>
      </p:sp>
      <p:pic>
        <p:nvPicPr>
          <p:cNvPr id="6" name="Picture 5">
            <a:extLst>
              <a:ext uri="{FF2B5EF4-FFF2-40B4-BE49-F238E27FC236}">
                <a16:creationId xmlns:a16="http://schemas.microsoft.com/office/drawing/2014/main" id="{89ECD4D0-458F-4F63-BA78-5747B16032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693" y="2132856"/>
            <a:ext cx="5688632" cy="3233551"/>
          </a:xfrm>
          <a:prstGeom prst="rect">
            <a:avLst/>
          </a:prstGeom>
          <a:noFill/>
          <a:ln>
            <a:noFill/>
          </a:ln>
        </p:spPr>
      </p:pic>
    </p:spTree>
    <p:extLst>
      <p:ext uri="{BB962C8B-B14F-4D97-AF65-F5344CB8AC3E}">
        <p14:creationId xmlns:p14="http://schemas.microsoft.com/office/powerpoint/2010/main" val="33162996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rgbClr val="FFA500"/>
                </a:solidFill>
                <a:cs typeface="Arial"/>
              </a:rPr>
              <a:t>AGV Description</a:t>
            </a:r>
            <a:endParaRPr lang="ro-RO" b="0" dirty="0">
              <a:solidFill>
                <a:srgbClr val="FFA500"/>
              </a:solidFill>
              <a:ea typeface="+mj-lt"/>
              <a:cs typeface="+mj-lt"/>
            </a:endParaRP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a:bodyPr>
          <a:lstStyle/>
          <a:p>
            <a:r>
              <a:rPr lang="ro-RO" sz="2000" b="1" dirty="0"/>
              <a:t>Operator panel</a:t>
            </a:r>
            <a:r>
              <a:rPr lang="en-US" sz="2000" dirty="0"/>
              <a:t>	</a:t>
            </a:r>
            <a:endParaRPr lang="ro-RO" sz="2000" dirty="0"/>
          </a:p>
          <a:p>
            <a:pPr marL="0" indent="0">
              <a:buNone/>
            </a:pPr>
            <a:r>
              <a:rPr lang="en-US" dirty="0"/>
              <a:t>	The operator panel includes a screen, an E-Stop button, ON and OFF buttons, a </a:t>
            </a:r>
            <a:r>
              <a:rPr lang="en-US" dirty="0" err="1"/>
              <a:t>brakerelease</a:t>
            </a:r>
            <a:r>
              <a:rPr lang="en-US" dirty="0"/>
              <a:t> button, and a </a:t>
            </a:r>
            <a:r>
              <a:rPr lang="en-US" dirty="0" err="1"/>
              <a:t>keyswitch</a:t>
            </a:r>
            <a:r>
              <a:rPr lang="en-US" dirty="0"/>
              <a:t> (which you can lock, in either position, and remove the key).</a:t>
            </a:r>
          </a:p>
          <a:p>
            <a:pPr lvl="2"/>
            <a:r>
              <a:rPr lang="en-US" sz="1400" dirty="0"/>
              <a:t>When the red E-Stop button has been pressed it removes power from the motors and gives the platform time (1 second delay) to stop safely</a:t>
            </a:r>
          </a:p>
          <a:p>
            <a:pPr lvl="2"/>
            <a:r>
              <a:rPr lang="en-US" sz="1400" dirty="0"/>
              <a:t>The ON and OFF buttons are used to turn the AGV on or off. The ON button can also be used to restore power after the E-Stop has been pressed; the OFF button can be disabled by the </a:t>
            </a:r>
            <a:r>
              <a:rPr lang="en-US" sz="1400" dirty="0" err="1"/>
              <a:t>keyswitch</a:t>
            </a:r>
            <a:endParaRPr lang="en-US" sz="1400" dirty="0"/>
          </a:p>
          <a:p>
            <a:pPr lvl="2"/>
            <a:r>
              <a:rPr lang="en-US" sz="1400" dirty="0"/>
              <a:t>The brake release button is used when you need to manually move the AGV. Battery power must be used and the E-Stop must be pressed to release the brakes. The button must be held in for the brakes to remain released.</a:t>
            </a:r>
          </a:p>
          <a:p>
            <a:pPr marL="719138" lvl="2" indent="0">
              <a:buNone/>
            </a:pPr>
            <a:endParaRPr lang="en-US" dirty="0"/>
          </a:p>
          <a:p>
            <a:pPr marL="0" indent="0">
              <a:buNone/>
            </a:pPr>
            <a:r>
              <a:rPr lang="en-US" dirty="0"/>
              <a:t>	</a:t>
            </a:r>
          </a:p>
        </p:txBody>
      </p:sp>
      <p:pic>
        <p:nvPicPr>
          <p:cNvPr id="6" name="Picture 5">
            <a:extLst>
              <a:ext uri="{FF2B5EF4-FFF2-40B4-BE49-F238E27FC236}">
                <a16:creationId xmlns:a16="http://schemas.microsoft.com/office/drawing/2014/main" id="{89ECD4D0-458F-4F63-BA78-5747B16032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781383"/>
            <a:ext cx="2592289" cy="1073311"/>
          </a:xfrm>
          <a:prstGeom prst="rect">
            <a:avLst/>
          </a:prstGeom>
          <a:noFill/>
          <a:ln>
            <a:noFill/>
          </a:ln>
        </p:spPr>
      </p:pic>
    </p:spTree>
    <p:extLst>
      <p:ext uri="{BB962C8B-B14F-4D97-AF65-F5344CB8AC3E}">
        <p14:creationId xmlns:p14="http://schemas.microsoft.com/office/powerpoint/2010/main" val="9266289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B8C7-C3EA-4D81-B215-A4A2B24B5658}"/>
              </a:ext>
            </a:extLst>
          </p:cNvPr>
          <p:cNvSpPr>
            <a:spLocks noGrp="1"/>
          </p:cNvSpPr>
          <p:nvPr>
            <p:ph idx="1"/>
          </p:nvPr>
        </p:nvSpPr>
        <p:spPr>
          <a:xfrm>
            <a:off x="395288" y="2492896"/>
            <a:ext cx="8353425" cy="3384028"/>
          </a:xfrm>
        </p:spPr>
        <p:txBody>
          <a:bodyPr vert="horz" lIns="0" tIns="18000" rIns="0" bIns="18000" rtlCol="0" anchor="t">
            <a:normAutofit/>
          </a:bodyPr>
          <a:lstStyle/>
          <a:p>
            <a:r>
              <a:rPr lang="en-US" sz="2000" dirty="0">
                <a:cs typeface="Arial"/>
              </a:rPr>
              <a:t>Rack design and standard alley</a:t>
            </a:r>
            <a:endParaRPr lang="ro-RO" sz="2000" dirty="0">
              <a:cs typeface="Arial"/>
            </a:endParaRPr>
          </a:p>
          <a:p>
            <a:pPr marL="1360169" lvl="3"/>
            <a:r>
              <a:rPr lang="ro-RO" dirty="0"/>
              <a:t>Safety requirements related to alley and racks</a:t>
            </a:r>
            <a:endParaRPr lang="en-US" dirty="0"/>
          </a:p>
          <a:p>
            <a:pPr marL="1360169" lvl="3"/>
            <a:r>
              <a:rPr lang="ro-RO" dirty="0"/>
              <a:t>1</a:t>
            </a:r>
            <a:r>
              <a:rPr lang="ro-RO" baseline="30000" dirty="0"/>
              <a:t>st</a:t>
            </a:r>
            <a:r>
              <a:rPr lang="ro-RO" dirty="0"/>
              <a:t> </a:t>
            </a:r>
            <a:r>
              <a:rPr lang="en-US" dirty="0"/>
              <a:t>and 2</a:t>
            </a:r>
            <a:r>
              <a:rPr lang="en-US" baseline="30000" dirty="0"/>
              <a:t>nd</a:t>
            </a:r>
            <a:r>
              <a:rPr lang="en-US" dirty="0"/>
              <a:t> generation rack</a:t>
            </a:r>
            <a:r>
              <a:rPr lang="ro-RO" dirty="0"/>
              <a:t>s</a:t>
            </a:r>
            <a:endParaRPr lang="en-US" dirty="0"/>
          </a:p>
          <a:p>
            <a:pPr marL="1360169" lvl="3"/>
            <a:r>
              <a:rPr lang="en-US" dirty="0"/>
              <a:t>Path and footprints</a:t>
            </a:r>
          </a:p>
          <a:p>
            <a:pPr marL="1360169" lvl="3"/>
            <a:endParaRPr lang="en-US" dirty="0"/>
          </a:p>
          <a:p>
            <a:pPr marL="642620" lvl="1"/>
            <a:endParaRPr lang="en-US" dirty="0"/>
          </a:p>
          <a:p>
            <a:pPr marL="642620" lvl="1"/>
            <a:endParaRPr lang="en-US" dirty="0"/>
          </a:p>
          <a:p>
            <a:pPr marL="642620" lvl="1"/>
            <a:endParaRPr lang="en-US" dirty="0"/>
          </a:p>
        </p:txBody>
      </p:sp>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chemeClr val="tx1"/>
                </a:solidFill>
              </a:rPr>
              <a:t>Content</a:t>
            </a:r>
            <a:endParaRPr lang="en-US" dirty="0">
              <a:solidFill>
                <a:schemeClr val="tx1"/>
              </a:solidFill>
            </a:endParaRPr>
          </a:p>
        </p:txBody>
      </p:sp>
    </p:spTree>
    <p:extLst>
      <p:ext uri="{BB962C8B-B14F-4D97-AF65-F5344CB8AC3E}">
        <p14:creationId xmlns:p14="http://schemas.microsoft.com/office/powerpoint/2010/main" val="9596977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D3141D-7709-4EB2-BC24-F20C2E3C403F}"/>
              </a:ext>
            </a:extLst>
          </p:cNvPr>
          <p:cNvSpPr>
            <a:spLocks noGrp="1"/>
          </p:cNvSpPr>
          <p:nvPr>
            <p:ph idx="1"/>
          </p:nvPr>
        </p:nvSpPr>
        <p:spPr>
          <a:xfrm>
            <a:off x="395288" y="1844824"/>
            <a:ext cx="8353425" cy="4032100"/>
          </a:xfrm>
        </p:spPr>
        <p:txBody>
          <a:bodyPr/>
          <a:lstStyle/>
          <a:p>
            <a:r>
              <a:rPr lang="ro-RO" dirty="0"/>
              <a:t>1-way AGV + people – standard alley is 1600 mm wide.</a:t>
            </a:r>
          </a:p>
          <a:p>
            <a:r>
              <a:rPr lang="ro-RO" dirty="0"/>
              <a:t>2-ways AGV + people – standard alley is 2200 mm wide.</a:t>
            </a:r>
          </a:p>
          <a:p>
            <a:r>
              <a:rPr lang="ro-RO" dirty="0"/>
              <a:t>In case, width is smaller, the AGV speed is reduced to avoid colisions.</a:t>
            </a:r>
            <a:endParaRPr lang="en-US" dirty="0"/>
          </a:p>
          <a:p>
            <a:endParaRPr lang="en-US" dirty="0"/>
          </a:p>
        </p:txBody>
      </p:sp>
      <p:sp>
        <p:nvSpPr>
          <p:cNvPr id="4" name="Title 2">
            <a:extLst>
              <a:ext uri="{FF2B5EF4-FFF2-40B4-BE49-F238E27FC236}">
                <a16:creationId xmlns:a16="http://schemas.microsoft.com/office/drawing/2014/main" id="{AA34376E-B607-40B4-8C6D-0A60E59EDF73}"/>
              </a:ext>
            </a:extLst>
          </p:cNvPr>
          <p:cNvSpPr>
            <a:spLocks noGrp="1"/>
          </p:cNvSpPr>
          <p:nvPr>
            <p:ph type="title"/>
          </p:nvPr>
        </p:nvSpPr>
        <p:spPr>
          <a:xfrm>
            <a:off x="2123729" y="296862"/>
            <a:ext cx="5040560" cy="719137"/>
          </a:xfrm>
        </p:spPr>
        <p:txBody>
          <a:bodyPr/>
          <a:lstStyle/>
          <a:p>
            <a:r>
              <a:rPr lang="en-US" dirty="0"/>
              <a:t>Rack design and standard alley</a:t>
            </a:r>
          </a:p>
        </p:txBody>
      </p:sp>
      <p:pic>
        <p:nvPicPr>
          <p:cNvPr id="5" name="Picture 4">
            <a:extLst>
              <a:ext uri="{FF2B5EF4-FFF2-40B4-BE49-F238E27FC236}">
                <a16:creationId xmlns:a16="http://schemas.microsoft.com/office/drawing/2014/main" id="{0C5DE3C4-C094-44FC-A487-FDD8CD5F9927}"/>
              </a:ext>
            </a:extLst>
          </p:cNvPr>
          <p:cNvPicPr>
            <a:picLocks noChangeAspect="1"/>
          </p:cNvPicPr>
          <p:nvPr/>
        </p:nvPicPr>
        <p:blipFill>
          <a:blip r:embed="rId2"/>
          <a:stretch>
            <a:fillRect/>
          </a:stretch>
        </p:blipFill>
        <p:spPr>
          <a:xfrm>
            <a:off x="4381486" y="2996952"/>
            <a:ext cx="4277478" cy="3068191"/>
          </a:xfrm>
          <a:prstGeom prst="rect">
            <a:avLst/>
          </a:prstGeom>
        </p:spPr>
      </p:pic>
    </p:spTree>
    <p:extLst>
      <p:ext uri="{BB962C8B-B14F-4D97-AF65-F5344CB8AC3E}">
        <p14:creationId xmlns:p14="http://schemas.microsoft.com/office/powerpoint/2010/main" val="25504756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BF8180DE-5615-4D5B-A13F-539CFF5E6375}"/>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1218328" y="1268760"/>
            <a:ext cx="6707344" cy="1800200"/>
          </a:xfrm>
        </p:spPr>
      </p:pic>
      <p:sp>
        <p:nvSpPr>
          <p:cNvPr id="3" name="Title 2">
            <a:extLst>
              <a:ext uri="{FF2B5EF4-FFF2-40B4-BE49-F238E27FC236}">
                <a16:creationId xmlns:a16="http://schemas.microsoft.com/office/drawing/2014/main" id="{EDB8588B-CBFA-48C7-B339-DC632CCA6860}"/>
              </a:ext>
            </a:extLst>
          </p:cNvPr>
          <p:cNvSpPr>
            <a:spLocks noGrp="1"/>
          </p:cNvSpPr>
          <p:nvPr>
            <p:ph type="title"/>
          </p:nvPr>
        </p:nvSpPr>
        <p:spPr/>
        <p:txBody>
          <a:bodyPr/>
          <a:lstStyle/>
          <a:p>
            <a:r>
              <a:rPr lang="en-US" dirty="0"/>
              <a:t>Safety requirements related to alley and racks </a:t>
            </a:r>
          </a:p>
        </p:txBody>
      </p:sp>
      <p:sp>
        <p:nvSpPr>
          <p:cNvPr id="10" name="TextBox 9">
            <a:extLst>
              <a:ext uri="{FF2B5EF4-FFF2-40B4-BE49-F238E27FC236}">
                <a16:creationId xmlns:a16="http://schemas.microsoft.com/office/drawing/2014/main" id="{1CF770F0-C216-4E39-BD7D-D52A80868D72}"/>
              </a:ext>
            </a:extLst>
          </p:cNvPr>
          <p:cNvSpPr txBox="1"/>
          <p:nvPr/>
        </p:nvSpPr>
        <p:spPr>
          <a:xfrm>
            <a:off x="2951821" y="2603891"/>
            <a:ext cx="3384376" cy="369332"/>
          </a:xfrm>
          <a:prstGeom prst="rect">
            <a:avLst/>
          </a:prstGeom>
          <a:noFill/>
        </p:spPr>
        <p:txBody>
          <a:bodyPr wrap="square" rtlCol="0">
            <a:spAutoFit/>
          </a:bodyPr>
          <a:lstStyle/>
          <a:p>
            <a:pPr algn="ctr"/>
            <a:r>
              <a:rPr lang="en-US" dirty="0"/>
              <a:t>Alley for 1-way AGV</a:t>
            </a:r>
          </a:p>
        </p:txBody>
      </p:sp>
      <p:pic>
        <p:nvPicPr>
          <p:cNvPr id="12" name="Picture 11" descr="Diagram&#10;&#10;Description automatically generated">
            <a:extLst>
              <a:ext uri="{FF2B5EF4-FFF2-40B4-BE49-F238E27FC236}">
                <a16:creationId xmlns:a16="http://schemas.microsoft.com/office/drawing/2014/main" id="{04F84FCA-6A79-4306-81D8-C4B01F884CE8}"/>
              </a:ext>
            </a:extLst>
          </p:cNvPr>
          <p:cNvPicPr>
            <a:picLocks noChangeAspect="1"/>
          </p:cNvPicPr>
          <p:nvPr/>
        </p:nvPicPr>
        <p:blipFill>
          <a:blip r:embed="rId3"/>
          <a:stretch>
            <a:fillRect/>
          </a:stretch>
        </p:blipFill>
        <p:spPr>
          <a:xfrm>
            <a:off x="684554" y="2973223"/>
            <a:ext cx="4534533" cy="3048425"/>
          </a:xfrm>
          <a:prstGeom prst="rect">
            <a:avLst/>
          </a:prstGeom>
        </p:spPr>
      </p:pic>
      <p:sp>
        <p:nvSpPr>
          <p:cNvPr id="13" name="TextBox 12">
            <a:extLst>
              <a:ext uri="{FF2B5EF4-FFF2-40B4-BE49-F238E27FC236}">
                <a16:creationId xmlns:a16="http://schemas.microsoft.com/office/drawing/2014/main" id="{8EF5AD9B-B1CD-46A8-9427-7328796DD049}"/>
              </a:ext>
            </a:extLst>
          </p:cNvPr>
          <p:cNvSpPr txBox="1"/>
          <p:nvPr/>
        </p:nvSpPr>
        <p:spPr>
          <a:xfrm>
            <a:off x="4788024" y="4308354"/>
            <a:ext cx="2736304" cy="369332"/>
          </a:xfrm>
          <a:prstGeom prst="rect">
            <a:avLst/>
          </a:prstGeom>
          <a:noFill/>
        </p:spPr>
        <p:txBody>
          <a:bodyPr wrap="square" rtlCol="0">
            <a:spAutoFit/>
          </a:bodyPr>
          <a:lstStyle/>
          <a:p>
            <a:r>
              <a:rPr lang="en-US" dirty="0"/>
              <a:t>Alley for charging station</a:t>
            </a:r>
          </a:p>
        </p:txBody>
      </p:sp>
    </p:spTree>
    <p:extLst>
      <p:ext uri="{BB962C8B-B14F-4D97-AF65-F5344CB8AC3E}">
        <p14:creationId xmlns:p14="http://schemas.microsoft.com/office/powerpoint/2010/main" val="40220028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Rack design and standard alley</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9" y="1844824"/>
            <a:ext cx="4320728" cy="4032100"/>
          </a:xfrm>
        </p:spPr>
        <p:txBody>
          <a:bodyPr/>
          <a:lstStyle/>
          <a:p>
            <a:r>
              <a:rPr lang="ro-RO" dirty="0"/>
              <a:t>Single </a:t>
            </a:r>
            <a:r>
              <a:rPr lang="de-DE" dirty="0"/>
              <a:t>rack</a:t>
            </a:r>
            <a:r>
              <a:rPr lang="ro-RO" dirty="0"/>
              <a:t> – only one purpose, loading or unloading</a:t>
            </a:r>
            <a:endParaRPr lang="de-DE" dirty="0"/>
          </a:p>
          <a:p>
            <a:pPr lvl="1"/>
            <a:r>
              <a:rPr lang="de-DE" dirty="0"/>
              <a:t>It is used only for picking and delivering one KLT at the time on the lines. </a:t>
            </a:r>
            <a:r>
              <a:rPr lang="en-US" dirty="0"/>
              <a:t>In this case it uses a two-slot rack. </a:t>
            </a:r>
            <a:endParaRPr lang="ro-RO" dirty="0"/>
          </a:p>
          <a:p>
            <a:pPr lvl="1"/>
            <a:r>
              <a:rPr lang="en-US" dirty="0"/>
              <a:t>The position near the rack for the aAGV is a two-step involvement. First the aAGV delivers the full KLT, then it repositions and picks up the empty KLT. </a:t>
            </a:r>
            <a:endParaRPr lang="ro-RO" dirty="0"/>
          </a:p>
          <a:p>
            <a:pPr lvl="1"/>
            <a:r>
              <a:rPr lang="en-US" dirty="0"/>
              <a:t>This increases the delivery time and the space on the production lines</a:t>
            </a:r>
            <a:endParaRPr lang="ro-RO" dirty="0"/>
          </a:p>
          <a:p>
            <a:pPr marL="0" indent="0">
              <a:buNone/>
            </a:pPr>
            <a:endParaRPr lang="en-US" dirty="0"/>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38BD9B30-D5E7-44D8-8E71-57AF53296BC1}"/>
              </a:ext>
            </a:extLst>
          </p:cNvPr>
          <p:cNvPicPr>
            <a:picLocks noChangeAspect="1"/>
          </p:cNvPicPr>
          <p:nvPr/>
        </p:nvPicPr>
        <p:blipFill rotWithShape="1">
          <a:blip r:embed="rId3"/>
          <a:srcRect l="35175" r="23743"/>
          <a:stretch/>
        </p:blipFill>
        <p:spPr>
          <a:xfrm rot="5400000">
            <a:off x="4761428" y="2105916"/>
            <a:ext cx="3941623" cy="3600400"/>
          </a:xfrm>
          <a:prstGeom prst="rect">
            <a:avLst/>
          </a:prstGeom>
          <a:solidFill>
            <a:schemeClr val="bg2"/>
          </a:solidFill>
        </p:spPr>
      </p:pic>
    </p:spTree>
    <p:extLst>
      <p:ext uri="{BB962C8B-B14F-4D97-AF65-F5344CB8AC3E}">
        <p14:creationId xmlns:p14="http://schemas.microsoft.com/office/powerpoint/2010/main" val="30111599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9" y="1988840"/>
            <a:ext cx="4464744" cy="3888084"/>
          </a:xfrm>
        </p:spPr>
        <p:txBody>
          <a:bodyPr/>
          <a:lstStyle/>
          <a:p>
            <a:r>
              <a:rPr lang="en-US" dirty="0"/>
              <a:t>2</a:t>
            </a:r>
            <a:r>
              <a:rPr lang="en-US" baseline="30000" dirty="0"/>
              <a:t>nd</a:t>
            </a:r>
            <a:r>
              <a:rPr lang="en-US" dirty="0"/>
              <a:t> </a:t>
            </a:r>
            <a:r>
              <a:rPr lang="ro-RO" dirty="0"/>
              <a:t>G</a:t>
            </a:r>
            <a:r>
              <a:rPr lang="en-US" dirty="0" err="1"/>
              <a:t>eneration</a:t>
            </a:r>
            <a:r>
              <a:rPr lang="en-US" dirty="0"/>
              <a:t> rack</a:t>
            </a:r>
            <a:endParaRPr lang="ro-RO" dirty="0"/>
          </a:p>
          <a:p>
            <a:pPr lvl="1"/>
            <a:r>
              <a:rPr lang="en-US" dirty="0"/>
              <a:t>With the improvement added by the Smart Application Shop team, the aAGV can deliver the KLT and pick up the empty one at the same time, thus saving production time. </a:t>
            </a:r>
            <a:endParaRPr lang="ro-RO" dirty="0"/>
          </a:p>
          <a:p>
            <a:pPr lvl="1"/>
            <a:r>
              <a:rPr lang="en-US" dirty="0"/>
              <a:t>With the new double rack that is required with this aAGV, the production space required for the rack to be implement is reduced by half.</a:t>
            </a:r>
          </a:p>
          <a:p>
            <a:pPr lvl="1"/>
            <a:endParaRPr lang="ro-RO" dirty="0"/>
          </a:p>
          <a:p>
            <a:pPr marL="357188" lvl="1" indent="0">
              <a:buNone/>
            </a:pPr>
            <a:endParaRPr lang="en-US" dirty="0"/>
          </a:p>
        </p:txBody>
      </p:sp>
      <p:grpSp>
        <p:nvGrpSpPr>
          <p:cNvPr id="8" name="Group 7">
            <a:extLst>
              <a:ext uri="{FF2B5EF4-FFF2-40B4-BE49-F238E27FC236}">
                <a16:creationId xmlns:a16="http://schemas.microsoft.com/office/drawing/2014/main" id="{F427B594-36D6-471A-90A2-348957CE9670}"/>
              </a:ext>
            </a:extLst>
          </p:cNvPr>
          <p:cNvGrpSpPr/>
          <p:nvPr/>
        </p:nvGrpSpPr>
        <p:grpSpPr>
          <a:xfrm>
            <a:off x="5302669" y="1931396"/>
            <a:ext cx="3466850" cy="2995207"/>
            <a:chOff x="5257928" y="2996952"/>
            <a:chExt cx="3466850" cy="2995207"/>
          </a:xfrm>
        </p:grpSpPr>
        <p:pic>
          <p:nvPicPr>
            <p:cNvPr id="4" name="Content Placeholder 5">
              <a:extLst>
                <a:ext uri="{FF2B5EF4-FFF2-40B4-BE49-F238E27FC236}">
                  <a16:creationId xmlns:a16="http://schemas.microsoft.com/office/drawing/2014/main" id="{BB9E7C4F-ACA3-41C6-B8A9-B26C33C80B3F}"/>
                </a:ext>
              </a:extLst>
            </p:cNvPr>
            <p:cNvPicPr>
              <a:picLocks/>
            </p:cNvPicPr>
            <p:nvPr/>
          </p:nvPicPr>
          <p:blipFill rotWithShape="1">
            <a:blip r:embed="rId2" cstate="print">
              <a:extLst>
                <a:ext uri="{28A0092B-C50C-407E-A947-70E740481C1C}">
                  <a14:useLocalDpi xmlns:a14="http://schemas.microsoft.com/office/drawing/2010/main" val="0"/>
                </a:ext>
              </a:extLst>
            </a:blip>
            <a:srcRect l="30561" r="17513"/>
            <a:stretch/>
          </p:blipFill>
          <p:spPr>
            <a:xfrm rot="5400000">
              <a:off x="5493749" y="2761131"/>
              <a:ext cx="2995207" cy="3466850"/>
            </a:xfrm>
            <a:prstGeom prst="rect">
              <a:avLst/>
            </a:prstGeom>
            <a:solidFill>
              <a:schemeClr val="bg2"/>
            </a:solidFill>
          </p:spPr>
        </p:pic>
        <p:sp>
          <p:nvSpPr>
            <p:cNvPr id="2" name="Arrow: Right 1">
              <a:extLst>
                <a:ext uri="{FF2B5EF4-FFF2-40B4-BE49-F238E27FC236}">
                  <a16:creationId xmlns:a16="http://schemas.microsoft.com/office/drawing/2014/main" id="{917641BF-2788-4F09-8B30-029B7BC80C9F}"/>
                </a:ext>
              </a:extLst>
            </p:cNvPr>
            <p:cNvSpPr/>
            <p:nvPr/>
          </p:nvSpPr>
          <p:spPr>
            <a:xfrm>
              <a:off x="6380938" y="4346061"/>
              <a:ext cx="655156" cy="172227"/>
            </a:xfrm>
            <a:prstGeom prst="rightArrow">
              <a:avLst/>
            </a:prstGeom>
            <a:solidFill>
              <a:srgbClr val="00B0F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7" name="Arrow: Right 6">
              <a:extLst>
                <a:ext uri="{FF2B5EF4-FFF2-40B4-BE49-F238E27FC236}">
                  <a16:creationId xmlns:a16="http://schemas.microsoft.com/office/drawing/2014/main" id="{30F45635-085B-4F2E-BF04-A731E9D958F5}"/>
                </a:ext>
              </a:extLst>
            </p:cNvPr>
            <p:cNvSpPr/>
            <p:nvPr/>
          </p:nvSpPr>
          <p:spPr>
            <a:xfrm flipH="1">
              <a:off x="6663774" y="3474532"/>
              <a:ext cx="655156" cy="172227"/>
            </a:xfrm>
            <a:prstGeom prst="rightArrow">
              <a:avLst/>
            </a:prstGeom>
            <a:solidFill>
              <a:srgbClr val="00B0F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grpSp>
    </p:spTree>
    <p:extLst>
      <p:ext uri="{BB962C8B-B14F-4D97-AF65-F5344CB8AC3E}">
        <p14:creationId xmlns:p14="http://schemas.microsoft.com/office/powerpoint/2010/main" val="39929490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dirty="0"/>
              <a:t>The required dimensions for a one-way path is 1700 mm.</a:t>
            </a:r>
          </a:p>
          <a:p>
            <a:r>
              <a:rPr lang="en-US" dirty="0"/>
              <a:t>Footprint of the double-sided rack &amp; floor marking</a:t>
            </a:r>
          </a:p>
        </p:txBody>
      </p:sp>
      <p:pic>
        <p:nvPicPr>
          <p:cNvPr id="4" name="Picture 3">
            <a:extLst>
              <a:ext uri="{FF2B5EF4-FFF2-40B4-BE49-F238E27FC236}">
                <a16:creationId xmlns:a16="http://schemas.microsoft.com/office/drawing/2014/main" id="{9F3DFE2E-A928-4708-9502-9F1A0CC9D486}"/>
              </a:ext>
            </a:extLst>
          </p:cNvPr>
          <p:cNvPicPr/>
          <p:nvPr/>
        </p:nvPicPr>
        <p:blipFill>
          <a:blip r:embed="rId3"/>
          <a:stretch>
            <a:fillRect/>
          </a:stretch>
        </p:blipFill>
        <p:spPr>
          <a:xfrm>
            <a:off x="310067" y="2021414"/>
            <a:ext cx="8523865" cy="3495149"/>
          </a:xfrm>
          <a:prstGeom prst="rect">
            <a:avLst/>
          </a:prstGeom>
        </p:spPr>
      </p:pic>
      <p:sp>
        <p:nvSpPr>
          <p:cNvPr id="2" name="TextBox 1">
            <a:extLst>
              <a:ext uri="{FF2B5EF4-FFF2-40B4-BE49-F238E27FC236}">
                <a16:creationId xmlns:a16="http://schemas.microsoft.com/office/drawing/2014/main" id="{CE104B6F-A40D-47B7-9E91-FD0C9A8ED7E6}"/>
              </a:ext>
            </a:extLst>
          </p:cNvPr>
          <p:cNvSpPr txBox="1"/>
          <p:nvPr/>
        </p:nvSpPr>
        <p:spPr>
          <a:xfrm>
            <a:off x="3419872" y="4509120"/>
            <a:ext cx="2016224" cy="646331"/>
          </a:xfrm>
          <a:prstGeom prst="rect">
            <a:avLst/>
          </a:prstGeom>
          <a:noFill/>
        </p:spPr>
        <p:txBody>
          <a:bodyPr wrap="square" rtlCol="0">
            <a:spAutoFit/>
          </a:bodyPr>
          <a:lstStyle/>
          <a:p>
            <a:pPr algn="ctr"/>
            <a:r>
              <a:rPr lang="ro-RO" dirty="0"/>
              <a:t>AGV maneuver space</a:t>
            </a:r>
            <a:endParaRPr lang="en-US" dirty="0"/>
          </a:p>
        </p:txBody>
      </p:sp>
      <p:sp>
        <p:nvSpPr>
          <p:cNvPr id="6" name="TextBox 5">
            <a:extLst>
              <a:ext uri="{FF2B5EF4-FFF2-40B4-BE49-F238E27FC236}">
                <a16:creationId xmlns:a16="http://schemas.microsoft.com/office/drawing/2014/main" id="{27783F99-6C20-468A-804C-28885FB0EFBC}"/>
              </a:ext>
            </a:extLst>
          </p:cNvPr>
          <p:cNvSpPr txBox="1"/>
          <p:nvPr/>
        </p:nvSpPr>
        <p:spPr>
          <a:xfrm>
            <a:off x="3390663" y="2564904"/>
            <a:ext cx="2016224" cy="369332"/>
          </a:xfrm>
          <a:prstGeom prst="rect">
            <a:avLst/>
          </a:prstGeom>
          <a:noFill/>
        </p:spPr>
        <p:txBody>
          <a:bodyPr wrap="square" rtlCol="0">
            <a:spAutoFit/>
          </a:bodyPr>
          <a:lstStyle/>
          <a:p>
            <a:pPr algn="ctr"/>
            <a:r>
              <a:rPr lang="ro-RO" dirty="0"/>
              <a:t>Rack space</a:t>
            </a:r>
            <a:endParaRPr lang="en-US" dirty="0"/>
          </a:p>
        </p:txBody>
      </p:sp>
      <p:sp>
        <p:nvSpPr>
          <p:cNvPr id="7" name="Arrow: Left-Right 6">
            <a:extLst>
              <a:ext uri="{FF2B5EF4-FFF2-40B4-BE49-F238E27FC236}">
                <a16:creationId xmlns:a16="http://schemas.microsoft.com/office/drawing/2014/main" id="{CD668900-E387-49F3-81A8-919BCCE5B17F}"/>
              </a:ext>
            </a:extLst>
          </p:cNvPr>
          <p:cNvSpPr/>
          <p:nvPr/>
        </p:nvSpPr>
        <p:spPr>
          <a:xfrm>
            <a:off x="3390663" y="5120129"/>
            <a:ext cx="2160240" cy="143668"/>
          </a:xfrm>
          <a:prstGeom prst="leftRightArrow">
            <a:avLst/>
          </a:prstGeom>
          <a:solidFill>
            <a:srgbClr val="00B0F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8" name="Arrow: Left-Right 7">
            <a:extLst>
              <a:ext uri="{FF2B5EF4-FFF2-40B4-BE49-F238E27FC236}">
                <a16:creationId xmlns:a16="http://schemas.microsoft.com/office/drawing/2014/main" id="{1D1B65E7-95D6-4753-AEBE-FC4E6CC4D994}"/>
              </a:ext>
            </a:extLst>
          </p:cNvPr>
          <p:cNvSpPr/>
          <p:nvPr/>
        </p:nvSpPr>
        <p:spPr>
          <a:xfrm>
            <a:off x="3059832" y="3259674"/>
            <a:ext cx="3528392" cy="169326"/>
          </a:xfrm>
          <a:prstGeom prst="leftRightArrow">
            <a:avLst/>
          </a:prstGeom>
          <a:solidFill>
            <a:srgbClr val="00B0F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9" name="TextBox 8">
            <a:extLst>
              <a:ext uri="{FF2B5EF4-FFF2-40B4-BE49-F238E27FC236}">
                <a16:creationId xmlns:a16="http://schemas.microsoft.com/office/drawing/2014/main" id="{1DB3FAA5-B7A6-4718-B0FD-80E7105CDB39}"/>
              </a:ext>
            </a:extLst>
          </p:cNvPr>
          <p:cNvSpPr txBox="1"/>
          <p:nvPr/>
        </p:nvSpPr>
        <p:spPr>
          <a:xfrm>
            <a:off x="1403648" y="5511289"/>
            <a:ext cx="2016224" cy="646331"/>
          </a:xfrm>
          <a:prstGeom prst="rect">
            <a:avLst/>
          </a:prstGeom>
          <a:noFill/>
        </p:spPr>
        <p:txBody>
          <a:bodyPr wrap="square" rtlCol="0">
            <a:spAutoFit/>
          </a:bodyPr>
          <a:lstStyle/>
          <a:p>
            <a:pPr algn="ctr"/>
            <a:r>
              <a:rPr lang="ro-RO" dirty="0"/>
              <a:t>Magnetic tape for AGV positioning</a:t>
            </a:r>
            <a:endParaRPr lang="en-US" dirty="0"/>
          </a:p>
        </p:txBody>
      </p:sp>
      <p:sp>
        <p:nvSpPr>
          <p:cNvPr id="10" name="Arrow: Left 9">
            <a:extLst>
              <a:ext uri="{FF2B5EF4-FFF2-40B4-BE49-F238E27FC236}">
                <a16:creationId xmlns:a16="http://schemas.microsoft.com/office/drawing/2014/main" id="{DD117128-DDBB-4E1F-BBE8-24DB651CE715}"/>
              </a:ext>
            </a:extLst>
          </p:cNvPr>
          <p:cNvSpPr/>
          <p:nvPr/>
        </p:nvSpPr>
        <p:spPr>
          <a:xfrm rot="5400000">
            <a:off x="1424129" y="4739558"/>
            <a:ext cx="1399446" cy="144016"/>
          </a:xfrm>
          <a:prstGeom prst="leftArrow">
            <a:avLst/>
          </a:prstGeom>
          <a:solidFill>
            <a:srgbClr val="00B0F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1" name="Arrow: Left 10">
            <a:extLst>
              <a:ext uri="{FF2B5EF4-FFF2-40B4-BE49-F238E27FC236}">
                <a16:creationId xmlns:a16="http://schemas.microsoft.com/office/drawing/2014/main" id="{B530C5D3-68AF-44DF-883F-27AA50C2D23C}"/>
              </a:ext>
            </a:extLst>
          </p:cNvPr>
          <p:cNvSpPr/>
          <p:nvPr/>
        </p:nvSpPr>
        <p:spPr>
          <a:xfrm rot="5400000">
            <a:off x="1883288" y="2870157"/>
            <a:ext cx="824186" cy="144016"/>
          </a:xfrm>
          <a:prstGeom prst="leftArrow">
            <a:avLst/>
          </a:prstGeom>
          <a:solidFill>
            <a:srgbClr val="92D05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2" name="Arrow: Left 11">
            <a:extLst>
              <a:ext uri="{FF2B5EF4-FFF2-40B4-BE49-F238E27FC236}">
                <a16:creationId xmlns:a16="http://schemas.microsoft.com/office/drawing/2014/main" id="{4ADE9F17-FB26-47D2-AF9D-0F2780B031BB}"/>
              </a:ext>
            </a:extLst>
          </p:cNvPr>
          <p:cNvSpPr/>
          <p:nvPr/>
        </p:nvSpPr>
        <p:spPr>
          <a:xfrm rot="16200000" flipV="1">
            <a:off x="2179687" y="2870158"/>
            <a:ext cx="824186" cy="144016"/>
          </a:xfrm>
          <a:prstGeom prst="leftArrow">
            <a:avLst/>
          </a:prstGeom>
          <a:solidFill>
            <a:srgbClr val="92D05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Tree>
    <p:extLst>
      <p:ext uri="{BB962C8B-B14F-4D97-AF65-F5344CB8AC3E}">
        <p14:creationId xmlns:p14="http://schemas.microsoft.com/office/powerpoint/2010/main" val="33385729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4" name="Picture 3">
            <a:extLst>
              <a:ext uri="{FF2B5EF4-FFF2-40B4-BE49-F238E27FC236}">
                <a16:creationId xmlns:a16="http://schemas.microsoft.com/office/drawing/2014/main" id="{9F3DFE2E-A928-4708-9502-9F1A0CC9D486}"/>
              </a:ext>
            </a:extLst>
          </p:cNvPr>
          <p:cNvPicPr/>
          <p:nvPr/>
        </p:nvPicPr>
        <p:blipFill rotWithShape="1">
          <a:blip r:embed="rId3"/>
          <a:srcRect r="54224"/>
          <a:stretch/>
        </p:blipFill>
        <p:spPr>
          <a:xfrm>
            <a:off x="604830" y="1828069"/>
            <a:ext cx="3901893" cy="3495149"/>
          </a:xfrm>
          <a:prstGeom prst="rect">
            <a:avLst/>
          </a:prstGeom>
        </p:spPr>
      </p:pic>
      <p:grpSp>
        <p:nvGrpSpPr>
          <p:cNvPr id="20" name="Group 19">
            <a:extLst>
              <a:ext uri="{FF2B5EF4-FFF2-40B4-BE49-F238E27FC236}">
                <a16:creationId xmlns:a16="http://schemas.microsoft.com/office/drawing/2014/main" id="{8D200D1C-99F4-4157-8CEF-6701E7C95CCF}"/>
              </a:ext>
            </a:extLst>
          </p:cNvPr>
          <p:cNvGrpSpPr/>
          <p:nvPr/>
        </p:nvGrpSpPr>
        <p:grpSpPr>
          <a:xfrm>
            <a:off x="5907638" y="3429000"/>
            <a:ext cx="1440160" cy="827932"/>
            <a:chOff x="5907638" y="3429000"/>
            <a:chExt cx="1440160" cy="827932"/>
          </a:xfrm>
        </p:grpSpPr>
        <p:sp>
          <p:nvSpPr>
            <p:cNvPr id="13" name="Rectangle 12">
              <a:extLst>
                <a:ext uri="{FF2B5EF4-FFF2-40B4-BE49-F238E27FC236}">
                  <a16:creationId xmlns:a16="http://schemas.microsoft.com/office/drawing/2014/main" id="{9D58EE51-70F2-4AA0-AD6F-112B06BD3D98}"/>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9" name="TextBox 18">
              <a:extLst>
                <a:ext uri="{FF2B5EF4-FFF2-40B4-BE49-F238E27FC236}">
                  <a16:creationId xmlns:a16="http://schemas.microsoft.com/office/drawing/2014/main" id="{0C916E7C-0805-48DD-A35F-CCC63CBFAEBF}"/>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21" name="Arrow: Left 20">
            <a:extLst>
              <a:ext uri="{FF2B5EF4-FFF2-40B4-BE49-F238E27FC236}">
                <a16:creationId xmlns:a16="http://schemas.microsoft.com/office/drawing/2014/main" id="{93D5A935-6DE1-444E-8FF9-61E8F6521225}"/>
              </a:ext>
            </a:extLst>
          </p:cNvPr>
          <p:cNvSpPr/>
          <p:nvPr/>
        </p:nvSpPr>
        <p:spPr>
          <a:xfrm>
            <a:off x="4355976" y="3658300"/>
            <a:ext cx="1368152" cy="369332"/>
          </a:xfrm>
          <a:prstGeom prst="left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22" name="TextBox 21">
            <a:extLst>
              <a:ext uri="{FF2B5EF4-FFF2-40B4-BE49-F238E27FC236}">
                <a16:creationId xmlns:a16="http://schemas.microsoft.com/office/drawing/2014/main" id="{8B32C6C0-F3BC-452F-BC23-199770A5D23B}"/>
              </a:ext>
            </a:extLst>
          </p:cNvPr>
          <p:cNvSpPr txBox="1"/>
          <p:nvPr/>
        </p:nvSpPr>
        <p:spPr>
          <a:xfrm>
            <a:off x="4757576" y="2703190"/>
            <a:ext cx="3528392" cy="369332"/>
          </a:xfrm>
          <a:prstGeom prst="rect">
            <a:avLst/>
          </a:prstGeom>
          <a:noFill/>
        </p:spPr>
        <p:txBody>
          <a:bodyPr wrap="square" rtlCol="0">
            <a:spAutoFit/>
          </a:bodyPr>
          <a:lstStyle/>
          <a:p>
            <a:pPr algn="ctr"/>
            <a:r>
              <a:rPr lang="en-US" b="1" i="1" dirty="0"/>
              <a:t>AGV approaches racks</a:t>
            </a:r>
          </a:p>
        </p:txBody>
      </p:sp>
    </p:spTree>
    <p:extLst>
      <p:ext uri="{BB962C8B-B14F-4D97-AF65-F5344CB8AC3E}">
        <p14:creationId xmlns:p14="http://schemas.microsoft.com/office/powerpoint/2010/main" val="31608343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4" name="Picture 3">
            <a:extLst>
              <a:ext uri="{FF2B5EF4-FFF2-40B4-BE49-F238E27FC236}">
                <a16:creationId xmlns:a16="http://schemas.microsoft.com/office/drawing/2014/main" id="{9F3DFE2E-A928-4708-9502-9F1A0CC9D486}"/>
              </a:ext>
            </a:extLst>
          </p:cNvPr>
          <p:cNvPicPr/>
          <p:nvPr/>
        </p:nvPicPr>
        <p:blipFill rotWithShape="1">
          <a:blip r:embed="rId3"/>
          <a:srcRect r="54224"/>
          <a:stretch/>
        </p:blipFill>
        <p:spPr>
          <a:xfrm>
            <a:off x="899592" y="1896767"/>
            <a:ext cx="3901893" cy="3495149"/>
          </a:xfrm>
          <a:prstGeom prst="rect">
            <a:avLst/>
          </a:prstGeom>
        </p:spPr>
      </p:pic>
      <p:grpSp>
        <p:nvGrpSpPr>
          <p:cNvPr id="9" name="Group 8">
            <a:extLst>
              <a:ext uri="{FF2B5EF4-FFF2-40B4-BE49-F238E27FC236}">
                <a16:creationId xmlns:a16="http://schemas.microsoft.com/office/drawing/2014/main" id="{F116FCF1-A03B-4150-BD9C-AF828EA3B88F}"/>
              </a:ext>
            </a:extLst>
          </p:cNvPr>
          <p:cNvGrpSpPr/>
          <p:nvPr/>
        </p:nvGrpSpPr>
        <p:grpSpPr>
          <a:xfrm>
            <a:off x="3580495" y="3549776"/>
            <a:ext cx="1440160" cy="827932"/>
            <a:chOff x="5907638" y="3429000"/>
            <a:chExt cx="1440160" cy="827932"/>
          </a:xfrm>
        </p:grpSpPr>
        <p:sp>
          <p:nvSpPr>
            <p:cNvPr id="10" name="Rectangle 9">
              <a:extLst>
                <a:ext uri="{FF2B5EF4-FFF2-40B4-BE49-F238E27FC236}">
                  <a16:creationId xmlns:a16="http://schemas.microsoft.com/office/drawing/2014/main" id="{9E8B3B5B-C19F-40AD-ACD0-026A11F29085}"/>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1" name="TextBox 10">
              <a:extLst>
                <a:ext uri="{FF2B5EF4-FFF2-40B4-BE49-F238E27FC236}">
                  <a16:creationId xmlns:a16="http://schemas.microsoft.com/office/drawing/2014/main" id="{7A3DC849-4F5A-419D-B2F7-88C6C05D6077}"/>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2" name="TextBox 1">
            <a:extLst>
              <a:ext uri="{FF2B5EF4-FFF2-40B4-BE49-F238E27FC236}">
                <a16:creationId xmlns:a16="http://schemas.microsoft.com/office/drawing/2014/main" id="{EE15B78D-C550-4CF8-926F-2A80876257C5}"/>
              </a:ext>
            </a:extLst>
          </p:cNvPr>
          <p:cNvSpPr txBox="1"/>
          <p:nvPr/>
        </p:nvSpPr>
        <p:spPr>
          <a:xfrm>
            <a:off x="4266666" y="2788273"/>
            <a:ext cx="4536504" cy="369332"/>
          </a:xfrm>
          <a:prstGeom prst="rect">
            <a:avLst/>
          </a:prstGeom>
          <a:noFill/>
        </p:spPr>
        <p:txBody>
          <a:bodyPr wrap="square" rtlCol="0">
            <a:spAutoFit/>
          </a:bodyPr>
          <a:lstStyle/>
          <a:p>
            <a:pPr algn="ctr"/>
            <a:r>
              <a:rPr lang="en-US" b="1" i="1" dirty="0"/>
              <a:t>AGV detects second magnetic band</a:t>
            </a:r>
          </a:p>
        </p:txBody>
      </p:sp>
      <p:cxnSp>
        <p:nvCxnSpPr>
          <p:cNvPr id="19" name="Straight Arrow Connector 18">
            <a:extLst>
              <a:ext uri="{FF2B5EF4-FFF2-40B4-BE49-F238E27FC236}">
                <a16:creationId xmlns:a16="http://schemas.microsoft.com/office/drawing/2014/main" id="{C513C38D-A131-4489-8F4C-D2B15ED427CC}"/>
              </a:ext>
            </a:extLst>
          </p:cNvPr>
          <p:cNvCxnSpPr/>
          <p:nvPr/>
        </p:nvCxnSpPr>
        <p:spPr>
          <a:xfrm flipH="1">
            <a:off x="3419872" y="3157605"/>
            <a:ext cx="1296144" cy="4867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3138B-2794-4BC4-B444-68540100BA85}"/>
              </a:ext>
            </a:extLst>
          </p:cNvPr>
          <p:cNvSpPr txBox="1"/>
          <p:nvPr/>
        </p:nvSpPr>
        <p:spPr>
          <a:xfrm rot="19840339">
            <a:off x="2949339" y="2509228"/>
            <a:ext cx="952707" cy="1200329"/>
          </a:xfrm>
          <a:prstGeom prst="rect">
            <a:avLst/>
          </a:prstGeom>
          <a:noFill/>
        </p:spPr>
        <p:txBody>
          <a:bodyPr wrap="square" rtlCol="0">
            <a:spAutoFit/>
          </a:bodyPr>
          <a:lstStyle/>
          <a:p>
            <a:pPr algn="ctr"/>
            <a:r>
              <a:rPr lang="en-US" sz="7200" dirty="0">
                <a:solidFill>
                  <a:srgbClr val="FF0000"/>
                </a:solidFill>
              </a:rPr>
              <a:t>!</a:t>
            </a:r>
          </a:p>
        </p:txBody>
      </p:sp>
    </p:spTree>
    <p:extLst>
      <p:ext uri="{BB962C8B-B14F-4D97-AF65-F5344CB8AC3E}">
        <p14:creationId xmlns:p14="http://schemas.microsoft.com/office/powerpoint/2010/main" val="38080203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B8C7-C3EA-4D81-B215-A4A2B24B5658}"/>
              </a:ext>
            </a:extLst>
          </p:cNvPr>
          <p:cNvSpPr>
            <a:spLocks noGrp="1"/>
          </p:cNvSpPr>
          <p:nvPr>
            <p:ph idx="1"/>
          </p:nvPr>
        </p:nvSpPr>
        <p:spPr/>
        <p:txBody>
          <a:bodyPr vert="horz" lIns="0" tIns="18000" rIns="0" bIns="18000" rtlCol="0" anchor="t">
            <a:normAutofit/>
          </a:bodyPr>
          <a:lstStyle/>
          <a:p>
            <a:r>
              <a:rPr lang="en-US" sz="2000" b="1" dirty="0">
                <a:cs typeface="Arial"/>
              </a:rPr>
              <a:t>Hardware:</a:t>
            </a:r>
          </a:p>
          <a:p>
            <a:pPr lvl="2"/>
            <a:r>
              <a:rPr lang="en-US" sz="2000" dirty="0">
                <a:cs typeface="Arial"/>
              </a:rPr>
              <a:t>Smart equipment </a:t>
            </a:r>
          </a:p>
          <a:p>
            <a:pPr lvl="2"/>
            <a:r>
              <a:rPr lang="en-US" sz="2000" dirty="0">
                <a:cs typeface="Arial"/>
              </a:rPr>
              <a:t>AGV selection</a:t>
            </a:r>
            <a:endParaRPr lang="ro-RO" sz="2000" dirty="0">
              <a:cs typeface="Arial"/>
            </a:endParaRPr>
          </a:p>
          <a:p>
            <a:pPr lvl="2"/>
            <a:r>
              <a:rPr lang="ro-RO" sz="2000" dirty="0">
                <a:cs typeface="Arial"/>
              </a:rPr>
              <a:t>AGV </a:t>
            </a:r>
            <a:r>
              <a:rPr lang="en-US" sz="2000" dirty="0">
                <a:cs typeface="Arial"/>
              </a:rPr>
              <a:t>description</a:t>
            </a:r>
            <a:endParaRPr lang="ro-RO" sz="2000" dirty="0">
              <a:cs typeface="Arial"/>
            </a:endParaRPr>
          </a:p>
          <a:p>
            <a:pPr lvl="2"/>
            <a:r>
              <a:rPr lang="ro-RO" sz="2000" dirty="0">
                <a:cs typeface="Arial"/>
              </a:rPr>
              <a:t>Rack design and Standard alley</a:t>
            </a:r>
          </a:p>
          <a:p>
            <a:pPr marL="718820" lvl="2" indent="0">
              <a:buNone/>
            </a:pPr>
            <a:endParaRPr lang="en-US" dirty="0"/>
          </a:p>
          <a:p>
            <a:pPr marL="642620" lvl="1"/>
            <a:endParaRPr lang="en-US" dirty="0"/>
          </a:p>
          <a:p>
            <a:pPr marL="642620" lvl="1"/>
            <a:endParaRPr lang="en-US" dirty="0"/>
          </a:p>
          <a:p>
            <a:pPr marL="642620" lvl="1"/>
            <a:endParaRPr lang="en-US" dirty="0"/>
          </a:p>
        </p:txBody>
      </p:sp>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solidFill>
                  <a:schemeClr val="tx1"/>
                </a:solidFill>
              </a:rPr>
              <a:t>Content</a:t>
            </a:r>
            <a:endParaRPr lang="en-US" dirty="0">
              <a:solidFill>
                <a:schemeClr val="tx1"/>
              </a:solidFill>
            </a:endParaRPr>
          </a:p>
        </p:txBody>
      </p:sp>
    </p:spTree>
    <p:extLst>
      <p:ext uri="{BB962C8B-B14F-4D97-AF65-F5344CB8AC3E}">
        <p14:creationId xmlns:p14="http://schemas.microsoft.com/office/powerpoint/2010/main" val="412798534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4" name="Picture 3">
            <a:extLst>
              <a:ext uri="{FF2B5EF4-FFF2-40B4-BE49-F238E27FC236}">
                <a16:creationId xmlns:a16="http://schemas.microsoft.com/office/drawing/2014/main" id="{9F3DFE2E-A928-4708-9502-9F1A0CC9D486}"/>
              </a:ext>
            </a:extLst>
          </p:cNvPr>
          <p:cNvPicPr/>
          <p:nvPr/>
        </p:nvPicPr>
        <p:blipFill rotWithShape="1">
          <a:blip r:embed="rId3"/>
          <a:srcRect r="54224"/>
          <a:stretch/>
        </p:blipFill>
        <p:spPr>
          <a:xfrm>
            <a:off x="899592" y="1896767"/>
            <a:ext cx="3901893" cy="3495149"/>
          </a:xfrm>
          <a:prstGeom prst="rect">
            <a:avLst/>
          </a:prstGeom>
        </p:spPr>
      </p:pic>
      <p:grpSp>
        <p:nvGrpSpPr>
          <p:cNvPr id="9" name="Group 8">
            <a:extLst>
              <a:ext uri="{FF2B5EF4-FFF2-40B4-BE49-F238E27FC236}">
                <a16:creationId xmlns:a16="http://schemas.microsoft.com/office/drawing/2014/main" id="{F116FCF1-A03B-4150-BD9C-AF828EA3B88F}"/>
              </a:ext>
            </a:extLst>
          </p:cNvPr>
          <p:cNvGrpSpPr/>
          <p:nvPr/>
        </p:nvGrpSpPr>
        <p:grpSpPr>
          <a:xfrm rot="5400000">
            <a:off x="2753719" y="3714526"/>
            <a:ext cx="1440160" cy="827932"/>
            <a:chOff x="5907638" y="3429000"/>
            <a:chExt cx="1440160" cy="827932"/>
          </a:xfrm>
        </p:grpSpPr>
        <p:sp>
          <p:nvSpPr>
            <p:cNvPr id="10" name="Rectangle 9">
              <a:extLst>
                <a:ext uri="{FF2B5EF4-FFF2-40B4-BE49-F238E27FC236}">
                  <a16:creationId xmlns:a16="http://schemas.microsoft.com/office/drawing/2014/main" id="{9E8B3B5B-C19F-40AD-ACD0-026A11F29085}"/>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1" name="TextBox 10">
              <a:extLst>
                <a:ext uri="{FF2B5EF4-FFF2-40B4-BE49-F238E27FC236}">
                  <a16:creationId xmlns:a16="http://schemas.microsoft.com/office/drawing/2014/main" id="{7A3DC849-4F5A-419D-B2F7-88C6C05D6077}"/>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2" name="TextBox 1">
            <a:extLst>
              <a:ext uri="{FF2B5EF4-FFF2-40B4-BE49-F238E27FC236}">
                <a16:creationId xmlns:a16="http://schemas.microsoft.com/office/drawing/2014/main" id="{EE15B78D-C550-4CF8-926F-2A80876257C5}"/>
              </a:ext>
            </a:extLst>
          </p:cNvPr>
          <p:cNvSpPr txBox="1"/>
          <p:nvPr/>
        </p:nvSpPr>
        <p:spPr>
          <a:xfrm>
            <a:off x="4550246" y="2497828"/>
            <a:ext cx="4536504" cy="646331"/>
          </a:xfrm>
          <a:prstGeom prst="rect">
            <a:avLst/>
          </a:prstGeom>
          <a:noFill/>
        </p:spPr>
        <p:txBody>
          <a:bodyPr wrap="square" rtlCol="0">
            <a:spAutoFit/>
          </a:bodyPr>
          <a:lstStyle/>
          <a:p>
            <a:pPr algn="ctr"/>
            <a:r>
              <a:rPr lang="en-US" b="1" i="1" dirty="0"/>
              <a:t>AGV proceeds to turn 90 degrees upon detection of second magnetic band</a:t>
            </a:r>
          </a:p>
        </p:txBody>
      </p:sp>
      <p:sp>
        <p:nvSpPr>
          <p:cNvPr id="6" name="Arrow: Circular 5">
            <a:extLst>
              <a:ext uri="{FF2B5EF4-FFF2-40B4-BE49-F238E27FC236}">
                <a16:creationId xmlns:a16="http://schemas.microsoft.com/office/drawing/2014/main" id="{3331F8BA-2D5D-48C6-A7DA-430A840CFC38}"/>
              </a:ext>
            </a:extLst>
          </p:cNvPr>
          <p:cNvSpPr/>
          <p:nvPr/>
        </p:nvSpPr>
        <p:spPr>
          <a:xfrm rot="16200000">
            <a:off x="2304390" y="3408411"/>
            <a:ext cx="899943" cy="1100709"/>
          </a:xfrm>
          <a:prstGeom prst="circular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2" name="Arrow: Circular 11">
            <a:extLst>
              <a:ext uri="{FF2B5EF4-FFF2-40B4-BE49-F238E27FC236}">
                <a16:creationId xmlns:a16="http://schemas.microsoft.com/office/drawing/2014/main" id="{3A28C3BC-12B5-432E-BE03-9872E168E0DE}"/>
              </a:ext>
            </a:extLst>
          </p:cNvPr>
          <p:cNvSpPr/>
          <p:nvPr/>
        </p:nvSpPr>
        <p:spPr>
          <a:xfrm rot="5400000">
            <a:off x="3629345" y="3408411"/>
            <a:ext cx="899943" cy="1100709"/>
          </a:xfrm>
          <a:prstGeom prst="circular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Tree>
    <p:extLst>
      <p:ext uri="{BB962C8B-B14F-4D97-AF65-F5344CB8AC3E}">
        <p14:creationId xmlns:p14="http://schemas.microsoft.com/office/powerpoint/2010/main" val="19014303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4" name="Picture 3">
            <a:extLst>
              <a:ext uri="{FF2B5EF4-FFF2-40B4-BE49-F238E27FC236}">
                <a16:creationId xmlns:a16="http://schemas.microsoft.com/office/drawing/2014/main" id="{9F3DFE2E-A928-4708-9502-9F1A0CC9D486}"/>
              </a:ext>
            </a:extLst>
          </p:cNvPr>
          <p:cNvPicPr/>
          <p:nvPr/>
        </p:nvPicPr>
        <p:blipFill rotWithShape="1">
          <a:blip r:embed="rId3"/>
          <a:srcRect r="54224"/>
          <a:stretch/>
        </p:blipFill>
        <p:spPr>
          <a:xfrm>
            <a:off x="899592" y="1896767"/>
            <a:ext cx="3901893" cy="3495149"/>
          </a:xfrm>
          <a:prstGeom prst="rect">
            <a:avLst/>
          </a:prstGeom>
        </p:spPr>
      </p:pic>
      <p:grpSp>
        <p:nvGrpSpPr>
          <p:cNvPr id="9" name="Group 8">
            <a:extLst>
              <a:ext uri="{FF2B5EF4-FFF2-40B4-BE49-F238E27FC236}">
                <a16:creationId xmlns:a16="http://schemas.microsoft.com/office/drawing/2014/main" id="{F116FCF1-A03B-4150-BD9C-AF828EA3B88F}"/>
              </a:ext>
            </a:extLst>
          </p:cNvPr>
          <p:cNvGrpSpPr/>
          <p:nvPr/>
        </p:nvGrpSpPr>
        <p:grpSpPr>
          <a:xfrm>
            <a:off x="2627784" y="3549776"/>
            <a:ext cx="1440160" cy="827932"/>
            <a:chOff x="5907638" y="3429000"/>
            <a:chExt cx="1440160" cy="827932"/>
          </a:xfrm>
        </p:grpSpPr>
        <p:sp>
          <p:nvSpPr>
            <p:cNvPr id="10" name="Rectangle 9">
              <a:extLst>
                <a:ext uri="{FF2B5EF4-FFF2-40B4-BE49-F238E27FC236}">
                  <a16:creationId xmlns:a16="http://schemas.microsoft.com/office/drawing/2014/main" id="{9E8B3B5B-C19F-40AD-ACD0-026A11F29085}"/>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1" name="TextBox 10">
              <a:extLst>
                <a:ext uri="{FF2B5EF4-FFF2-40B4-BE49-F238E27FC236}">
                  <a16:creationId xmlns:a16="http://schemas.microsoft.com/office/drawing/2014/main" id="{7A3DC849-4F5A-419D-B2F7-88C6C05D6077}"/>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2" name="TextBox 1">
            <a:extLst>
              <a:ext uri="{FF2B5EF4-FFF2-40B4-BE49-F238E27FC236}">
                <a16:creationId xmlns:a16="http://schemas.microsoft.com/office/drawing/2014/main" id="{EE15B78D-C550-4CF8-926F-2A80876257C5}"/>
              </a:ext>
            </a:extLst>
          </p:cNvPr>
          <p:cNvSpPr txBox="1"/>
          <p:nvPr/>
        </p:nvSpPr>
        <p:spPr>
          <a:xfrm>
            <a:off x="4355976" y="2444012"/>
            <a:ext cx="4536504" cy="1200329"/>
          </a:xfrm>
          <a:prstGeom prst="rect">
            <a:avLst/>
          </a:prstGeom>
          <a:noFill/>
        </p:spPr>
        <p:txBody>
          <a:bodyPr wrap="square" rtlCol="0">
            <a:spAutoFit/>
          </a:bodyPr>
          <a:lstStyle/>
          <a:p>
            <a:pPr algn="ctr"/>
            <a:r>
              <a:rPr lang="en-US" b="1" i="1" dirty="0"/>
              <a:t>After picking up materials, the AGV rotates back to its original position and will move towards the next magnetic band</a:t>
            </a:r>
          </a:p>
        </p:txBody>
      </p:sp>
    </p:spTree>
    <p:extLst>
      <p:ext uri="{BB962C8B-B14F-4D97-AF65-F5344CB8AC3E}">
        <p14:creationId xmlns:p14="http://schemas.microsoft.com/office/powerpoint/2010/main" val="93768645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4" name="Picture 3">
            <a:extLst>
              <a:ext uri="{FF2B5EF4-FFF2-40B4-BE49-F238E27FC236}">
                <a16:creationId xmlns:a16="http://schemas.microsoft.com/office/drawing/2014/main" id="{9F3DFE2E-A928-4708-9502-9F1A0CC9D486}"/>
              </a:ext>
            </a:extLst>
          </p:cNvPr>
          <p:cNvPicPr/>
          <p:nvPr/>
        </p:nvPicPr>
        <p:blipFill rotWithShape="1">
          <a:blip r:embed="rId3"/>
          <a:srcRect r="54224"/>
          <a:stretch/>
        </p:blipFill>
        <p:spPr>
          <a:xfrm>
            <a:off x="899592" y="1896767"/>
            <a:ext cx="3901893" cy="3495149"/>
          </a:xfrm>
          <a:prstGeom prst="rect">
            <a:avLst/>
          </a:prstGeom>
        </p:spPr>
      </p:pic>
      <p:grpSp>
        <p:nvGrpSpPr>
          <p:cNvPr id="9" name="Group 8">
            <a:extLst>
              <a:ext uri="{FF2B5EF4-FFF2-40B4-BE49-F238E27FC236}">
                <a16:creationId xmlns:a16="http://schemas.microsoft.com/office/drawing/2014/main" id="{F116FCF1-A03B-4150-BD9C-AF828EA3B88F}"/>
              </a:ext>
            </a:extLst>
          </p:cNvPr>
          <p:cNvGrpSpPr/>
          <p:nvPr/>
        </p:nvGrpSpPr>
        <p:grpSpPr>
          <a:xfrm>
            <a:off x="2625130" y="3541764"/>
            <a:ext cx="1440160" cy="827932"/>
            <a:chOff x="5907638" y="3429000"/>
            <a:chExt cx="1440160" cy="827932"/>
          </a:xfrm>
        </p:grpSpPr>
        <p:sp>
          <p:nvSpPr>
            <p:cNvPr id="10" name="Rectangle 9">
              <a:extLst>
                <a:ext uri="{FF2B5EF4-FFF2-40B4-BE49-F238E27FC236}">
                  <a16:creationId xmlns:a16="http://schemas.microsoft.com/office/drawing/2014/main" id="{9E8B3B5B-C19F-40AD-ACD0-026A11F29085}"/>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1" name="TextBox 10">
              <a:extLst>
                <a:ext uri="{FF2B5EF4-FFF2-40B4-BE49-F238E27FC236}">
                  <a16:creationId xmlns:a16="http://schemas.microsoft.com/office/drawing/2014/main" id="{7A3DC849-4F5A-419D-B2F7-88C6C05D6077}"/>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2" name="TextBox 1">
            <a:extLst>
              <a:ext uri="{FF2B5EF4-FFF2-40B4-BE49-F238E27FC236}">
                <a16:creationId xmlns:a16="http://schemas.microsoft.com/office/drawing/2014/main" id="{EE15B78D-C550-4CF8-926F-2A80876257C5}"/>
              </a:ext>
            </a:extLst>
          </p:cNvPr>
          <p:cNvSpPr txBox="1"/>
          <p:nvPr/>
        </p:nvSpPr>
        <p:spPr>
          <a:xfrm>
            <a:off x="4355976" y="2444012"/>
            <a:ext cx="4536504" cy="923330"/>
          </a:xfrm>
          <a:prstGeom prst="rect">
            <a:avLst/>
          </a:prstGeom>
          <a:noFill/>
        </p:spPr>
        <p:txBody>
          <a:bodyPr wrap="square" rtlCol="0">
            <a:spAutoFit/>
          </a:bodyPr>
          <a:lstStyle/>
          <a:p>
            <a:pPr algn="ctr"/>
            <a:r>
              <a:rPr lang="en-US" b="1" i="1" dirty="0"/>
              <a:t>AGV detects the third magnetic band and will repeat the previous movement, after which it will leave</a:t>
            </a:r>
          </a:p>
        </p:txBody>
      </p:sp>
      <p:sp>
        <p:nvSpPr>
          <p:cNvPr id="8" name="TextBox 7">
            <a:extLst>
              <a:ext uri="{FF2B5EF4-FFF2-40B4-BE49-F238E27FC236}">
                <a16:creationId xmlns:a16="http://schemas.microsoft.com/office/drawing/2014/main" id="{0980E078-5DBB-4A9C-A33C-D933A153A719}"/>
              </a:ext>
            </a:extLst>
          </p:cNvPr>
          <p:cNvSpPr txBox="1"/>
          <p:nvPr/>
        </p:nvSpPr>
        <p:spPr>
          <a:xfrm rot="19840339">
            <a:off x="2165917" y="2600410"/>
            <a:ext cx="952707" cy="1200329"/>
          </a:xfrm>
          <a:prstGeom prst="rect">
            <a:avLst/>
          </a:prstGeom>
          <a:noFill/>
        </p:spPr>
        <p:txBody>
          <a:bodyPr wrap="square" rtlCol="0">
            <a:spAutoFit/>
          </a:bodyPr>
          <a:lstStyle/>
          <a:p>
            <a:pPr algn="ctr"/>
            <a:r>
              <a:rPr lang="en-US" sz="7200" dirty="0">
                <a:solidFill>
                  <a:srgbClr val="FF0000"/>
                </a:solidFill>
              </a:rPr>
              <a:t>!</a:t>
            </a:r>
          </a:p>
        </p:txBody>
      </p:sp>
      <p:sp>
        <p:nvSpPr>
          <p:cNvPr id="12" name="Arrow: Circular 11">
            <a:extLst>
              <a:ext uri="{FF2B5EF4-FFF2-40B4-BE49-F238E27FC236}">
                <a16:creationId xmlns:a16="http://schemas.microsoft.com/office/drawing/2014/main" id="{827E6E1F-815B-4AE1-B43A-33B278CF2C00}"/>
              </a:ext>
            </a:extLst>
          </p:cNvPr>
          <p:cNvSpPr/>
          <p:nvPr/>
        </p:nvSpPr>
        <p:spPr>
          <a:xfrm rot="16200000">
            <a:off x="1985610" y="3421517"/>
            <a:ext cx="899943" cy="1100709"/>
          </a:xfrm>
          <a:prstGeom prst="circular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13" name="Arrow: Circular 12">
            <a:extLst>
              <a:ext uri="{FF2B5EF4-FFF2-40B4-BE49-F238E27FC236}">
                <a16:creationId xmlns:a16="http://schemas.microsoft.com/office/drawing/2014/main" id="{6763E140-6396-49B5-A162-396CAB361BF9}"/>
              </a:ext>
            </a:extLst>
          </p:cNvPr>
          <p:cNvSpPr/>
          <p:nvPr/>
        </p:nvSpPr>
        <p:spPr>
          <a:xfrm rot="5400000">
            <a:off x="3822514" y="3408411"/>
            <a:ext cx="899943" cy="1100709"/>
          </a:xfrm>
          <a:prstGeom prst="circular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Tree>
    <p:extLst>
      <p:ext uri="{BB962C8B-B14F-4D97-AF65-F5344CB8AC3E}">
        <p14:creationId xmlns:p14="http://schemas.microsoft.com/office/powerpoint/2010/main" val="136446064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dirty="0"/>
              <a:t>Footprint of the vertical rack &amp; floor marking</a:t>
            </a:r>
          </a:p>
          <a:p>
            <a:endParaRPr lang="en-US" dirty="0"/>
          </a:p>
        </p:txBody>
      </p:sp>
      <p:pic>
        <p:nvPicPr>
          <p:cNvPr id="6" name="Picture 5">
            <a:extLst>
              <a:ext uri="{FF2B5EF4-FFF2-40B4-BE49-F238E27FC236}">
                <a16:creationId xmlns:a16="http://schemas.microsoft.com/office/drawing/2014/main" id="{1EF0EF77-5FE9-49C6-A562-D3F7872BBF23}"/>
              </a:ext>
            </a:extLst>
          </p:cNvPr>
          <p:cNvPicPr/>
          <p:nvPr/>
        </p:nvPicPr>
        <p:blipFill>
          <a:blip r:embed="rId2"/>
          <a:stretch>
            <a:fillRect/>
          </a:stretch>
        </p:blipFill>
        <p:spPr>
          <a:xfrm>
            <a:off x="334797" y="1941215"/>
            <a:ext cx="8474405" cy="3935709"/>
          </a:xfrm>
          <a:prstGeom prst="rect">
            <a:avLst/>
          </a:prstGeom>
        </p:spPr>
      </p:pic>
    </p:spTree>
    <p:extLst>
      <p:ext uri="{BB962C8B-B14F-4D97-AF65-F5344CB8AC3E}">
        <p14:creationId xmlns:p14="http://schemas.microsoft.com/office/powerpoint/2010/main" val="36274585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pic>
        <p:nvPicPr>
          <p:cNvPr id="6" name="Picture 5">
            <a:extLst>
              <a:ext uri="{FF2B5EF4-FFF2-40B4-BE49-F238E27FC236}">
                <a16:creationId xmlns:a16="http://schemas.microsoft.com/office/drawing/2014/main" id="{1EF0EF77-5FE9-49C6-A562-D3F7872BBF23}"/>
              </a:ext>
            </a:extLst>
          </p:cNvPr>
          <p:cNvPicPr/>
          <p:nvPr/>
        </p:nvPicPr>
        <p:blipFill rotWithShape="1">
          <a:blip r:embed="rId2"/>
          <a:srcRect l="11763" r="58497"/>
          <a:stretch/>
        </p:blipFill>
        <p:spPr>
          <a:xfrm>
            <a:off x="3796028" y="1988840"/>
            <a:ext cx="1551944" cy="2423541"/>
          </a:xfrm>
          <a:prstGeom prst="rect">
            <a:avLst/>
          </a:prstGeom>
        </p:spPr>
      </p:pic>
      <p:grpSp>
        <p:nvGrpSpPr>
          <p:cNvPr id="7" name="Group 6">
            <a:extLst>
              <a:ext uri="{FF2B5EF4-FFF2-40B4-BE49-F238E27FC236}">
                <a16:creationId xmlns:a16="http://schemas.microsoft.com/office/drawing/2014/main" id="{7AC11C68-A9E6-4F93-84C6-67FE0DB170AD}"/>
              </a:ext>
            </a:extLst>
          </p:cNvPr>
          <p:cNvGrpSpPr/>
          <p:nvPr/>
        </p:nvGrpSpPr>
        <p:grpSpPr>
          <a:xfrm>
            <a:off x="1482896" y="4796470"/>
            <a:ext cx="936104" cy="612590"/>
            <a:chOff x="5907638" y="3429000"/>
            <a:chExt cx="1440160" cy="827932"/>
          </a:xfrm>
        </p:grpSpPr>
        <p:sp>
          <p:nvSpPr>
            <p:cNvPr id="8" name="Rectangle 7">
              <a:extLst>
                <a:ext uri="{FF2B5EF4-FFF2-40B4-BE49-F238E27FC236}">
                  <a16:creationId xmlns:a16="http://schemas.microsoft.com/office/drawing/2014/main" id="{F1667064-013B-4901-B790-AF14A3C752DE}"/>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9" name="TextBox 8">
              <a:extLst>
                <a:ext uri="{FF2B5EF4-FFF2-40B4-BE49-F238E27FC236}">
                  <a16:creationId xmlns:a16="http://schemas.microsoft.com/office/drawing/2014/main" id="{F0E151DB-D8CD-43F7-8772-3B646D301AB4}"/>
                </a:ext>
              </a:extLst>
            </p:cNvPr>
            <p:cNvSpPr txBox="1"/>
            <p:nvPr/>
          </p:nvSpPr>
          <p:spPr>
            <a:xfrm>
              <a:off x="6092899" y="3644342"/>
              <a:ext cx="1080121" cy="369332"/>
            </a:xfrm>
            <a:prstGeom prst="rect">
              <a:avLst/>
            </a:prstGeom>
            <a:noFill/>
          </p:spPr>
          <p:txBody>
            <a:bodyPr wrap="square" rtlCol="0">
              <a:spAutoFit/>
            </a:bodyPr>
            <a:lstStyle/>
            <a:p>
              <a:pPr algn="ctr"/>
              <a:r>
                <a:rPr lang="en-US" dirty="0"/>
                <a:t>AGV</a:t>
              </a:r>
            </a:p>
          </p:txBody>
        </p:sp>
      </p:grpSp>
      <p:sp>
        <p:nvSpPr>
          <p:cNvPr id="10" name="TextBox 9">
            <a:extLst>
              <a:ext uri="{FF2B5EF4-FFF2-40B4-BE49-F238E27FC236}">
                <a16:creationId xmlns:a16="http://schemas.microsoft.com/office/drawing/2014/main" id="{DB3D1BD4-EBAE-42F5-8CEC-FD57D68ACC37}"/>
              </a:ext>
            </a:extLst>
          </p:cNvPr>
          <p:cNvSpPr txBox="1"/>
          <p:nvPr/>
        </p:nvSpPr>
        <p:spPr>
          <a:xfrm>
            <a:off x="107505" y="1355176"/>
            <a:ext cx="4536504" cy="369332"/>
          </a:xfrm>
          <a:prstGeom prst="rect">
            <a:avLst/>
          </a:prstGeom>
          <a:noFill/>
        </p:spPr>
        <p:txBody>
          <a:bodyPr wrap="square" rtlCol="0">
            <a:spAutoFit/>
          </a:bodyPr>
          <a:lstStyle/>
          <a:p>
            <a:pPr algn="ctr"/>
            <a:r>
              <a:rPr lang="en-US" b="1" i="1" dirty="0"/>
              <a:t>AGV moves towards the rack</a:t>
            </a:r>
          </a:p>
        </p:txBody>
      </p:sp>
      <p:sp>
        <p:nvSpPr>
          <p:cNvPr id="11" name="Arrow: Left 10">
            <a:extLst>
              <a:ext uri="{FF2B5EF4-FFF2-40B4-BE49-F238E27FC236}">
                <a16:creationId xmlns:a16="http://schemas.microsoft.com/office/drawing/2014/main" id="{38C47D22-C381-433A-8901-DEAF558FC777}"/>
              </a:ext>
            </a:extLst>
          </p:cNvPr>
          <p:cNvSpPr/>
          <p:nvPr/>
        </p:nvSpPr>
        <p:spPr>
          <a:xfrm flipH="1">
            <a:off x="2771800" y="4919692"/>
            <a:ext cx="648072" cy="369332"/>
          </a:xfrm>
          <a:prstGeom prst="leftArrow">
            <a:avLst/>
          </a:prstGeom>
          <a:solidFill>
            <a:srgbClr val="FF000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Tree>
    <p:extLst>
      <p:ext uri="{BB962C8B-B14F-4D97-AF65-F5344CB8AC3E}">
        <p14:creationId xmlns:p14="http://schemas.microsoft.com/office/powerpoint/2010/main" val="13208841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F716807-9543-49FB-846D-8F591F87D157}"/>
              </a:ext>
            </a:extLst>
          </p:cNvPr>
          <p:cNvSpPr>
            <a:spLocks noGrp="1"/>
          </p:cNvSpPr>
          <p:nvPr>
            <p:ph type="title"/>
          </p:nvPr>
        </p:nvSpPr>
        <p:spPr>
          <a:xfrm>
            <a:off x="2123729" y="296862"/>
            <a:ext cx="5040560" cy="719137"/>
          </a:xfrm>
        </p:spPr>
        <p:txBody>
          <a:bodyPr/>
          <a:lstStyle/>
          <a:p>
            <a:r>
              <a:rPr lang="ro-RO" dirty="0"/>
              <a:t>Rack design and standard alley</a:t>
            </a:r>
            <a:endParaRPr lang="en-US" dirty="0"/>
          </a:p>
        </p:txBody>
      </p:sp>
      <p:pic>
        <p:nvPicPr>
          <p:cNvPr id="5" name="Picture 4">
            <a:extLst>
              <a:ext uri="{FF2B5EF4-FFF2-40B4-BE49-F238E27FC236}">
                <a16:creationId xmlns:a16="http://schemas.microsoft.com/office/drawing/2014/main" id="{58D438D5-6532-45A9-9F55-1CA6FEA3710F}"/>
              </a:ext>
            </a:extLst>
          </p:cNvPr>
          <p:cNvPicPr/>
          <p:nvPr/>
        </p:nvPicPr>
        <p:blipFill rotWithShape="1">
          <a:blip r:embed="rId2"/>
          <a:srcRect l="11763" r="58497"/>
          <a:stretch/>
        </p:blipFill>
        <p:spPr>
          <a:xfrm>
            <a:off x="5555695" y="1248831"/>
            <a:ext cx="2792196" cy="4360338"/>
          </a:xfrm>
          <a:prstGeom prst="rect">
            <a:avLst/>
          </a:prstGeom>
        </p:spPr>
      </p:pic>
      <p:grpSp>
        <p:nvGrpSpPr>
          <p:cNvPr id="6" name="Group 5">
            <a:extLst>
              <a:ext uri="{FF2B5EF4-FFF2-40B4-BE49-F238E27FC236}">
                <a16:creationId xmlns:a16="http://schemas.microsoft.com/office/drawing/2014/main" id="{4F7E21B5-9188-46D6-A01E-502A5B0C21B0}"/>
              </a:ext>
            </a:extLst>
          </p:cNvPr>
          <p:cNvGrpSpPr/>
          <p:nvPr/>
        </p:nvGrpSpPr>
        <p:grpSpPr>
          <a:xfrm rot="5400000">
            <a:off x="6408204" y="3808060"/>
            <a:ext cx="1440160" cy="1080121"/>
            <a:chOff x="5907638" y="3288947"/>
            <a:chExt cx="1440160" cy="1080121"/>
          </a:xfrm>
        </p:grpSpPr>
        <p:sp>
          <p:nvSpPr>
            <p:cNvPr id="7" name="Rectangle 6">
              <a:extLst>
                <a:ext uri="{FF2B5EF4-FFF2-40B4-BE49-F238E27FC236}">
                  <a16:creationId xmlns:a16="http://schemas.microsoft.com/office/drawing/2014/main" id="{CB822C6B-5B2C-4E96-B91B-B041B603531B}"/>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8" name="TextBox 7">
              <a:extLst>
                <a:ext uri="{FF2B5EF4-FFF2-40B4-BE49-F238E27FC236}">
                  <a16:creationId xmlns:a16="http://schemas.microsoft.com/office/drawing/2014/main" id="{0F130242-F6A6-4C1F-8AC0-92C3034A84E3}"/>
                </a:ext>
              </a:extLst>
            </p:cNvPr>
            <p:cNvSpPr txBox="1"/>
            <p:nvPr/>
          </p:nvSpPr>
          <p:spPr>
            <a:xfrm rot="16200000">
              <a:off x="6092900" y="3644342"/>
              <a:ext cx="1080121" cy="369332"/>
            </a:xfrm>
            <a:prstGeom prst="rect">
              <a:avLst/>
            </a:prstGeom>
            <a:noFill/>
          </p:spPr>
          <p:txBody>
            <a:bodyPr wrap="square" rtlCol="0">
              <a:spAutoFit/>
            </a:bodyPr>
            <a:lstStyle/>
            <a:p>
              <a:pPr algn="ctr"/>
              <a:r>
                <a:rPr lang="en-US" dirty="0"/>
                <a:t>AGV</a:t>
              </a:r>
            </a:p>
          </p:txBody>
        </p:sp>
      </p:grpSp>
      <p:sp>
        <p:nvSpPr>
          <p:cNvPr id="9" name="TextBox 8">
            <a:extLst>
              <a:ext uri="{FF2B5EF4-FFF2-40B4-BE49-F238E27FC236}">
                <a16:creationId xmlns:a16="http://schemas.microsoft.com/office/drawing/2014/main" id="{13B016AC-FC47-4BA3-9F95-A36611B28C9E}"/>
              </a:ext>
            </a:extLst>
          </p:cNvPr>
          <p:cNvSpPr txBox="1"/>
          <p:nvPr/>
        </p:nvSpPr>
        <p:spPr>
          <a:xfrm rot="19840339">
            <a:off x="6043211" y="2629795"/>
            <a:ext cx="952707" cy="1200329"/>
          </a:xfrm>
          <a:prstGeom prst="rect">
            <a:avLst/>
          </a:prstGeom>
          <a:noFill/>
        </p:spPr>
        <p:txBody>
          <a:bodyPr wrap="square" rtlCol="0">
            <a:spAutoFit/>
          </a:bodyPr>
          <a:lstStyle/>
          <a:p>
            <a:pPr algn="ctr"/>
            <a:r>
              <a:rPr lang="en-US" sz="7200" dirty="0">
                <a:solidFill>
                  <a:srgbClr val="FF0000"/>
                </a:solidFill>
              </a:rPr>
              <a:t>!</a:t>
            </a:r>
          </a:p>
        </p:txBody>
      </p:sp>
      <p:sp>
        <p:nvSpPr>
          <p:cNvPr id="10" name="TextBox 9">
            <a:extLst>
              <a:ext uri="{FF2B5EF4-FFF2-40B4-BE49-F238E27FC236}">
                <a16:creationId xmlns:a16="http://schemas.microsoft.com/office/drawing/2014/main" id="{41015E8F-B301-4D8D-B13F-89932735577D}"/>
              </a:ext>
            </a:extLst>
          </p:cNvPr>
          <p:cNvSpPr txBox="1"/>
          <p:nvPr/>
        </p:nvSpPr>
        <p:spPr>
          <a:xfrm>
            <a:off x="133627" y="1961560"/>
            <a:ext cx="4536504" cy="646331"/>
          </a:xfrm>
          <a:prstGeom prst="rect">
            <a:avLst/>
          </a:prstGeom>
          <a:noFill/>
        </p:spPr>
        <p:txBody>
          <a:bodyPr wrap="square" rtlCol="0">
            <a:spAutoFit/>
          </a:bodyPr>
          <a:lstStyle/>
          <a:p>
            <a:pPr algn="ctr"/>
            <a:r>
              <a:rPr lang="en-US" b="1" i="1" dirty="0"/>
              <a:t>AGV moves on the first magnetic band and detects the second one </a:t>
            </a:r>
          </a:p>
        </p:txBody>
      </p:sp>
    </p:spTree>
    <p:extLst>
      <p:ext uri="{BB962C8B-B14F-4D97-AF65-F5344CB8AC3E}">
        <p14:creationId xmlns:p14="http://schemas.microsoft.com/office/powerpoint/2010/main" val="13569728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F716807-9543-49FB-846D-8F591F87D157}"/>
              </a:ext>
            </a:extLst>
          </p:cNvPr>
          <p:cNvSpPr>
            <a:spLocks noGrp="1"/>
          </p:cNvSpPr>
          <p:nvPr>
            <p:ph type="title"/>
          </p:nvPr>
        </p:nvSpPr>
        <p:spPr>
          <a:xfrm>
            <a:off x="2123729" y="296862"/>
            <a:ext cx="5040560" cy="719137"/>
          </a:xfrm>
        </p:spPr>
        <p:txBody>
          <a:bodyPr/>
          <a:lstStyle/>
          <a:p>
            <a:r>
              <a:rPr lang="ro-RO" dirty="0"/>
              <a:t>Rack design and standard alley</a:t>
            </a:r>
            <a:endParaRPr lang="en-US" dirty="0"/>
          </a:p>
        </p:txBody>
      </p:sp>
      <p:pic>
        <p:nvPicPr>
          <p:cNvPr id="5" name="Picture 4">
            <a:extLst>
              <a:ext uri="{FF2B5EF4-FFF2-40B4-BE49-F238E27FC236}">
                <a16:creationId xmlns:a16="http://schemas.microsoft.com/office/drawing/2014/main" id="{58D438D5-6532-45A9-9F55-1CA6FEA3710F}"/>
              </a:ext>
            </a:extLst>
          </p:cNvPr>
          <p:cNvPicPr/>
          <p:nvPr/>
        </p:nvPicPr>
        <p:blipFill rotWithShape="1">
          <a:blip r:embed="rId2"/>
          <a:srcRect l="11763" r="58497"/>
          <a:stretch/>
        </p:blipFill>
        <p:spPr>
          <a:xfrm>
            <a:off x="5436096" y="1412776"/>
            <a:ext cx="2792196" cy="4360338"/>
          </a:xfrm>
          <a:prstGeom prst="rect">
            <a:avLst/>
          </a:prstGeom>
        </p:spPr>
      </p:pic>
      <p:grpSp>
        <p:nvGrpSpPr>
          <p:cNvPr id="6" name="Group 5">
            <a:extLst>
              <a:ext uri="{FF2B5EF4-FFF2-40B4-BE49-F238E27FC236}">
                <a16:creationId xmlns:a16="http://schemas.microsoft.com/office/drawing/2014/main" id="{027A13A4-E746-4C9E-9B7B-E6533CF07D03}"/>
              </a:ext>
            </a:extLst>
          </p:cNvPr>
          <p:cNvGrpSpPr/>
          <p:nvPr/>
        </p:nvGrpSpPr>
        <p:grpSpPr>
          <a:xfrm rot="5400000">
            <a:off x="6276113" y="3465004"/>
            <a:ext cx="1440160" cy="1080121"/>
            <a:chOff x="5907638" y="3288947"/>
            <a:chExt cx="1440160" cy="1080121"/>
          </a:xfrm>
        </p:grpSpPr>
        <p:sp>
          <p:nvSpPr>
            <p:cNvPr id="7" name="Rectangle 6">
              <a:extLst>
                <a:ext uri="{FF2B5EF4-FFF2-40B4-BE49-F238E27FC236}">
                  <a16:creationId xmlns:a16="http://schemas.microsoft.com/office/drawing/2014/main" id="{BFEA156E-E8FB-4135-B691-11D30745E65A}"/>
                </a:ext>
              </a:extLst>
            </p:cNvPr>
            <p:cNvSpPr/>
            <p:nvPr/>
          </p:nvSpPr>
          <p:spPr>
            <a:xfrm>
              <a:off x="5907638" y="3429000"/>
              <a:ext cx="1440160" cy="827932"/>
            </a:xfrm>
            <a:prstGeom prst="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2">
                    <a:lumMod val="10000"/>
                  </a:schemeClr>
                </a:solidFill>
              </a:endParaRPr>
            </a:p>
          </p:txBody>
        </p:sp>
        <p:sp>
          <p:nvSpPr>
            <p:cNvPr id="8" name="TextBox 7">
              <a:extLst>
                <a:ext uri="{FF2B5EF4-FFF2-40B4-BE49-F238E27FC236}">
                  <a16:creationId xmlns:a16="http://schemas.microsoft.com/office/drawing/2014/main" id="{7D42457C-F25D-4FFE-AB32-5000A42DAAB3}"/>
                </a:ext>
              </a:extLst>
            </p:cNvPr>
            <p:cNvSpPr txBox="1"/>
            <p:nvPr/>
          </p:nvSpPr>
          <p:spPr>
            <a:xfrm rot="16200000">
              <a:off x="6092900" y="3644342"/>
              <a:ext cx="1080121" cy="369332"/>
            </a:xfrm>
            <a:prstGeom prst="rect">
              <a:avLst/>
            </a:prstGeom>
            <a:noFill/>
          </p:spPr>
          <p:txBody>
            <a:bodyPr wrap="square" rtlCol="0">
              <a:spAutoFit/>
            </a:bodyPr>
            <a:lstStyle/>
            <a:p>
              <a:pPr algn="ctr"/>
              <a:r>
                <a:rPr lang="en-US" dirty="0"/>
                <a:t>AGV</a:t>
              </a:r>
            </a:p>
          </p:txBody>
        </p:sp>
      </p:grpSp>
      <p:sp>
        <p:nvSpPr>
          <p:cNvPr id="9" name="TextBox 8">
            <a:extLst>
              <a:ext uri="{FF2B5EF4-FFF2-40B4-BE49-F238E27FC236}">
                <a16:creationId xmlns:a16="http://schemas.microsoft.com/office/drawing/2014/main" id="{3F4781FC-8CFA-4477-B731-9275E972ADE4}"/>
              </a:ext>
            </a:extLst>
          </p:cNvPr>
          <p:cNvSpPr txBox="1"/>
          <p:nvPr/>
        </p:nvSpPr>
        <p:spPr>
          <a:xfrm>
            <a:off x="467544" y="2852936"/>
            <a:ext cx="4536504" cy="646331"/>
          </a:xfrm>
          <a:prstGeom prst="rect">
            <a:avLst/>
          </a:prstGeom>
          <a:noFill/>
        </p:spPr>
        <p:txBody>
          <a:bodyPr wrap="square" rtlCol="0">
            <a:spAutoFit/>
          </a:bodyPr>
          <a:lstStyle/>
          <a:p>
            <a:pPr algn="ctr"/>
            <a:r>
              <a:rPr lang="en-US" b="1" i="1" dirty="0"/>
              <a:t>AGV proceeds to pick up the materials, after which it exits back on the alley</a:t>
            </a:r>
          </a:p>
        </p:txBody>
      </p:sp>
    </p:spTree>
    <p:extLst>
      <p:ext uri="{BB962C8B-B14F-4D97-AF65-F5344CB8AC3E}">
        <p14:creationId xmlns:p14="http://schemas.microsoft.com/office/powerpoint/2010/main" val="98924882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Rack design and standard alley</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dirty="0"/>
              <a:t>Footprint of docking station</a:t>
            </a:r>
          </a:p>
        </p:txBody>
      </p:sp>
      <p:pic>
        <p:nvPicPr>
          <p:cNvPr id="4" name="Picture 3">
            <a:extLst>
              <a:ext uri="{FF2B5EF4-FFF2-40B4-BE49-F238E27FC236}">
                <a16:creationId xmlns:a16="http://schemas.microsoft.com/office/drawing/2014/main" id="{23328B51-FE5B-4EC7-BB7B-66D6765679BB}"/>
              </a:ext>
            </a:extLst>
          </p:cNvPr>
          <p:cNvPicPr/>
          <p:nvPr/>
        </p:nvPicPr>
        <p:blipFill>
          <a:blip r:embed="rId2"/>
          <a:stretch>
            <a:fillRect/>
          </a:stretch>
        </p:blipFill>
        <p:spPr>
          <a:xfrm>
            <a:off x="239772" y="2204864"/>
            <a:ext cx="8664456" cy="3210292"/>
          </a:xfrm>
          <a:prstGeom prst="rect">
            <a:avLst/>
          </a:prstGeom>
        </p:spPr>
      </p:pic>
    </p:spTree>
    <p:extLst>
      <p:ext uri="{BB962C8B-B14F-4D97-AF65-F5344CB8AC3E}">
        <p14:creationId xmlns:p14="http://schemas.microsoft.com/office/powerpoint/2010/main" val="221468970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B8C7-C3EA-4D81-B215-A4A2B24B5658}"/>
              </a:ext>
            </a:extLst>
          </p:cNvPr>
          <p:cNvSpPr>
            <a:spLocks noGrp="1"/>
          </p:cNvSpPr>
          <p:nvPr>
            <p:ph idx="1"/>
          </p:nvPr>
        </p:nvSpPr>
        <p:spPr/>
        <p:txBody>
          <a:bodyPr vert="horz" lIns="0" tIns="18000" rIns="0" bIns="18000" rtlCol="0" anchor="t">
            <a:normAutofit/>
          </a:bodyPr>
          <a:lstStyle/>
          <a:p>
            <a:endParaRPr lang="en-US" sz="2000" b="1" dirty="0">
              <a:cs typeface="Arial"/>
            </a:endParaRPr>
          </a:p>
          <a:p>
            <a:r>
              <a:rPr lang="en-US" sz="2000" b="1" dirty="0">
                <a:cs typeface="Arial"/>
              </a:rPr>
              <a:t>Software:</a:t>
            </a:r>
            <a:endParaRPr lang="ro-RO" sz="2000" b="1" dirty="0">
              <a:cs typeface="Arial"/>
            </a:endParaRPr>
          </a:p>
          <a:p>
            <a:pPr lvl="2"/>
            <a:r>
              <a:rPr lang="ro-RO" sz="2000" dirty="0"/>
              <a:t>Advanced Robotics Command Language</a:t>
            </a:r>
          </a:p>
          <a:p>
            <a:pPr lvl="2"/>
            <a:r>
              <a:rPr lang="ro-RO" sz="2000" dirty="0"/>
              <a:t>Fleet Management</a:t>
            </a:r>
          </a:p>
          <a:p>
            <a:pPr lvl="2"/>
            <a:r>
              <a:rPr lang="ro-RO" sz="2000" dirty="0"/>
              <a:t>Traffic management</a:t>
            </a:r>
          </a:p>
          <a:p>
            <a:pPr lvl="2"/>
            <a:r>
              <a:rPr lang="ro-RO" sz="2000" dirty="0"/>
              <a:t>Charge management</a:t>
            </a:r>
          </a:p>
          <a:p>
            <a:pPr lvl="2"/>
            <a:r>
              <a:rPr lang="ro-RO" sz="2000" dirty="0"/>
              <a:t>Fleet docking</a:t>
            </a:r>
          </a:p>
          <a:p>
            <a:pPr lvl="2"/>
            <a:r>
              <a:rPr lang="ro-RO" sz="2000" dirty="0"/>
              <a:t>Managed Motion Sectors</a:t>
            </a:r>
            <a:endParaRPr lang="en-US" sz="2000" dirty="0"/>
          </a:p>
          <a:p>
            <a:pPr marL="718820" lvl="2" indent="0">
              <a:buNone/>
            </a:pPr>
            <a:endParaRPr lang="en-US" dirty="0"/>
          </a:p>
          <a:p>
            <a:pPr marL="642620" lvl="1"/>
            <a:endParaRPr lang="en-US" dirty="0"/>
          </a:p>
          <a:p>
            <a:pPr marL="642620" lvl="1"/>
            <a:endParaRPr lang="en-US" dirty="0"/>
          </a:p>
          <a:p>
            <a:pPr marL="642620" lvl="1"/>
            <a:endParaRPr lang="en-US" dirty="0"/>
          </a:p>
        </p:txBody>
      </p:sp>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Content</a:t>
            </a:r>
            <a:endParaRPr lang="en-US" dirty="0"/>
          </a:p>
        </p:txBody>
      </p:sp>
    </p:spTree>
    <p:extLst>
      <p:ext uri="{BB962C8B-B14F-4D97-AF65-F5344CB8AC3E}">
        <p14:creationId xmlns:p14="http://schemas.microsoft.com/office/powerpoint/2010/main" val="40245744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Advanced Robotics Command Language</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a:bodyPr>
          <a:lstStyle/>
          <a:p>
            <a:endParaRPr lang="en-US" b="1" dirty="0"/>
          </a:p>
          <a:p>
            <a:r>
              <a:rPr lang="ro-RO" b="1" dirty="0"/>
              <a:t>Introduction to ARCL</a:t>
            </a:r>
          </a:p>
          <a:p>
            <a:pPr lvl="1"/>
            <a:endParaRPr lang="en-US" dirty="0"/>
          </a:p>
          <a:p>
            <a:pPr lvl="1"/>
            <a:r>
              <a:rPr lang="en-US" dirty="0"/>
              <a:t>The Advanced Robotics Command Language (ARCL) is a simple, text-based, command-and-response operating language for integrating a fleet of mobile robots with an external automation system.</a:t>
            </a:r>
            <a:r>
              <a:rPr lang="ro-RO" dirty="0"/>
              <a:t> </a:t>
            </a:r>
            <a:endParaRPr lang="en-US" dirty="0"/>
          </a:p>
          <a:p>
            <a:pPr lvl="1"/>
            <a:r>
              <a:rPr lang="en-US" dirty="0"/>
              <a:t>ARCL allows you to operate and monitor the mobile robot, its accessories and its payload devices over the network; it is intended for automating your mobile robots.</a:t>
            </a:r>
            <a:r>
              <a:rPr lang="ro-RO" dirty="0"/>
              <a:t> </a:t>
            </a:r>
            <a:endParaRPr lang="en-US" dirty="0"/>
          </a:p>
          <a:p>
            <a:pPr lvl="1"/>
            <a:r>
              <a:rPr lang="en-US" dirty="0"/>
              <a:t>The Enterprise Manager (EM) version of ARCL is for use with the Enterprise Manager software and appliance.</a:t>
            </a:r>
            <a:r>
              <a:rPr lang="ro-RO" dirty="0"/>
              <a:t> </a:t>
            </a:r>
            <a:r>
              <a:rPr lang="en-US" dirty="0"/>
              <a:t>This hardware and software combination has been specially designed and configured to manage a</a:t>
            </a:r>
            <a:r>
              <a:rPr lang="ro-RO" dirty="0"/>
              <a:t> </a:t>
            </a:r>
            <a:r>
              <a:rPr lang="en-US" dirty="0"/>
              <a:t>fleet of robots operating in a facility. Therefore, it uses a minimal ARCL command set, because all of the critical work is being handled directly by the appliance and Enterprise Manager software.</a:t>
            </a:r>
          </a:p>
          <a:p>
            <a:endParaRPr lang="en-US" dirty="0"/>
          </a:p>
        </p:txBody>
      </p:sp>
    </p:spTree>
    <p:extLst>
      <p:ext uri="{BB962C8B-B14F-4D97-AF65-F5344CB8AC3E}">
        <p14:creationId xmlns:p14="http://schemas.microsoft.com/office/powerpoint/2010/main" val="646691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a:bodyPr>
          <a:lstStyle/>
          <a:p>
            <a:r>
              <a:rPr lang="ro-RO" dirty="0"/>
              <a:t>Smart equipment - equipments</a:t>
            </a:r>
            <a:r>
              <a:rPr lang="en-US" dirty="0"/>
              <a:t> that are capable to adapt automatically and modify behavior to fit environment, senses things with technology sensors, this providing data to analyze and infer from, drawing conclusions from rules</a:t>
            </a:r>
            <a:r>
              <a:rPr lang="ro-RO" dirty="0"/>
              <a:t>, </a:t>
            </a:r>
            <a:r>
              <a:rPr lang="en-US" dirty="0"/>
              <a:t>capable of learning that is using experience to improve performance.</a:t>
            </a:r>
            <a:endParaRPr lang="ro-RO" dirty="0"/>
          </a:p>
          <a:p>
            <a:r>
              <a:rPr lang="en-US" dirty="0"/>
              <a:t>Technologies that allow sensors, databases, and wireless access to collaboratively sense, adapt, and provide for users within the environment. </a:t>
            </a:r>
            <a:endParaRPr lang="ro-RO" dirty="0"/>
          </a:p>
          <a:p>
            <a:pPr marL="719138" lvl="2" indent="0">
              <a:buNone/>
            </a:pPr>
            <a:br>
              <a:rPr lang="ro-RO" dirty="0"/>
            </a:br>
            <a:br>
              <a:rPr lang="ro-RO" dirty="0"/>
            </a:br>
            <a:endParaRPr lang="en-US" dirty="0"/>
          </a:p>
          <a:p>
            <a:pPr marL="0" indent="0">
              <a:buNone/>
            </a:pPr>
            <a:endParaRPr lang="en-US" dirty="0"/>
          </a:p>
        </p:txBody>
      </p:sp>
      <p:pic>
        <p:nvPicPr>
          <p:cNvPr id="6" name="Picture 5">
            <a:extLst>
              <a:ext uri="{FF2B5EF4-FFF2-40B4-BE49-F238E27FC236}">
                <a16:creationId xmlns:a16="http://schemas.microsoft.com/office/drawing/2014/main" id="{E8FF0D2F-8E30-44F3-9604-F1A3D0068631}"/>
              </a:ext>
            </a:extLst>
          </p:cNvPr>
          <p:cNvPicPr>
            <a:picLocks noChangeAspect="1"/>
          </p:cNvPicPr>
          <p:nvPr/>
        </p:nvPicPr>
        <p:blipFill>
          <a:blip r:embed="rId3"/>
          <a:stretch>
            <a:fillRect/>
          </a:stretch>
        </p:blipFill>
        <p:spPr>
          <a:xfrm>
            <a:off x="1855044" y="3078331"/>
            <a:ext cx="5433912" cy="3050325"/>
          </a:xfrm>
          <a:prstGeom prst="rect">
            <a:avLst/>
          </a:prstGeom>
        </p:spPr>
      </p:pic>
    </p:spTree>
    <p:extLst>
      <p:ext uri="{BB962C8B-B14F-4D97-AF65-F5344CB8AC3E}">
        <p14:creationId xmlns:p14="http://schemas.microsoft.com/office/powerpoint/2010/main" val="428860987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Advanced Robotics Command Language</a:t>
            </a:r>
            <a:endParaRPr lang="en-US" dirty="0"/>
          </a:p>
        </p:txBody>
      </p:sp>
      <p:pic>
        <p:nvPicPr>
          <p:cNvPr id="4" name="Picture 3">
            <a:extLst>
              <a:ext uri="{FF2B5EF4-FFF2-40B4-BE49-F238E27FC236}">
                <a16:creationId xmlns:a16="http://schemas.microsoft.com/office/drawing/2014/main" id="{C3C82C8A-64B9-422B-9CA0-0353BEDDD3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85256"/>
            <a:ext cx="5184576" cy="4647847"/>
          </a:xfrm>
          <a:prstGeom prst="rect">
            <a:avLst/>
          </a:prstGeom>
          <a:noFill/>
          <a:ln>
            <a:noFill/>
          </a:ln>
        </p:spPr>
      </p:pic>
    </p:spTree>
    <p:extLst>
      <p:ext uri="{BB962C8B-B14F-4D97-AF65-F5344CB8AC3E}">
        <p14:creationId xmlns:p14="http://schemas.microsoft.com/office/powerpoint/2010/main" val="13506942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Advanced Robotics Command Language</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Connect to ARCL Using a Telnet Client</a:t>
            </a:r>
            <a:endParaRPr lang="ro-RO" b="1" dirty="0"/>
          </a:p>
          <a:p>
            <a:pPr lvl="1"/>
            <a:r>
              <a:rPr lang="en-US" i="1" dirty="0"/>
              <a:t>Setting the Connection Parameters</a:t>
            </a:r>
            <a:r>
              <a:rPr lang="ro-RO" i="1" dirty="0"/>
              <a:t>:</a:t>
            </a:r>
          </a:p>
          <a:p>
            <a:pPr marL="1062038" lvl="2" indent="-342900">
              <a:buSzPct val="100000"/>
              <a:buFont typeface="+mj-lt"/>
              <a:buAutoNum type="arabicPeriod"/>
            </a:pPr>
            <a:r>
              <a:rPr lang="ro-RO" dirty="0"/>
              <a:t> </a:t>
            </a:r>
            <a:r>
              <a:rPr lang="en-US" dirty="0"/>
              <a:t>Open the </a:t>
            </a:r>
            <a:r>
              <a:rPr lang="en-US" dirty="0" err="1"/>
              <a:t>MobilePlanner</a:t>
            </a:r>
            <a:r>
              <a:rPr lang="en-US" dirty="0"/>
              <a:t> software, version 4.0 or later, and connect to the mobile robot. Refer to the</a:t>
            </a:r>
            <a:r>
              <a:rPr lang="ro-RO" dirty="0"/>
              <a:t> </a:t>
            </a:r>
            <a:r>
              <a:rPr lang="en-US" dirty="0"/>
              <a:t>Mobile Robots Software Suite User's Guide for details on installing and starting </a:t>
            </a:r>
            <a:r>
              <a:rPr lang="en-US" dirty="0" err="1"/>
              <a:t>MobilePlanner</a:t>
            </a:r>
            <a:r>
              <a:rPr lang="en-US" dirty="0"/>
              <a:t>.</a:t>
            </a:r>
            <a:endParaRPr lang="ro-RO" dirty="0"/>
          </a:p>
          <a:p>
            <a:pPr marL="1062038" lvl="2" indent="-342900">
              <a:buSzPct val="100000"/>
              <a:buFont typeface="+mj-lt"/>
              <a:buAutoNum type="arabicPeriod"/>
            </a:pPr>
            <a:r>
              <a:rPr lang="en-US" dirty="0"/>
              <a:t>From the Configuration tab, select the Robot Interface tab.</a:t>
            </a:r>
            <a:endParaRPr lang="ro-RO" dirty="0"/>
          </a:p>
          <a:p>
            <a:pPr marL="1062038" lvl="2" indent="-342900">
              <a:buSzPct val="100000"/>
              <a:buFont typeface="+mj-lt"/>
              <a:buAutoNum type="arabicPeriod"/>
            </a:pPr>
            <a:r>
              <a:rPr lang="en-US" dirty="0"/>
              <a:t>Select ARCL Server Setup from the Sections column. The ARCL Server Setup parameters are shown</a:t>
            </a:r>
            <a:r>
              <a:rPr lang="ro-RO" dirty="0"/>
              <a:t> </a:t>
            </a:r>
            <a:r>
              <a:rPr lang="en-US" dirty="0"/>
              <a:t>in the following figure.</a:t>
            </a:r>
            <a:r>
              <a:rPr lang="ro-RO" dirty="0"/>
              <a:t> </a:t>
            </a:r>
          </a:p>
          <a:p>
            <a:pPr marL="1062038" lvl="2" indent="-342900">
              <a:buSzPct val="100000"/>
              <a:buFont typeface="+mj-lt"/>
              <a:buAutoNum type="arabicPeriod"/>
            </a:pPr>
            <a:r>
              <a:rPr lang="en-US" dirty="0"/>
              <a:t>Enter a password for the Telnet client for the Password parameter. If a password already exists,</a:t>
            </a:r>
            <a:r>
              <a:rPr lang="ro-RO" dirty="0"/>
              <a:t> </a:t>
            </a:r>
            <a:r>
              <a:rPr lang="en-US" dirty="0"/>
              <a:t>make a note of it so that you can open the ARCL server from the Telnet connection.</a:t>
            </a:r>
          </a:p>
          <a:p>
            <a:pPr marL="1062038" lvl="2" indent="-342900">
              <a:buSzPct val="100000"/>
              <a:buFont typeface="+mj-lt"/>
              <a:buAutoNum type="arabicPeriod"/>
            </a:pPr>
            <a:endParaRPr lang="en-US" dirty="0"/>
          </a:p>
          <a:p>
            <a:pPr marL="1062038" lvl="2" indent="-342900">
              <a:buSzPct val="100000"/>
              <a:buFont typeface="+mj-lt"/>
              <a:buAutoNum type="arabicPeriod"/>
            </a:pPr>
            <a:endParaRPr lang="en-US" dirty="0"/>
          </a:p>
          <a:p>
            <a:pPr lvl="2"/>
            <a:endParaRPr lang="en-US" i="1" dirty="0"/>
          </a:p>
          <a:p>
            <a:pPr lvl="1"/>
            <a:endParaRPr lang="ro-RO" b="1" dirty="0"/>
          </a:p>
          <a:p>
            <a:pPr lvl="1"/>
            <a:endParaRPr lang="en-US" b="1" dirty="0"/>
          </a:p>
        </p:txBody>
      </p:sp>
    </p:spTree>
    <p:extLst>
      <p:ext uri="{BB962C8B-B14F-4D97-AF65-F5344CB8AC3E}">
        <p14:creationId xmlns:p14="http://schemas.microsoft.com/office/powerpoint/2010/main" val="23596500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Advanced Robotics Command Language</a:t>
            </a:r>
            <a:endParaRPr lang="en-US" dirty="0"/>
          </a:p>
        </p:txBody>
      </p:sp>
      <p:pic>
        <p:nvPicPr>
          <p:cNvPr id="4" name="Content Placeholder 3">
            <a:extLst>
              <a:ext uri="{FF2B5EF4-FFF2-40B4-BE49-F238E27FC236}">
                <a16:creationId xmlns:a16="http://schemas.microsoft.com/office/drawing/2014/main" id="{A5C18A8F-5E58-4FE9-9171-BD8E95B926A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0524" y="1340768"/>
            <a:ext cx="5422951" cy="4405734"/>
          </a:xfrm>
          <a:prstGeom prst="rect">
            <a:avLst/>
          </a:prstGeom>
          <a:noFill/>
          <a:ln>
            <a:noFill/>
          </a:ln>
        </p:spPr>
      </p:pic>
    </p:spTree>
    <p:extLst>
      <p:ext uri="{BB962C8B-B14F-4D97-AF65-F5344CB8AC3E}">
        <p14:creationId xmlns:p14="http://schemas.microsoft.com/office/powerpoint/2010/main" val="119840732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Fleet Management</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fontScale="77500" lnSpcReduction="20000"/>
          </a:bodyPr>
          <a:lstStyle/>
          <a:p>
            <a:r>
              <a:rPr lang="en-US" b="1" dirty="0"/>
              <a:t>Description</a:t>
            </a:r>
          </a:p>
          <a:p>
            <a:pPr lvl="1"/>
            <a:r>
              <a:rPr lang="en-US" b="1" dirty="0"/>
              <a:t>What’s an Enterprise Manager?</a:t>
            </a:r>
          </a:p>
          <a:p>
            <a:pPr lvl="2"/>
            <a:r>
              <a:rPr lang="en-US" dirty="0"/>
              <a:t>An Enterprise Manager (EM) is a network appliance that makes it possible to use a fleet of mobile robots. It runs the same operating system image and Mobile Software suite as the LD, and would typically be installed in the customer’s server room (i.e. OFF the factory floor).</a:t>
            </a:r>
          </a:p>
          <a:p>
            <a:pPr lvl="1"/>
            <a:r>
              <a:rPr lang="en-US" b="1" dirty="0"/>
              <a:t>What does it do?</a:t>
            </a:r>
          </a:p>
          <a:p>
            <a:pPr lvl="2"/>
            <a:r>
              <a:rPr lang="en-US" dirty="0"/>
              <a:t>It provides one central place to manage the map and configuration, automatically propagating data to the fleet.</a:t>
            </a:r>
          </a:p>
          <a:p>
            <a:pPr lvl="2"/>
            <a:r>
              <a:rPr lang="en-US" dirty="0"/>
              <a:t>It provides a queuing manager which matches up jobs with the most appropriate robot in the fleet.</a:t>
            </a:r>
          </a:p>
          <a:p>
            <a:pPr lvl="2"/>
            <a:r>
              <a:rPr lang="en-US" dirty="0"/>
              <a:t>It provides one central point of communication for integration with robots in the fleet.</a:t>
            </a:r>
          </a:p>
          <a:p>
            <a:pPr lvl="2"/>
            <a:r>
              <a:rPr lang="en-US" dirty="0"/>
              <a:t>It reduces traffic jams by serving as traffic-cop and by sharing location and trajectory information among neighboring robots in the fleet.</a:t>
            </a:r>
          </a:p>
          <a:p>
            <a:pPr lvl="1"/>
            <a:r>
              <a:rPr lang="en-US" b="1" dirty="0"/>
              <a:t>When should you use one?</a:t>
            </a:r>
          </a:p>
          <a:p>
            <a:pPr lvl="2"/>
            <a:r>
              <a:rPr lang="en-US" dirty="0"/>
              <a:t>If you have more than one LD and the workspaces are overlapped, then you MUST have an EM.</a:t>
            </a:r>
          </a:p>
          <a:p>
            <a:pPr lvl="2"/>
            <a:r>
              <a:rPr lang="en-US" dirty="0"/>
              <a:t>If you want to queue jobs across multiple robots, then you MUST have an EM.</a:t>
            </a:r>
          </a:p>
          <a:p>
            <a:pPr lvl="2"/>
            <a:r>
              <a:rPr lang="en-US" dirty="0"/>
              <a:t>In almost all cases, if you have more than one LD then you will need an EM.</a:t>
            </a:r>
          </a:p>
          <a:p>
            <a:pPr lvl="2"/>
            <a:endParaRPr lang="en-US" dirty="0"/>
          </a:p>
          <a:p>
            <a:pPr lvl="1"/>
            <a:endParaRPr lang="en-US" dirty="0"/>
          </a:p>
          <a:p>
            <a:pPr lvl="2"/>
            <a:endParaRPr lang="en-US" b="1" dirty="0"/>
          </a:p>
          <a:p>
            <a:pPr lvl="1"/>
            <a:endParaRPr lang="en-US" dirty="0"/>
          </a:p>
          <a:p>
            <a:pPr lvl="2"/>
            <a:endParaRPr lang="en-US" b="1" dirty="0"/>
          </a:p>
        </p:txBody>
      </p:sp>
    </p:spTree>
    <p:extLst>
      <p:ext uri="{BB962C8B-B14F-4D97-AF65-F5344CB8AC3E}">
        <p14:creationId xmlns:p14="http://schemas.microsoft.com/office/powerpoint/2010/main" val="361962418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Fleet Management</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Information Flow through the Fleet</a:t>
            </a:r>
          </a:p>
          <a:p>
            <a:endParaRPr lang="en-US" dirty="0"/>
          </a:p>
        </p:txBody>
      </p:sp>
      <p:pic>
        <p:nvPicPr>
          <p:cNvPr id="4" name="Picture 3">
            <a:extLst>
              <a:ext uri="{FF2B5EF4-FFF2-40B4-BE49-F238E27FC236}">
                <a16:creationId xmlns:a16="http://schemas.microsoft.com/office/drawing/2014/main" id="{035F7D81-2A30-42B7-A170-096F70FB52A3}"/>
              </a:ext>
            </a:extLst>
          </p:cNvPr>
          <p:cNvPicPr/>
          <p:nvPr/>
        </p:nvPicPr>
        <p:blipFill>
          <a:blip r:embed="rId2"/>
          <a:stretch>
            <a:fillRect/>
          </a:stretch>
        </p:blipFill>
        <p:spPr>
          <a:xfrm>
            <a:off x="1681944" y="1772816"/>
            <a:ext cx="5780111" cy="4299266"/>
          </a:xfrm>
          <a:prstGeom prst="rect">
            <a:avLst/>
          </a:prstGeom>
        </p:spPr>
      </p:pic>
    </p:spTree>
    <p:extLst>
      <p:ext uri="{BB962C8B-B14F-4D97-AF65-F5344CB8AC3E}">
        <p14:creationId xmlns:p14="http://schemas.microsoft.com/office/powerpoint/2010/main" val="3736134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Fleet Management</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Network Connections in the Fleet</a:t>
            </a:r>
          </a:p>
          <a:p>
            <a:endParaRPr lang="en-US" dirty="0"/>
          </a:p>
        </p:txBody>
      </p:sp>
      <p:pic>
        <p:nvPicPr>
          <p:cNvPr id="4" name="Picture 3">
            <a:extLst>
              <a:ext uri="{FF2B5EF4-FFF2-40B4-BE49-F238E27FC236}">
                <a16:creationId xmlns:a16="http://schemas.microsoft.com/office/drawing/2014/main" id="{CC80BA77-C3C0-42B8-8CFB-6F8647F41C69}"/>
              </a:ext>
            </a:extLst>
          </p:cNvPr>
          <p:cNvPicPr/>
          <p:nvPr/>
        </p:nvPicPr>
        <p:blipFill>
          <a:blip r:embed="rId2"/>
          <a:stretch>
            <a:fillRect/>
          </a:stretch>
        </p:blipFill>
        <p:spPr>
          <a:xfrm>
            <a:off x="1529249" y="1768624"/>
            <a:ext cx="6085502" cy="4304712"/>
          </a:xfrm>
          <a:prstGeom prst="rect">
            <a:avLst/>
          </a:prstGeom>
        </p:spPr>
      </p:pic>
    </p:spTree>
    <p:extLst>
      <p:ext uri="{BB962C8B-B14F-4D97-AF65-F5344CB8AC3E}">
        <p14:creationId xmlns:p14="http://schemas.microsoft.com/office/powerpoint/2010/main" val="418436224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Fleet Management</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341437"/>
            <a:ext cx="8353425" cy="4535487"/>
          </a:xfrm>
        </p:spPr>
        <p:txBody>
          <a:bodyPr/>
          <a:lstStyle/>
          <a:p>
            <a:r>
              <a:rPr lang="en-US" b="1" dirty="0"/>
              <a:t>EM Initial Map &amp; Config</a:t>
            </a:r>
          </a:p>
          <a:p>
            <a:pPr lvl="1"/>
            <a:r>
              <a:rPr lang="en-US" sz="1400" dirty="0"/>
              <a:t>If you were using a LD in the environment prior to installing the EM, then you can export the map and configuration data from the LD and import it to the EM.</a:t>
            </a:r>
          </a:p>
          <a:p>
            <a:pPr lvl="1"/>
            <a:r>
              <a:rPr lang="en-US" sz="1400" dirty="0"/>
              <a:t>Make sure to do this BEFORE connecting the LD to the EM, otherwise you might lose the data!</a:t>
            </a:r>
          </a:p>
          <a:p>
            <a:pPr lvl="1"/>
            <a:r>
              <a:rPr lang="ro-RO" dirty="0"/>
              <a:t>The first step to make is to ”draw” the initial map so the AGV</a:t>
            </a:r>
            <a:r>
              <a:rPr lang="en-US" dirty="0"/>
              <a:t>’s</a:t>
            </a:r>
            <a:r>
              <a:rPr lang="ro-RO" dirty="0"/>
              <a:t> know how and where to move.</a:t>
            </a:r>
            <a:endParaRPr lang="en-US" dirty="0"/>
          </a:p>
          <a:p>
            <a:pPr lvl="1"/>
            <a:endParaRPr lang="en-US" dirty="0"/>
          </a:p>
        </p:txBody>
      </p:sp>
      <p:pic>
        <p:nvPicPr>
          <p:cNvPr id="6" name="Picture 5">
            <a:extLst>
              <a:ext uri="{FF2B5EF4-FFF2-40B4-BE49-F238E27FC236}">
                <a16:creationId xmlns:a16="http://schemas.microsoft.com/office/drawing/2014/main" id="{2DD961AE-16A4-4488-90D1-2961DD684449}"/>
              </a:ext>
            </a:extLst>
          </p:cNvPr>
          <p:cNvPicPr/>
          <p:nvPr/>
        </p:nvPicPr>
        <p:blipFill>
          <a:blip r:embed="rId2"/>
          <a:stretch>
            <a:fillRect/>
          </a:stretch>
        </p:blipFill>
        <p:spPr>
          <a:xfrm>
            <a:off x="1187624" y="3429000"/>
            <a:ext cx="6768752" cy="2303908"/>
          </a:xfrm>
          <a:prstGeom prst="rect">
            <a:avLst/>
          </a:prstGeom>
        </p:spPr>
      </p:pic>
    </p:spTree>
    <p:extLst>
      <p:ext uri="{BB962C8B-B14F-4D97-AF65-F5344CB8AC3E}">
        <p14:creationId xmlns:p14="http://schemas.microsoft.com/office/powerpoint/2010/main" val="9665229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ro-RO" dirty="0"/>
              <a:t>Fleet Management</a:t>
            </a:r>
            <a:endParaRPr lang="en-US" dirty="0"/>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341437"/>
            <a:ext cx="8353425" cy="4535487"/>
          </a:xfrm>
        </p:spPr>
        <p:txBody>
          <a:bodyPr/>
          <a:lstStyle/>
          <a:p>
            <a:r>
              <a:rPr lang="en-US" b="1" dirty="0"/>
              <a:t>Robot Selection</a:t>
            </a:r>
          </a:p>
          <a:p>
            <a:pPr lvl="1"/>
            <a:r>
              <a:rPr lang="en-US" sz="1400" dirty="0"/>
              <a:t>The </a:t>
            </a:r>
            <a:r>
              <a:rPr lang="ro-RO" sz="1400" dirty="0"/>
              <a:t>F</a:t>
            </a:r>
            <a:r>
              <a:rPr lang="en-US" sz="1400" dirty="0"/>
              <a:t>M works in FIFO or non-FIFO order, by priority. For the next job in the list it will attempt to find a suitable robot.</a:t>
            </a:r>
          </a:p>
          <a:p>
            <a:pPr lvl="1"/>
            <a:r>
              <a:rPr lang="en-US" sz="1400" dirty="0"/>
              <a:t>It will only consider robots that are in the Available state, regardless of substate.</a:t>
            </a:r>
          </a:p>
          <a:p>
            <a:pPr lvl="1"/>
            <a:r>
              <a:rPr lang="en-US" sz="1400" dirty="0"/>
              <a:t>If enabled, the EM will only consider robots that have the required Custom Tasks.</a:t>
            </a:r>
          </a:p>
          <a:p>
            <a:pPr lvl="1"/>
            <a:r>
              <a:rPr lang="en-US" sz="1400" dirty="0"/>
              <a:t>Lastly, the EM will use a final decision criteria to decide. This will be the distance from the robot to the goal.</a:t>
            </a:r>
          </a:p>
          <a:p>
            <a:pPr lvl="1"/>
            <a:r>
              <a:rPr lang="en-US" sz="1400" dirty="0"/>
              <a:t>The default decision criteria is distance. (Note: this is geometric distance, NOT true-path distance).</a:t>
            </a:r>
          </a:p>
          <a:p>
            <a:pPr lvl="1"/>
            <a:r>
              <a:rPr lang="en-US" sz="1400" dirty="0"/>
              <a:t>Only one of these factors can be selected.</a:t>
            </a:r>
          </a:p>
          <a:p>
            <a:pPr lvl="1"/>
            <a:endParaRPr lang="en-US" dirty="0"/>
          </a:p>
        </p:txBody>
      </p:sp>
      <p:pic>
        <p:nvPicPr>
          <p:cNvPr id="4" name="Picture 3">
            <a:extLst>
              <a:ext uri="{FF2B5EF4-FFF2-40B4-BE49-F238E27FC236}">
                <a16:creationId xmlns:a16="http://schemas.microsoft.com/office/drawing/2014/main" id="{551BDCFA-EF9A-4EDA-92E9-CAE3F86C363D}"/>
              </a:ext>
            </a:extLst>
          </p:cNvPr>
          <p:cNvPicPr/>
          <p:nvPr/>
        </p:nvPicPr>
        <p:blipFill>
          <a:blip r:embed="rId2"/>
          <a:stretch>
            <a:fillRect/>
          </a:stretch>
        </p:blipFill>
        <p:spPr>
          <a:xfrm>
            <a:off x="2375756" y="4509120"/>
            <a:ext cx="4392488" cy="1644837"/>
          </a:xfrm>
          <a:prstGeom prst="rect">
            <a:avLst/>
          </a:prstGeom>
        </p:spPr>
      </p:pic>
    </p:spTree>
    <p:extLst>
      <p:ext uri="{BB962C8B-B14F-4D97-AF65-F5344CB8AC3E}">
        <p14:creationId xmlns:p14="http://schemas.microsoft.com/office/powerpoint/2010/main" val="320242486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Traffic Management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lnSpcReduction="10000"/>
          </a:bodyPr>
          <a:lstStyle/>
          <a:p>
            <a:r>
              <a:rPr lang="en-US" b="1" dirty="0"/>
              <a:t>Standby Goals</a:t>
            </a:r>
          </a:p>
          <a:p>
            <a:pPr marL="357188" lvl="1" indent="0">
              <a:buNone/>
            </a:pPr>
            <a:r>
              <a:rPr lang="en-US" dirty="0"/>
              <a:t>Standby goals serve two purposes:</a:t>
            </a:r>
          </a:p>
          <a:p>
            <a:pPr lvl="1"/>
            <a:r>
              <a:rPr lang="en-US" i="1" u="sng" dirty="0"/>
              <a:t>Buffering</a:t>
            </a:r>
          </a:p>
          <a:p>
            <a:pPr lvl="2"/>
            <a:r>
              <a:rPr lang="en-US" dirty="0"/>
              <a:t>If a robot is trying to drive to a goal or sector which is already occupied, then it can drive to a Standby goal to wait. This is referred to as “buffering”. The robot can use either Standby-parking or </a:t>
            </a:r>
            <a:r>
              <a:rPr lang="en-US" dirty="0" err="1"/>
              <a:t>Standbybuffer</a:t>
            </a:r>
            <a:r>
              <a:rPr lang="en-US" dirty="0"/>
              <a:t> goals for this purpose.</a:t>
            </a:r>
          </a:p>
          <a:p>
            <a:pPr lvl="2"/>
            <a:r>
              <a:rPr lang="en-US" dirty="0"/>
              <a:t>The robot will select an available Standby-buffer OR Standby-parking goal which is closest to the target goal or sector.</a:t>
            </a:r>
          </a:p>
          <a:p>
            <a:pPr lvl="1"/>
            <a:r>
              <a:rPr lang="en-US" i="1" u="sng" dirty="0"/>
              <a:t>Parking</a:t>
            </a:r>
          </a:p>
          <a:p>
            <a:pPr lvl="2"/>
            <a:r>
              <a:rPr lang="en-US" dirty="0"/>
              <a:t> If a robot is Available and there are no more jobs to perform, then the robot can drive to a </a:t>
            </a:r>
            <a:r>
              <a:rPr lang="en-US" dirty="0" err="1"/>
              <a:t>Standbyparking</a:t>
            </a:r>
            <a:r>
              <a:rPr lang="en-US" dirty="0"/>
              <a:t> goal to wait. This is beneficial because it will get the robot out of the way of traffic and regions of interest (i.e. goals, tools).</a:t>
            </a:r>
          </a:p>
          <a:p>
            <a:pPr lvl="2"/>
            <a:r>
              <a:rPr lang="en-US" dirty="0"/>
              <a:t>The robot will select an available Standby-parking goal which is nearest its current location.</a:t>
            </a:r>
          </a:p>
          <a:p>
            <a:pPr lvl="2"/>
            <a:endParaRPr lang="en-US" i="1" dirty="0"/>
          </a:p>
          <a:p>
            <a:pPr lvl="2"/>
            <a:endParaRPr lang="en-US" i="1" dirty="0"/>
          </a:p>
          <a:p>
            <a:endParaRPr lang="en-US" dirty="0"/>
          </a:p>
        </p:txBody>
      </p:sp>
    </p:spTree>
    <p:extLst>
      <p:ext uri="{BB962C8B-B14F-4D97-AF65-F5344CB8AC3E}">
        <p14:creationId xmlns:p14="http://schemas.microsoft.com/office/powerpoint/2010/main" val="394737107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Charge Management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916832"/>
            <a:ext cx="8353425" cy="3960092"/>
          </a:xfrm>
        </p:spPr>
        <p:txBody>
          <a:bodyPr>
            <a:normAutofit/>
          </a:bodyPr>
          <a:lstStyle/>
          <a:p>
            <a:r>
              <a:rPr lang="en-US" dirty="0"/>
              <a:t>The EM seamlessly coordinates charging with the job assignments. The charging logic is controlled in two methods:</a:t>
            </a:r>
            <a:endParaRPr lang="ro-RO" dirty="0"/>
          </a:p>
          <a:p>
            <a:pPr marL="0" indent="0">
              <a:buNone/>
            </a:pPr>
            <a:endParaRPr lang="en-US" dirty="0"/>
          </a:p>
          <a:p>
            <a:pPr lvl="1"/>
            <a:r>
              <a:rPr lang="en-US" dirty="0"/>
              <a:t>Low State of Charge Docking</a:t>
            </a:r>
          </a:p>
          <a:p>
            <a:pPr lvl="1"/>
            <a:r>
              <a:rPr lang="en-US" dirty="0" err="1"/>
              <a:t>AutoDockStateOfCharge</a:t>
            </a:r>
            <a:endParaRPr lang="en-US" dirty="0"/>
          </a:p>
          <a:p>
            <a:pPr lvl="1"/>
            <a:r>
              <a:rPr lang="en-US" dirty="0" err="1"/>
              <a:t>ParkLowStateOfCharge</a:t>
            </a:r>
            <a:endParaRPr lang="en-US" dirty="0"/>
          </a:p>
          <a:p>
            <a:pPr lvl="1"/>
            <a:r>
              <a:rPr lang="en-US" dirty="0" err="1"/>
              <a:t>LowStateOfCharge</a:t>
            </a:r>
            <a:endParaRPr lang="en-US" dirty="0"/>
          </a:p>
          <a:p>
            <a:pPr lvl="1"/>
            <a:r>
              <a:rPr lang="en-US" dirty="0"/>
              <a:t>Fleet Docking</a:t>
            </a:r>
          </a:p>
          <a:p>
            <a:pPr lvl="1"/>
            <a:r>
              <a:rPr lang="en-US" dirty="0"/>
              <a:t>Explicit Number</a:t>
            </a:r>
          </a:p>
          <a:p>
            <a:pPr lvl="1"/>
            <a:r>
              <a:rPr lang="en-US" dirty="0" err="1"/>
              <a:t>PercentOfFleet</a:t>
            </a:r>
            <a:endParaRPr lang="en-US" dirty="0"/>
          </a:p>
          <a:p>
            <a:pPr marL="357188" lvl="1" indent="0">
              <a:buNone/>
            </a:pPr>
            <a:endParaRPr lang="en-US" dirty="0"/>
          </a:p>
          <a:p>
            <a:pPr lvl="1"/>
            <a:endParaRPr lang="en-US" dirty="0"/>
          </a:p>
          <a:p>
            <a:pPr marL="357188" lvl="1" indent="0">
              <a:buNone/>
            </a:pPr>
            <a:endParaRPr lang="en-US" b="1" dirty="0"/>
          </a:p>
        </p:txBody>
      </p:sp>
      <p:pic>
        <p:nvPicPr>
          <p:cNvPr id="4" name="Picture 3">
            <a:extLst>
              <a:ext uri="{FF2B5EF4-FFF2-40B4-BE49-F238E27FC236}">
                <a16:creationId xmlns:a16="http://schemas.microsoft.com/office/drawing/2014/main" id="{28AA9BF0-9B94-4FE9-A790-24D924341932}"/>
              </a:ext>
            </a:extLst>
          </p:cNvPr>
          <p:cNvPicPr/>
          <p:nvPr/>
        </p:nvPicPr>
        <p:blipFill rotWithShape="1">
          <a:blip r:embed="rId2"/>
          <a:srcRect r="68069"/>
          <a:stretch/>
        </p:blipFill>
        <p:spPr>
          <a:xfrm>
            <a:off x="6228184" y="2924944"/>
            <a:ext cx="1440160" cy="2779385"/>
          </a:xfrm>
          <a:prstGeom prst="rect">
            <a:avLst/>
          </a:prstGeom>
        </p:spPr>
      </p:pic>
    </p:spTree>
    <p:extLst>
      <p:ext uri="{BB962C8B-B14F-4D97-AF65-F5344CB8AC3E}">
        <p14:creationId xmlns:p14="http://schemas.microsoft.com/office/powerpoint/2010/main" val="42160455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a:bodyPr>
          <a:lstStyle/>
          <a:p>
            <a:r>
              <a:rPr lang="ro-RO" sz="1800" b="1" dirty="0"/>
              <a:t>S</a:t>
            </a:r>
            <a:r>
              <a:rPr lang="en-US" sz="1800" b="1" dirty="0"/>
              <a:t>mart equipment </a:t>
            </a:r>
            <a:r>
              <a:rPr lang="ro-RO" sz="1800" dirty="0"/>
              <a:t>=</a:t>
            </a:r>
            <a:r>
              <a:rPr lang="en-US" sz="1800" dirty="0"/>
              <a:t> intelligent, interconnected and autonomously communicating with the rest of value chain</a:t>
            </a:r>
          </a:p>
          <a:p>
            <a:r>
              <a:rPr lang="ro-RO" sz="1800" b="1" dirty="0"/>
              <a:t>Smart equpiment </a:t>
            </a:r>
            <a:r>
              <a:rPr lang="ro-RO" sz="1800" dirty="0"/>
              <a:t>can be best defined in terms of characteristics. There are 8 of them:</a:t>
            </a:r>
          </a:p>
          <a:p>
            <a:pPr lvl="2"/>
            <a:r>
              <a:rPr lang="ro-RO" dirty="0"/>
              <a:t>Multi-production</a:t>
            </a:r>
          </a:p>
          <a:p>
            <a:pPr lvl="2"/>
            <a:r>
              <a:rPr lang="ro-RO" dirty="0"/>
              <a:t>Scalable</a:t>
            </a:r>
          </a:p>
          <a:p>
            <a:pPr lvl="2"/>
            <a:r>
              <a:rPr lang="ro-RO" dirty="0"/>
              <a:t>Modularized</a:t>
            </a:r>
          </a:p>
          <a:p>
            <a:pPr lvl="2"/>
            <a:r>
              <a:rPr lang="ro-RO" dirty="0"/>
              <a:t>Standardized</a:t>
            </a:r>
          </a:p>
          <a:p>
            <a:pPr lvl="2"/>
            <a:r>
              <a:rPr lang="ro-RO" dirty="0"/>
              <a:t>Interconnected</a:t>
            </a:r>
          </a:p>
          <a:p>
            <a:pPr lvl="2"/>
            <a:r>
              <a:rPr lang="ro-RO" dirty="0"/>
              <a:t>Intelligent</a:t>
            </a:r>
          </a:p>
          <a:p>
            <a:pPr lvl="2"/>
            <a:r>
              <a:rPr lang="ro-RO" dirty="0"/>
              <a:t>Green</a:t>
            </a:r>
            <a:endParaRPr lang="en-US" dirty="0"/>
          </a:p>
          <a:p>
            <a:pPr marL="0" indent="0">
              <a:buNone/>
            </a:pPr>
            <a:endParaRPr lang="en-US" dirty="0"/>
          </a:p>
        </p:txBody>
      </p:sp>
      <p:grpSp>
        <p:nvGrpSpPr>
          <p:cNvPr id="4" name="Group 3">
            <a:extLst>
              <a:ext uri="{FF2B5EF4-FFF2-40B4-BE49-F238E27FC236}">
                <a16:creationId xmlns:a16="http://schemas.microsoft.com/office/drawing/2014/main" id="{11288ACC-9AC4-4D5D-9FF2-D7DEB3B5B9DF}"/>
              </a:ext>
            </a:extLst>
          </p:cNvPr>
          <p:cNvGrpSpPr/>
          <p:nvPr/>
        </p:nvGrpSpPr>
        <p:grpSpPr>
          <a:xfrm>
            <a:off x="3347864" y="2759621"/>
            <a:ext cx="5184824" cy="3117303"/>
            <a:chOff x="5292080" y="4206462"/>
            <a:chExt cx="3456632" cy="1939841"/>
          </a:xfrm>
        </p:grpSpPr>
        <p:pic>
          <p:nvPicPr>
            <p:cNvPr id="6" name="Picture 4" descr="What is Smart Factory? The Impact of Factory 4.0">
              <a:extLst>
                <a:ext uri="{FF2B5EF4-FFF2-40B4-BE49-F238E27FC236}">
                  <a16:creationId xmlns:a16="http://schemas.microsoft.com/office/drawing/2014/main" id="{DC251CB4-4CD9-4FE4-B98D-AC9B3E397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06462"/>
              <a:ext cx="3456632" cy="19398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1CF23A0-8996-4AE6-8C21-F9168EC7B4BE}"/>
                </a:ext>
              </a:extLst>
            </p:cNvPr>
            <p:cNvSpPr/>
            <p:nvPr/>
          </p:nvSpPr>
          <p:spPr>
            <a:xfrm>
              <a:off x="6516216" y="4293096"/>
              <a:ext cx="1008112" cy="216024"/>
            </a:xfrm>
            <a:prstGeom prst="rect">
              <a:avLst/>
            </a:prstGeom>
            <a:solidFill>
              <a:schemeClr val="bg1"/>
            </a:solidFill>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ln>
                  <a:solidFill>
                    <a:schemeClr val="bg1"/>
                  </a:solidFill>
                </a:ln>
                <a:solidFill>
                  <a:schemeClr val="bg1"/>
                </a:solidFill>
              </a:endParaRPr>
            </a:p>
          </p:txBody>
        </p:sp>
      </p:grpSp>
    </p:spTree>
    <p:extLst>
      <p:ext uri="{BB962C8B-B14F-4D97-AF65-F5344CB8AC3E}">
        <p14:creationId xmlns:p14="http://schemas.microsoft.com/office/powerpoint/2010/main" val="218578995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Charge Management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normAutofit/>
          </a:bodyPr>
          <a:lstStyle/>
          <a:p>
            <a:pPr marL="357188" lvl="1" indent="0">
              <a:buNone/>
            </a:pPr>
            <a:endParaRPr lang="en-US" dirty="0"/>
          </a:p>
          <a:p>
            <a:r>
              <a:rPr lang="en-US" b="1" dirty="0" err="1"/>
              <a:t>AutoDockStateOfCharge</a:t>
            </a:r>
            <a:r>
              <a:rPr lang="en-US" dirty="0"/>
              <a:t> is the lowest threshold and will cause the robot to immediately dock if the threshold is crossed. This value should be set very low (10-20%)</a:t>
            </a:r>
            <a:endParaRPr lang="ro-RO" dirty="0"/>
          </a:p>
          <a:p>
            <a:endParaRPr lang="en-US" dirty="0"/>
          </a:p>
          <a:p>
            <a:r>
              <a:rPr lang="en-US" b="1" dirty="0" err="1"/>
              <a:t>LowStateOfCharge</a:t>
            </a:r>
            <a:r>
              <a:rPr lang="en-US" dirty="0"/>
              <a:t> is the threshold below which the EM will no longer assign new jobs to the robot. The robot will complete any existing </a:t>
            </a:r>
            <a:r>
              <a:rPr lang="en-US" dirty="0" err="1"/>
              <a:t>dropoff</a:t>
            </a:r>
            <a:r>
              <a:rPr lang="en-US" dirty="0"/>
              <a:t> jobs </a:t>
            </a:r>
            <a:r>
              <a:rPr lang="en-US" dirty="0" err="1"/>
              <a:t>befors</a:t>
            </a:r>
            <a:r>
              <a:rPr lang="en-US" dirty="0"/>
              <a:t> driving back to the dock, as long as the SOC remains above </a:t>
            </a:r>
            <a:r>
              <a:rPr lang="en-US" dirty="0" err="1"/>
              <a:t>AutoDockStateOfCharge</a:t>
            </a:r>
            <a:r>
              <a:rPr lang="en-US" dirty="0"/>
              <a:t>.</a:t>
            </a:r>
            <a:endParaRPr lang="ro-RO" dirty="0"/>
          </a:p>
          <a:p>
            <a:endParaRPr lang="en-US" dirty="0"/>
          </a:p>
          <a:p>
            <a:r>
              <a:rPr lang="en-US" b="1" dirty="0" err="1"/>
              <a:t>ParkLowStateOfCharge</a:t>
            </a:r>
            <a:r>
              <a:rPr lang="en-US" dirty="0"/>
              <a:t> is the highest threshold and is the point at which a robot will drive to a dock to charge rather than driving to a parking goal. This takes place only while the robot is idle, and the robot will remain Available the entire time. This can allow the robots to opportunity charge when idle, but without taking the robot out of service.</a:t>
            </a:r>
          </a:p>
          <a:p>
            <a:pPr marL="357188" lvl="1" indent="0">
              <a:buNone/>
            </a:pPr>
            <a:endParaRPr lang="en-US" dirty="0"/>
          </a:p>
          <a:p>
            <a:pPr lvl="1"/>
            <a:endParaRPr lang="en-US" dirty="0"/>
          </a:p>
          <a:p>
            <a:pPr marL="357188" lvl="1" indent="0">
              <a:buNone/>
            </a:pPr>
            <a:endParaRPr lang="en-US" b="1" dirty="0"/>
          </a:p>
        </p:txBody>
      </p:sp>
    </p:spTree>
    <p:extLst>
      <p:ext uri="{BB962C8B-B14F-4D97-AF65-F5344CB8AC3E}">
        <p14:creationId xmlns:p14="http://schemas.microsoft.com/office/powerpoint/2010/main" val="328149249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Charge Management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341437"/>
            <a:ext cx="8353425" cy="4535487"/>
          </a:xfrm>
        </p:spPr>
        <p:txBody>
          <a:bodyPr>
            <a:normAutofit/>
          </a:bodyPr>
          <a:lstStyle/>
          <a:p>
            <a:r>
              <a:rPr lang="en-US" b="1" dirty="0"/>
              <a:t>Low State of Charge Visual</a:t>
            </a:r>
          </a:p>
          <a:p>
            <a:pPr lvl="1"/>
            <a:r>
              <a:rPr lang="en-US" dirty="0"/>
              <a:t>When a robot needs to charge, it will use the nearest, unoccupied dock When using this default method, it is important that there are at least as many docks as there are robots. This is because the EM will NOT cause a docked robot to vacate a dock in order to allow another to charge.</a:t>
            </a:r>
          </a:p>
          <a:p>
            <a:endParaRPr lang="en-US" b="1" dirty="0"/>
          </a:p>
        </p:txBody>
      </p:sp>
      <p:pic>
        <p:nvPicPr>
          <p:cNvPr id="4" name="Picture 3">
            <a:extLst>
              <a:ext uri="{FF2B5EF4-FFF2-40B4-BE49-F238E27FC236}">
                <a16:creationId xmlns:a16="http://schemas.microsoft.com/office/drawing/2014/main" id="{69F2A10A-1569-43EB-B94B-71F48977A7AF}"/>
              </a:ext>
            </a:extLst>
          </p:cNvPr>
          <p:cNvPicPr/>
          <p:nvPr/>
        </p:nvPicPr>
        <p:blipFill>
          <a:blip r:embed="rId2"/>
          <a:stretch>
            <a:fillRect/>
          </a:stretch>
        </p:blipFill>
        <p:spPr>
          <a:xfrm>
            <a:off x="2316882" y="3106692"/>
            <a:ext cx="4510236" cy="2779385"/>
          </a:xfrm>
          <a:prstGeom prst="rect">
            <a:avLst/>
          </a:prstGeom>
        </p:spPr>
      </p:pic>
    </p:spTree>
    <p:extLst>
      <p:ext uri="{BB962C8B-B14F-4D97-AF65-F5344CB8AC3E}">
        <p14:creationId xmlns:p14="http://schemas.microsoft.com/office/powerpoint/2010/main" val="355988489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Fleet Docking</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Fleet Docking</a:t>
            </a:r>
          </a:p>
          <a:p>
            <a:pPr marL="357188" lvl="1" indent="0">
              <a:buNone/>
            </a:pPr>
            <a:r>
              <a:rPr lang="en-US" dirty="0"/>
              <a:t>	Fleet Docking allows us to tell the fleet that we consistently want some robots to be docked. This makes it so there is always a steady stream of robots performing jobs. It is still recommended to have half the number of docks as there are robots.</a:t>
            </a:r>
          </a:p>
          <a:p>
            <a:pPr lvl="1"/>
            <a:r>
              <a:rPr lang="en-US" b="1" dirty="0"/>
              <a:t>Fleet Docking Strategies</a:t>
            </a:r>
          </a:p>
          <a:p>
            <a:pPr marL="719138" lvl="2" indent="0">
              <a:buNone/>
            </a:pPr>
            <a:r>
              <a:rPr lang="en-US" dirty="0"/>
              <a:t>There are two different strategies for Fleet Docking</a:t>
            </a:r>
          </a:p>
          <a:p>
            <a:pPr lvl="2"/>
            <a:r>
              <a:rPr lang="en-US" b="1" dirty="0" err="1"/>
              <a:t>ExplicitNumber</a:t>
            </a:r>
            <a:r>
              <a:rPr lang="en-US" dirty="0"/>
              <a:t> • Specify a number of robots that should always be docked in “</a:t>
            </a:r>
            <a:r>
              <a:rPr lang="en-US" dirty="0" err="1"/>
              <a:t>FleetNumberToDock</a:t>
            </a:r>
            <a:r>
              <a:rPr lang="en-US" dirty="0"/>
              <a:t>”</a:t>
            </a:r>
          </a:p>
          <a:p>
            <a:pPr lvl="2"/>
            <a:r>
              <a:rPr lang="en-US" b="1" dirty="0" err="1"/>
              <a:t>PercentofFleet</a:t>
            </a:r>
            <a:r>
              <a:rPr lang="en-US" dirty="0"/>
              <a:t> • Specify a percentage of robots connected to the EM that should always be docked in “</a:t>
            </a:r>
            <a:r>
              <a:rPr lang="en-US" dirty="0" err="1"/>
              <a:t>FleetPercentToDock</a:t>
            </a:r>
            <a:r>
              <a:rPr lang="en-US" dirty="0"/>
              <a:t>”</a:t>
            </a:r>
          </a:p>
          <a:p>
            <a:pPr marL="719138" lvl="2" indent="0">
              <a:buNone/>
            </a:pPr>
            <a:r>
              <a:rPr lang="en-US" dirty="0"/>
              <a:t>Both strategies will use “</a:t>
            </a:r>
            <a:r>
              <a:rPr lang="en-US" dirty="0" err="1"/>
              <a:t>MaxForcableSoC</a:t>
            </a:r>
            <a:r>
              <a:rPr lang="en-US" dirty="0"/>
              <a:t>” which tells the EM to ignore docking a robot if they have a state of charge above this value.</a:t>
            </a:r>
          </a:p>
          <a:p>
            <a:pPr lvl="2"/>
            <a:endParaRPr lang="en-US" dirty="0"/>
          </a:p>
          <a:p>
            <a:pPr lvl="2"/>
            <a:endParaRPr lang="en-US" b="1" dirty="0"/>
          </a:p>
        </p:txBody>
      </p:sp>
    </p:spTree>
    <p:extLst>
      <p:ext uri="{BB962C8B-B14F-4D97-AF65-F5344CB8AC3E}">
        <p14:creationId xmlns:p14="http://schemas.microsoft.com/office/powerpoint/2010/main" val="311523492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Managed Motion Sectors</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a:xfrm>
            <a:off x="395288" y="1772816"/>
            <a:ext cx="8353425" cy="4104108"/>
          </a:xfrm>
        </p:spPr>
        <p:txBody>
          <a:bodyPr/>
          <a:lstStyle/>
          <a:p>
            <a:r>
              <a:rPr lang="en-US" dirty="0"/>
              <a:t>Certain applications might require that multiple robots drive in very narrow aisles. If all the robots could freely drive in the narrow pace, then it could result in traffic deadlocks.</a:t>
            </a:r>
          </a:p>
          <a:p>
            <a:r>
              <a:rPr lang="en-US" b="1" dirty="0"/>
              <a:t>Managed Motion </a:t>
            </a:r>
            <a:r>
              <a:rPr lang="en-US" dirty="0"/>
              <a:t>sectors provide a means for the EM to serve as ‘traffic cop’ and decide when each robot can drive</a:t>
            </a:r>
            <a:r>
              <a:rPr lang="ro-RO" dirty="0"/>
              <a:t>.</a:t>
            </a:r>
            <a:r>
              <a:rPr lang="en-US" dirty="0"/>
              <a:t> Only one robot can autonomously drive within a MM sector at a time. This provides a very deterministic traffic flow, but at the expense of cycle time. </a:t>
            </a:r>
            <a:r>
              <a:rPr lang="ro-RO" dirty="0"/>
              <a:t>The robots</a:t>
            </a:r>
            <a:r>
              <a:rPr lang="en-US" dirty="0"/>
              <a:t> are still allowed to perform tasks (such as pick/place) simultaneously, without requesting permission from the EM. </a:t>
            </a:r>
          </a:p>
          <a:p>
            <a:r>
              <a:rPr lang="en-US" dirty="0"/>
              <a:t>Robots entering a MM sector will wait at standby goals to request permission to enter MM sectors can effectively allow multiple robots to operate in narrow spaces if all goal positions are placed such that they do not obstruct traffic flow. If traffic flow will be obstructed, then a managed motion override sector might be required.</a:t>
            </a:r>
          </a:p>
          <a:p>
            <a:endParaRPr lang="en-US" dirty="0"/>
          </a:p>
        </p:txBody>
      </p:sp>
    </p:spTree>
    <p:extLst>
      <p:ext uri="{BB962C8B-B14F-4D97-AF65-F5344CB8AC3E}">
        <p14:creationId xmlns:p14="http://schemas.microsoft.com/office/powerpoint/2010/main" val="62186395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Managed Motion Sectors</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Narrow Aisle w</a:t>
            </a:r>
            <a:r>
              <a:rPr lang="ro-RO" b="1" dirty="0"/>
              <a:t>ith</a:t>
            </a:r>
            <a:r>
              <a:rPr lang="en-US" b="1" dirty="0"/>
              <a:t> MM Sector</a:t>
            </a:r>
          </a:p>
          <a:p>
            <a:pPr lvl="1"/>
            <a:r>
              <a:rPr lang="en-US" dirty="0"/>
              <a:t>Very orderly movements</a:t>
            </a:r>
          </a:p>
          <a:p>
            <a:pPr lvl="1"/>
            <a:r>
              <a:rPr lang="en-US" dirty="0"/>
              <a:t>Very low risk of deadlock</a:t>
            </a:r>
          </a:p>
          <a:p>
            <a:pPr lvl="1"/>
            <a:r>
              <a:rPr lang="en-US" dirty="0"/>
              <a:t>Main downside is the increased cycle time</a:t>
            </a:r>
          </a:p>
          <a:p>
            <a:pPr marL="357188" lvl="1" indent="0">
              <a:buNone/>
            </a:pPr>
            <a:endParaRPr lang="en-US" b="1" dirty="0"/>
          </a:p>
        </p:txBody>
      </p:sp>
      <p:pic>
        <p:nvPicPr>
          <p:cNvPr id="4" name="Picture 3">
            <a:extLst>
              <a:ext uri="{FF2B5EF4-FFF2-40B4-BE49-F238E27FC236}">
                <a16:creationId xmlns:a16="http://schemas.microsoft.com/office/drawing/2014/main" id="{0B8780B6-0984-4860-9371-A19BC93065BB}"/>
              </a:ext>
            </a:extLst>
          </p:cNvPr>
          <p:cNvPicPr/>
          <p:nvPr/>
        </p:nvPicPr>
        <p:blipFill>
          <a:blip r:embed="rId2"/>
          <a:stretch>
            <a:fillRect/>
          </a:stretch>
        </p:blipFill>
        <p:spPr>
          <a:xfrm>
            <a:off x="456803" y="3212976"/>
            <a:ext cx="8374412" cy="2412117"/>
          </a:xfrm>
          <a:prstGeom prst="rect">
            <a:avLst/>
          </a:prstGeom>
        </p:spPr>
      </p:pic>
    </p:spTree>
    <p:extLst>
      <p:ext uri="{BB962C8B-B14F-4D97-AF65-F5344CB8AC3E}">
        <p14:creationId xmlns:p14="http://schemas.microsoft.com/office/powerpoint/2010/main" val="119179729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t>Managed Motion Sectors</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a:lstStyle/>
          <a:p>
            <a:r>
              <a:rPr lang="en-US" b="1" dirty="0"/>
              <a:t>Managed Destination</a:t>
            </a:r>
            <a:endParaRPr lang="ro-RO" b="1" dirty="0"/>
          </a:p>
          <a:p>
            <a:pPr marL="357188" lvl="1" indent="0">
              <a:buNone/>
            </a:pPr>
            <a:r>
              <a:rPr lang="en-US" dirty="0"/>
              <a:t>In some cases, there might be tools that are so close together that they can’t be serviced simultaneously because the neighboring robots would hit each other.</a:t>
            </a:r>
          </a:p>
          <a:p>
            <a:pPr marL="357188" lvl="1" indent="0">
              <a:buNone/>
            </a:pPr>
            <a:r>
              <a:rPr lang="en-US" dirty="0"/>
              <a:t>A Managed Destination sector can be placed around these goals so that they’re treated as a single goal from the perspective of buffering. Thus, if a robot wants to drive to one of the goals within the managed destination sector, then it will buffer if ANY of the goals within the sector are occupied</a:t>
            </a:r>
          </a:p>
          <a:p>
            <a:pPr marL="357188" lvl="1" indent="0">
              <a:buNone/>
            </a:pPr>
            <a:endParaRPr lang="en-US" dirty="0"/>
          </a:p>
        </p:txBody>
      </p:sp>
      <p:pic>
        <p:nvPicPr>
          <p:cNvPr id="6" name="Picture 5">
            <a:extLst>
              <a:ext uri="{FF2B5EF4-FFF2-40B4-BE49-F238E27FC236}">
                <a16:creationId xmlns:a16="http://schemas.microsoft.com/office/drawing/2014/main" id="{967A552F-7EE2-4EDE-80E8-C84A749E60FA}"/>
              </a:ext>
            </a:extLst>
          </p:cNvPr>
          <p:cNvPicPr/>
          <p:nvPr/>
        </p:nvPicPr>
        <p:blipFill>
          <a:blip r:embed="rId2"/>
          <a:stretch>
            <a:fillRect/>
          </a:stretch>
        </p:blipFill>
        <p:spPr>
          <a:xfrm>
            <a:off x="1682274" y="3501008"/>
            <a:ext cx="5779451" cy="2535302"/>
          </a:xfrm>
          <a:prstGeom prst="rect">
            <a:avLst/>
          </a:prstGeom>
        </p:spPr>
      </p:pic>
    </p:spTree>
    <p:extLst>
      <p:ext uri="{BB962C8B-B14F-4D97-AF65-F5344CB8AC3E}">
        <p14:creationId xmlns:p14="http://schemas.microsoft.com/office/powerpoint/2010/main" val="206314237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8943" y="1196752"/>
            <a:ext cx="6746115" cy="1939395"/>
          </a:xfrm>
          <a:prstGeom prst="rect">
            <a:avLst/>
          </a:prstGeom>
          <a:noFill/>
        </p:spPr>
        <p:txBody>
          <a:bodyPr wrap="none" lIns="68598" tIns="34299" rIns="68598" bIns="34299">
            <a:spAutoFit/>
          </a:bodyPr>
          <a:lstStyle/>
          <a:p>
            <a:pPr algn="ctr"/>
            <a:r>
              <a:rPr lang="en-US" sz="4051" dirty="0">
                <a:ln w="0"/>
                <a:solidFill>
                  <a:schemeClr val="accent1"/>
                </a:solidFill>
                <a:effectLst>
                  <a:outerShdw blurRad="38100" dist="25400" dir="5400000" algn="ctr" rotWithShape="0">
                    <a:srgbClr val="6E747A">
                      <a:alpha val="43000"/>
                    </a:srgbClr>
                  </a:outerShdw>
                </a:effectLst>
              </a:rPr>
              <a:t>Thank you for your attention</a:t>
            </a:r>
            <a:r>
              <a:rPr lang="ro-RO" sz="4051" dirty="0">
                <a:ln w="0"/>
                <a:solidFill>
                  <a:schemeClr val="accent1"/>
                </a:solidFill>
                <a:effectLst>
                  <a:outerShdw blurRad="38100" dist="25400" dir="5400000" algn="ctr" rotWithShape="0">
                    <a:srgbClr val="6E747A">
                      <a:alpha val="43000"/>
                    </a:srgbClr>
                  </a:outerShdw>
                </a:effectLst>
              </a:rPr>
              <a:t>!</a:t>
            </a:r>
          </a:p>
          <a:p>
            <a:pPr algn="ctr"/>
            <a:endParaRPr lang="ro-RO" sz="4051" dirty="0">
              <a:ln w="0"/>
              <a:solidFill>
                <a:schemeClr val="accent1"/>
              </a:solidFill>
              <a:effectLst>
                <a:outerShdw blurRad="38100" dist="25400" dir="5400000" algn="ctr" rotWithShape="0">
                  <a:srgbClr val="6E747A">
                    <a:alpha val="43000"/>
                  </a:srgbClr>
                </a:outerShdw>
              </a:effectLst>
            </a:endParaRPr>
          </a:p>
          <a:p>
            <a:pPr algn="ctr"/>
            <a:r>
              <a:rPr lang="ro-RO" sz="4051" dirty="0">
                <a:ln w="0"/>
                <a:solidFill>
                  <a:schemeClr val="accent1"/>
                </a:solidFill>
                <a:effectLst>
                  <a:outerShdw blurRad="38100" dist="25400" dir="5400000" algn="ctr" rotWithShape="0">
                    <a:srgbClr val="6E747A">
                      <a:alpha val="43000"/>
                    </a:srgbClr>
                  </a:outerShdw>
                </a:effectLst>
              </a:rPr>
              <a:t>Questions?</a:t>
            </a:r>
            <a:endParaRPr lang="en-US" sz="4051" dirty="0">
              <a:ln w="0"/>
              <a:solidFill>
                <a:schemeClr val="accent1"/>
              </a:solidFill>
              <a:effectLst>
                <a:outerShdw blurRad="38100" dist="25400" dir="5400000" algn="ctr" rotWithShape="0">
                  <a:srgbClr val="6E747A">
                    <a:alpha val="43000"/>
                  </a:srgbClr>
                </a:outerShdw>
              </a:effectLst>
            </a:endParaRPr>
          </a:p>
        </p:txBody>
      </p:sp>
      <p:pic>
        <p:nvPicPr>
          <p:cNvPr id="1026" name="Picture 2" descr="LD Series Autonomous Mobile Robots | Omron">
            <a:extLst>
              <a:ext uri="{FF2B5EF4-FFF2-40B4-BE49-F238E27FC236}">
                <a16:creationId xmlns:a16="http://schemas.microsoft.com/office/drawing/2014/main" id="{88BB0188-7077-44D6-B5EA-DDCDC3E705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01"/>
          <a:stretch/>
        </p:blipFill>
        <p:spPr bwMode="auto">
          <a:xfrm>
            <a:off x="906662" y="2924944"/>
            <a:ext cx="738187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364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lnSpcReduction="10000"/>
          </a:bodyPr>
          <a:lstStyle/>
          <a:p>
            <a:r>
              <a:rPr lang="ro-RO" sz="1800" b="1" dirty="0"/>
              <a:t>Smart equpiment </a:t>
            </a:r>
            <a:r>
              <a:rPr lang="ro-RO" sz="1800" dirty="0"/>
              <a:t>can be best defined in terms of characteristics. There are 8 of them:</a:t>
            </a:r>
          </a:p>
          <a:p>
            <a:pPr lvl="2"/>
            <a:r>
              <a:rPr lang="ro-RO" b="1" dirty="0"/>
              <a:t>Multi-production</a:t>
            </a:r>
            <a:r>
              <a:rPr lang="ro-RO" dirty="0"/>
              <a:t> – </a:t>
            </a:r>
            <a:r>
              <a:rPr lang="en-US" dirty="0"/>
              <a:t>is the ability to produce different products which run different process flows in the same production line. It will make our equipment highly utilized and shop floor space more efficiently used.</a:t>
            </a:r>
            <a:endParaRPr lang="ro-RO" dirty="0"/>
          </a:p>
          <a:p>
            <a:pPr lvl="2"/>
            <a:r>
              <a:rPr lang="ro-RO" b="1" dirty="0"/>
              <a:t>Scalable</a:t>
            </a:r>
            <a:r>
              <a:rPr lang="ro-RO" dirty="0"/>
              <a:t> – </a:t>
            </a:r>
            <a:r>
              <a:rPr lang="en-US" dirty="0"/>
              <a:t>frequent reconfiguration and easy modifications in terms of size and production volume by ensuring simple hardware mechanisms as well as scalable software. Scalability in production area is the key requirement to optimize future investment.</a:t>
            </a:r>
            <a:endParaRPr lang="ro-RO" dirty="0"/>
          </a:p>
          <a:p>
            <a:pPr lvl="2"/>
            <a:r>
              <a:rPr lang="ro-RO" b="1" dirty="0"/>
              <a:t>Modularized</a:t>
            </a:r>
            <a:r>
              <a:rPr lang="ro-RO" dirty="0"/>
              <a:t> – </a:t>
            </a:r>
            <a:r>
              <a:rPr lang="en-US" dirty="0"/>
              <a:t>ensures an easy disassembly by having predefined modules. Moving and reinstallation is possible. </a:t>
            </a:r>
            <a:endParaRPr lang="ro-RO" dirty="0"/>
          </a:p>
          <a:p>
            <a:pPr lvl="2"/>
            <a:r>
              <a:rPr lang="ro-RO" b="1" dirty="0"/>
              <a:t>Standardized</a:t>
            </a:r>
            <a:r>
              <a:rPr lang="ro-RO" dirty="0"/>
              <a:t> – </a:t>
            </a:r>
            <a:r>
              <a:rPr lang="en-US" dirty="0"/>
              <a:t>using a standard way of equipment and layout design for hardware, same as using standardized software, programming and communication protocols. It also includes using qualified manufacturing technologies from standard suppliers. At the end of date, standard PMT will leave more flexible production and cost competitiveness on global scale.</a:t>
            </a:r>
            <a:endParaRPr lang="ro-RO" dirty="0"/>
          </a:p>
          <a:p>
            <a:pPr marL="0" indent="0">
              <a:buNone/>
            </a:pPr>
            <a:endParaRPr lang="en-US" dirty="0"/>
          </a:p>
        </p:txBody>
      </p:sp>
    </p:spTree>
    <p:extLst>
      <p:ext uri="{BB962C8B-B14F-4D97-AF65-F5344CB8AC3E}">
        <p14:creationId xmlns:p14="http://schemas.microsoft.com/office/powerpoint/2010/main" val="11304945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a:bodyPr>
          <a:lstStyle/>
          <a:p>
            <a:r>
              <a:rPr lang="ro-RO" sz="1800" b="1" dirty="0"/>
              <a:t>Smart equpiment </a:t>
            </a:r>
            <a:r>
              <a:rPr lang="ro-RO" sz="1800" dirty="0"/>
              <a:t>can be best defined in terms of characteristics. There are 8 of them:</a:t>
            </a:r>
          </a:p>
          <a:p>
            <a:pPr lvl="2"/>
            <a:r>
              <a:rPr lang="ro-RO" b="1" dirty="0"/>
              <a:t>Automated</a:t>
            </a:r>
            <a:r>
              <a:rPr lang="ro-RO" dirty="0"/>
              <a:t> – </a:t>
            </a:r>
            <a:r>
              <a:rPr lang="en-US" dirty="0"/>
              <a:t>Not only the core process itself, but also product handling between each process and material replenishment is executed by Smart automatic solutions or robotics.</a:t>
            </a:r>
            <a:endParaRPr lang="ro-RO" dirty="0"/>
          </a:p>
          <a:p>
            <a:pPr lvl="2"/>
            <a:r>
              <a:rPr lang="ro-RO" b="1" dirty="0"/>
              <a:t>Interconnected</a:t>
            </a:r>
            <a:r>
              <a:rPr lang="ro-RO" dirty="0"/>
              <a:t> – </a:t>
            </a:r>
            <a:r>
              <a:rPr lang="en-US" dirty="0"/>
              <a:t>equipment is horizontally connected with other processes and machines and vertically connected with an upper level control system.</a:t>
            </a:r>
            <a:endParaRPr lang="ro-RO" dirty="0"/>
          </a:p>
          <a:p>
            <a:pPr lvl="2"/>
            <a:r>
              <a:rPr lang="ro-RO" b="1" dirty="0"/>
              <a:t>Intelligent</a:t>
            </a:r>
            <a:r>
              <a:rPr lang="ro-RO" dirty="0"/>
              <a:t> – </a:t>
            </a:r>
            <a:r>
              <a:rPr lang="en-US" dirty="0"/>
              <a:t>ability to collect data and analyze it for real time monitoring. So further predictive maintenance and troubleshooting is possible. Also able to change to the right program and adjust parameters automatically whenever required.</a:t>
            </a:r>
            <a:endParaRPr lang="ro-RO" dirty="0"/>
          </a:p>
          <a:p>
            <a:pPr lvl="2"/>
            <a:r>
              <a:rPr lang="ro-RO" b="1" dirty="0"/>
              <a:t>Green</a:t>
            </a:r>
            <a:r>
              <a:rPr lang="ro-RO" dirty="0"/>
              <a:t> – </a:t>
            </a:r>
            <a:r>
              <a:rPr lang="en-US" dirty="0"/>
              <a:t>less energy  consumption and self energy control in case of idling. </a:t>
            </a:r>
          </a:p>
          <a:p>
            <a:pPr marL="0" indent="0">
              <a:buNone/>
            </a:pPr>
            <a:endParaRPr lang="en-US" dirty="0"/>
          </a:p>
        </p:txBody>
      </p:sp>
    </p:spTree>
    <p:extLst>
      <p:ext uri="{BB962C8B-B14F-4D97-AF65-F5344CB8AC3E}">
        <p14:creationId xmlns:p14="http://schemas.microsoft.com/office/powerpoint/2010/main" val="14485907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fontScale="25000" lnSpcReduction="20000"/>
          </a:bodyPr>
          <a:lstStyle/>
          <a:p>
            <a:endParaRPr lang="ro-RO" sz="2600" dirty="0"/>
          </a:p>
          <a:p>
            <a:r>
              <a:rPr lang="en-US" sz="8000" b="1" dirty="0"/>
              <a:t>AGV’s</a:t>
            </a:r>
            <a:r>
              <a:rPr lang="ro-RO" sz="8000" b="1" dirty="0"/>
              <a:t> </a:t>
            </a:r>
            <a:r>
              <a:rPr lang="ro-RO" sz="8000" dirty="0"/>
              <a:t>– </a:t>
            </a:r>
            <a:r>
              <a:rPr lang="en-US" sz="8000" dirty="0"/>
              <a:t>automated guided vehicles</a:t>
            </a:r>
            <a:r>
              <a:rPr lang="ro-RO" sz="8000" dirty="0"/>
              <a:t>:</a:t>
            </a:r>
            <a:endParaRPr lang="ro-RO" sz="8000" b="1" dirty="0"/>
          </a:p>
          <a:p>
            <a:pPr lvl="2"/>
            <a:endParaRPr lang="ro-RO" sz="7200" dirty="0"/>
          </a:p>
          <a:p>
            <a:pPr lvl="2"/>
            <a:r>
              <a:rPr lang="en-US" sz="8000" dirty="0"/>
              <a:t>an example of Smart Equipment. </a:t>
            </a:r>
            <a:endParaRPr lang="ro-RO" sz="8000" dirty="0"/>
          </a:p>
          <a:p>
            <a:pPr lvl="2"/>
            <a:r>
              <a:rPr lang="ro-RO" sz="8000" dirty="0"/>
              <a:t>are generally used to carry heavy materials in factory buildings or warehouses;</a:t>
            </a:r>
          </a:p>
          <a:p>
            <a:pPr lvl="2"/>
            <a:r>
              <a:rPr lang="ro-RO" sz="8000" dirty="0"/>
              <a:t>can be used </a:t>
            </a:r>
            <a:r>
              <a:rPr lang="en-US" sz="8000" dirty="0"/>
              <a:t>for taking-over and handing-over defined reusable packaging as well as  automatic transport between defined </a:t>
            </a:r>
            <a:r>
              <a:rPr lang="ro-RO" sz="8000" dirty="0"/>
              <a:t>pick-up</a:t>
            </a:r>
            <a:r>
              <a:rPr lang="en-US" sz="8000" dirty="0"/>
              <a:t> and </a:t>
            </a:r>
            <a:r>
              <a:rPr lang="ro-RO" sz="8000" dirty="0"/>
              <a:t>drop-off</a:t>
            </a:r>
            <a:r>
              <a:rPr lang="en-US" sz="8000" dirty="0"/>
              <a:t> positions</a:t>
            </a:r>
            <a:r>
              <a:rPr lang="ro-RO" sz="8000" dirty="0"/>
              <a:t>;</a:t>
            </a:r>
          </a:p>
          <a:p>
            <a:pPr lvl="2"/>
            <a:r>
              <a:rPr lang="ro-RO" sz="8000" dirty="0"/>
              <a:t>t</a:t>
            </a:r>
            <a:r>
              <a:rPr lang="en-US" sz="8000" dirty="0"/>
              <a:t>he system operates self-guided and recharges automatically when required by means of a fixed-position charging station</a:t>
            </a:r>
            <a:r>
              <a:rPr lang="ro-RO" sz="8000" dirty="0"/>
              <a:t>;</a:t>
            </a:r>
          </a:p>
          <a:p>
            <a:pPr lvl="2"/>
            <a:r>
              <a:rPr lang="ro-RO" sz="8000" dirty="0"/>
              <a:t>can be used </a:t>
            </a:r>
            <a:r>
              <a:rPr lang="en-US" sz="8000" dirty="0"/>
              <a:t>for taking-over and handing-over defined reusable packaging as well as  automatic transport between defined </a:t>
            </a:r>
            <a:r>
              <a:rPr lang="ro-RO" sz="8000" dirty="0"/>
              <a:t>pick-up</a:t>
            </a:r>
            <a:r>
              <a:rPr lang="en-US" sz="8000" dirty="0"/>
              <a:t> and </a:t>
            </a:r>
            <a:r>
              <a:rPr lang="ro-RO" sz="8000" dirty="0"/>
              <a:t>drop-off</a:t>
            </a:r>
            <a:r>
              <a:rPr lang="en-US" sz="8000" dirty="0"/>
              <a:t> positions</a:t>
            </a:r>
            <a:r>
              <a:rPr lang="ro-RO" sz="8000" dirty="0"/>
              <a:t>.</a:t>
            </a:r>
            <a:endParaRPr lang="en-US" sz="8000" dirty="0"/>
          </a:p>
          <a:p>
            <a:endParaRPr lang="ro-RO" dirty="0"/>
          </a:p>
          <a:p>
            <a:endParaRPr lang="ro-RO" dirty="0"/>
          </a:p>
          <a:p>
            <a:endParaRPr lang="ro-RO" dirty="0"/>
          </a:p>
          <a:p>
            <a:endParaRPr lang="ro-RO" dirty="0"/>
          </a:p>
          <a:p>
            <a:endParaRPr lang="en-US" dirty="0"/>
          </a:p>
          <a:p>
            <a:endParaRPr lang="en-US" dirty="0"/>
          </a:p>
          <a:p>
            <a:pPr marL="0" indent="0">
              <a:buNone/>
            </a:pPr>
            <a:br>
              <a:rPr lang="ro-RO" dirty="0"/>
            </a:br>
            <a:endParaRPr lang="en-US" dirty="0"/>
          </a:p>
          <a:p>
            <a:pPr marL="0" indent="0">
              <a:buNone/>
            </a:pPr>
            <a:endParaRPr lang="en-US" dirty="0"/>
          </a:p>
        </p:txBody>
      </p:sp>
    </p:spTree>
    <p:extLst>
      <p:ext uri="{BB962C8B-B14F-4D97-AF65-F5344CB8AC3E}">
        <p14:creationId xmlns:p14="http://schemas.microsoft.com/office/powerpoint/2010/main" val="36739443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9DA7D-4F28-4263-8DBB-7B57FDBAC8DA}"/>
              </a:ext>
            </a:extLst>
          </p:cNvPr>
          <p:cNvSpPr>
            <a:spLocks noGrp="1"/>
          </p:cNvSpPr>
          <p:nvPr>
            <p:ph type="title"/>
          </p:nvPr>
        </p:nvSpPr>
        <p:spPr/>
        <p:txBody>
          <a:bodyPr/>
          <a:lstStyle/>
          <a:p>
            <a:r>
              <a:rPr lang="en-US" dirty="0">
                <a:solidFill>
                  <a:srgbClr val="FFA500"/>
                </a:solidFill>
                <a:cs typeface="Arial"/>
              </a:rPr>
              <a:t>Smart equipment</a:t>
            </a:r>
          </a:p>
        </p:txBody>
      </p:sp>
      <p:sp>
        <p:nvSpPr>
          <p:cNvPr id="5" name="Content Placeholder 4">
            <a:extLst>
              <a:ext uri="{FF2B5EF4-FFF2-40B4-BE49-F238E27FC236}">
                <a16:creationId xmlns:a16="http://schemas.microsoft.com/office/drawing/2014/main" id="{3F335C83-8417-4806-9A2D-9EB3EF4F59B5}"/>
              </a:ext>
            </a:extLst>
          </p:cNvPr>
          <p:cNvSpPr>
            <a:spLocks noGrp="1"/>
          </p:cNvSpPr>
          <p:nvPr>
            <p:ph idx="1"/>
          </p:nvPr>
        </p:nvSpPr>
        <p:spPr/>
        <p:txBody>
          <a:bodyPr vert="horz" lIns="0" tIns="18000" rIns="0" bIns="18000" rtlCol="0" anchor="t">
            <a:normAutofit/>
          </a:bodyPr>
          <a:lstStyle/>
          <a:p>
            <a:pPr marL="0" indent="0">
              <a:buNone/>
            </a:pPr>
            <a:endParaRPr lang="en-US" dirty="0"/>
          </a:p>
          <a:p>
            <a:pPr lvl="1"/>
            <a:r>
              <a:rPr lang="ro-RO" sz="2000" dirty="0"/>
              <a:t>AGV</a:t>
            </a:r>
            <a:r>
              <a:rPr lang="en-US" sz="2000" dirty="0"/>
              <a:t>’s can guide themselves using one or more of the many means of navigation:</a:t>
            </a:r>
          </a:p>
          <a:p>
            <a:pPr lvl="2"/>
            <a:r>
              <a:rPr lang="en-US" sz="1800" dirty="0"/>
              <a:t>Wired</a:t>
            </a:r>
          </a:p>
          <a:p>
            <a:pPr lvl="2"/>
            <a:r>
              <a:rPr lang="en-US" sz="1800" dirty="0"/>
              <a:t>Guide tape</a:t>
            </a:r>
          </a:p>
          <a:p>
            <a:pPr lvl="2"/>
            <a:r>
              <a:rPr lang="en-US" sz="1800" dirty="0"/>
              <a:t>Laser target navigation</a:t>
            </a:r>
          </a:p>
          <a:p>
            <a:pPr lvl="2"/>
            <a:r>
              <a:rPr lang="en-US" sz="1800" dirty="0"/>
              <a:t>Inertial (Gyroscopic) navigation</a:t>
            </a:r>
          </a:p>
          <a:p>
            <a:pPr lvl="2"/>
            <a:r>
              <a:rPr lang="en-US" sz="1800" dirty="0"/>
              <a:t>Natural feature (Natural Targeting) navigation</a:t>
            </a:r>
          </a:p>
          <a:p>
            <a:pPr lvl="2"/>
            <a:r>
              <a:rPr lang="en-US" sz="1800" dirty="0"/>
              <a:t>Vision guidance</a:t>
            </a:r>
          </a:p>
          <a:p>
            <a:pPr lvl="2"/>
            <a:r>
              <a:rPr lang="en-US" sz="1800" dirty="0" err="1"/>
              <a:t>Geoguidance</a:t>
            </a:r>
            <a:endParaRPr lang="en-US" dirty="0"/>
          </a:p>
        </p:txBody>
      </p:sp>
    </p:spTree>
    <p:extLst>
      <p:ext uri="{BB962C8B-B14F-4D97-AF65-F5344CB8AC3E}">
        <p14:creationId xmlns:p14="http://schemas.microsoft.com/office/powerpoint/2010/main" val="312497623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IO_AGENDA_HASAGENDA" val="True"/>
</p:tagLst>
</file>

<file path=ppt/tags/tag2.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HDS" val="True"/>
  <p:tag name="MIO_EK" val="2375"/>
  <p:tag name="MIO_UPDATE" val="True"/>
  <p:tag name="MIO_VERSION" val="30.11.2012 11:40:17"/>
  <p:tag name="MIO_DBID" val="ED9FF2F2-6643-46BA-B685-7D49126FFAFF"/>
</p:tagLst>
</file>

<file path=ppt/tags/tag3.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5.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6.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7.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heme/theme1.xml><?xml version="1.0" encoding="utf-8"?>
<a:theme xmlns:a="http://schemas.openxmlformats.org/drawingml/2006/main" name="Continental CBS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bg2">
                <a:lumMod val="10000"/>
              </a:schemeClr>
            </a:solidFill>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(en)</Language>
    <Status xmlns="http://schemas.microsoft.com/sharepoint/v3">Valid</Status>
    <Owner xmlns="http://schemas.microsoft.com/sharepoint/v3" xsi:nil="true"/>
    <HardLink xmlns="cc7859f9-89ee-41f4-a0bb-b5a60f829e00">98e1c7aa-2979-44a4-bebe-523ec8b7d40c</HardLink>
    <ValidUntil xmlns="http://schemas.microsoft.com/sharepoint/v3" xsi:nil="true"/>
    <SecurityClass xmlns="http://schemas.microsoft.com/sharepoint/v3">Internal</SecurityClass>
    <Comments xmlns="http://schemas.microsoft.com/sharepoint/v3"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CCT)" ma:contentTypeID="0x010100C54AEFCD9DBB4E319E8DEF77F32B830D008071524CC8C0F045B9AD59311B911D00" ma:contentTypeVersion="6" ma:contentTypeDescription="Document Content Type (CCT)" ma:contentTypeScope="" ma:versionID="aafe45ee1e3a9fa5da144d05b94dddcf">
  <xsd:schema xmlns:xsd="http://www.w3.org/2001/XMLSchema" xmlns:xs="http://www.w3.org/2001/XMLSchema" xmlns:p="http://schemas.microsoft.com/office/2006/metadata/properties" xmlns:ns1="http://schemas.microsoft.com/sharepoint/v3" xmlns:ns3="cc7859f9-89ee-41f4-a0bb-b5a60f829e00" xmlns:ns4="http://schemas.microsoft.com/sharepoint/v4" targetNamespace="http://schemas.microsoft.com/office/2006/metadata/properties" ma:root="true" ma:fieldsID="27c439615a1ba286f0988642ae980b88" ns1:_="" ns3:_="" ns4:_="">
    <xsd:import namespace="http://schemas.microsoft.com/sharepoint/v3"/>
    <xsd:import namespace="cc7859f9-89ee-41f4-a0bb-b5a60f829e00"/>
    <xsd:import namespace="http://schemas.microsoft.com/sharepoint/v4"/>
    <xsd:element name="properties">
      <xsd:complexType>
        <xsd:sequence>
          <xsd:element name="documentManagement">
            <xsd:complexType>
              <xsd:all>
                <xsd:element ref="ns1:Status" minOccurs="0"/>
                <xsd:element ref="ns1:Comments" minOccurs="0"/>
                <xsd:element ref="ns1:Language" minOccurs="0"/>
                <xsd:element ref="ns1:Owner" minOccurs="0"/>
                <xsd:element ref="ns1:SecurityClass" minOccurs="0"/>
                <xsd:element ref="ns1:ValidUntil" minOccurs="0"/>
                <xsd:element ref="ns3:HardLink" minOccurs="0"/>
                <xsd:element ref="ns3:OrgFileExt" minOccurs="0"/>
                <xsd:element ref="ns3:CurItemEx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tus" ma:index="10" nillable="true" ma:displayName="Status" ma:default="Draft" ma:description="Document Status" ma:internalName="Status" ma:readOnly="false">
      <xsd:simpleType>
        <xsd:restriction base="dms:Choice">
          <xsd:enumeration value=""/>
          <xsd:enumeration value="Not started"/>
          <xsd:enumeration value="Draft"/>
          <xsd:enumeration value="Reviewed"/>
          <xsd:enumeration value="Released"/>
          <xsd:enumeration value="Valid"/>
          <xsd:enumeration value="Outdated"/>
          <xsd:enumeration value="Invalid"/>
        </xsd:restriction>
      </xsd:simpleType>
    </xsd:element>
    <xsd:element name="Comments" ma:index="11" nillable="true" ma:displayName="Comment" ma:internalName="Comments">
      <xsd:simpleType>
        <xsd:restriction base="dms:Note">
          <xsd:maxLength value="255"/>
        </xsd:restriction>
      </xsd:simpleType>
    </xsd:element>
    <xsd:element name="Language" ma:index="12" nillable="true" ma:displayName="Language" ma:default="English (en)" ma:description="Document Language" ma:internalName="Language" ma:readOnly="false">
      <xsd:simpleType>
        <xsd:restriction base="dms:Choice">
          <xsd:enumeration value="Arabic (ar)"/>
          <xsd:enumeration value="Bulgarian (bg)"/>
          <xsd:enumeration value="Chinese (zh)"/>
          <xsd:enumeration value="Croatian (hr)"/>
          <xsd:enumeration value="Czech (cs)"/>
          <xsd:enumeration value="Danish (da)"/>
          <xsd:enumeration value="Dutch (nl)"/>
          <xsd:enumeration value="English (en)"/>
          <xsd:enumeration value="Estonian (et)"/>
          <xsd:enumeration value="Finnish (fi)"/>
          <xsd:enumeration value="French (fr)"/>
          <xsd:enumeration value="German (de)"/>
          <xsd:enumeration value="Greek (el)"/>
          <xsd:enumeration value="Hebrew (he)"/>
          <xsd:enumeration value="Hindi (hi)"/>
          <xsd:enumeration value="Hungarian (hu)"/>
          <xsd:enumeration value="Indonesian (id)"/>
          <xsd:enumeration value="Italian (it)"/>
          <xsd:enumeration value="Japanese (ja)"/>
          <xsd:enumeration value="Korean (ko)"/>
          <xsd:enumeration value="Latvian (lv)"/>
          <xsd:enumeration value="Lithuanian (lt)"/>
          <xsd:enumeration value="Malay (ms)"/>
          <xsd:enumeration value="Norwegian (no)"/>
          <xsd:enumeration value="Polish (pl)"/>
          <xsd:enumeration value="Portuguese (pt)"/>
          <xsd:enumeration value="Romanian (ro)"/>
          <xsd:enumeration value="Russian (ru)"/>
          <xsd:enumeration value="Serbian (sr)"/>
          <xsd:enumeration value="Slovak (sk)"/>
          <xsd:enumeration value="Slovenian (sl)"/>
          <xsd:enumeration value="Spanish (es)"/>
          <xsd:enumeration value="Swedish (sv)"/>
          <xsd:enumeration value="Thai (th)"/>
          <xsd:enumeration value="Turkish (tr)"/>
          <xsd:enumeration value="Ukrainian (uk)"/>
          <xsd:enumeration value="Urdu (ur)"/>
          <xsd:enumeration value="Vietnamese (vi)"/>
        </xsd:restriction>
      </xsd:simpleType>
    </xsd:element>
    <xsd:element name="Owner" ma:index="13" nillable="true" ma:displayName="Owner of the Document" ma:description="Owner of the Document" ma:internalName="Owner_x0020_of_x0020_the_x0020_Document" ma:readOnly="false">
      <xsd:simpleType>
        <xsd:restriction base="dms:Text"/>
      </xsd:simpleType>
    </xsd:element>
    <xsd:element name="SecurityClass" ma:index="14" nillable="true" ma:displayName="Security Class" ma:default="Internal" ma:description="Security Class of Document" ma:internalName="SecurityClass" ma:readOnly="false">
      <xsd:simpleType>
        <xsd:restriction base="dms:Choice">
          <xsd:enumeration value="Internal"/>
          <xsd:enumeration value="Public"/>
          <xsd:enumeration value="Confidential"/>
        </xsd:restriction>
      </xsd:simpleType>
    </xsd:element>
    <xsd:element name="ValidUntil" ma:index="15" nillable="true" ma:displayName="Valid Until" ma:description="Document Valid Until" ma:format="DateOnly" ma:internalName="ValidUntil"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7859f9-89ee-41f4-a0bb-b5a60f829e00" elementFormDefault="qualified">
    <xsd:import namespace="http://schemas.microsoft.com/office/2006/documentManagement/types"/>
    <xsd:import namespace="http://schemas.microsoft.com/office/infopath/2007/PartnerControls"/>
    <xsd:element name="HardLink" ma:index="16" nillable="true" ma:displayName="HardLink" ma:indexed="true" ma:internalName="HardLink" ma:readOnly="true">
      <xsd:simpleType>
        <xsd:restriction base="dms:Text"/>
      </xsd:simpleType>
    </xsd:element>
    <xsd:element name="OrgFileExt" ma:index="17" nillable="true" ma:displayName="Orginal Ext" ma:internalName="OrgFileExt" ma:readOnly="true">
      <xsd:simpleType>
        <xsd:restriction base="dms:Text"/>
      </xsd:simpleType>
    </xsd:element>
    <xsd:element name="CurItemExt" ma:index="18" nillable="true" ma:displayName="Current Ext" ma:internalName="CurItemExt"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9A4DC-CF82-42D9-B603-7F09A055A47F}">
  <ds:schemaRefs>
    <ds:schemaRef ds:uri="http://schemas.microsoft.com/sharepoint/v3/contenttype/forms"/>
  </ds:schemaRefs>
</ds:datastoreItem>
</file>

<file path=customXml/itemProps2.xml><?xml version="1.0" encoding="utf-8"?>
<ds:datastoreItem xmlns:ds="http://schemas.openxmlformats.org/officeDocument/2006/customXml" ds:itemID="{FD6D0A9B-2D8E-42DC-92B7-EA353F08EF55}">
  <ds:schemaRefs>
    <ds:schemaRef ds:uri="cc7859f9-89ee-41f4-a0bb-b5a60f829e00"/>
    <ds:schemaRef ds:uri="http://purl.org/dc/elements/1.1/"/>
    <ds:schemaRef ds:uri="http://schemas.microsoft.com/office/2006/metadata/properties"/>
    <ds:schemaRef ds:uri="http://schemas.microsoft.com/sharepoint/v3"/>
    <ds:schemaRef ds:uri="http://schemas.microsoft.com/sharepoint/v4"/>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0A720A1-B394-4FE7-BF9C-6E95C12BC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859f9-89ee-41f4-a0bb-b5a60f829e0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Continental CBS 4x3</Template>
  <TotalTime>0</TotalTime>
  <Words>4358</Words>
  <Application>Microsoft Office PowerPoint</Application>
  <PresentationFormat>Affichage à l'écran (4:3)</PresentationFormat>
  <Paragraphs>374</Paragraphs>
  <Slides>56</Slides>
  <Notes>17</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56</vt:i4>
      </vt:variant>
    </vt:vector>
  </HeadingPairs>
  <TitlesOfParts>
    <vt:vector size="60" baseType="lpstr">
      <vt:lpstr>Arial</vt:lpstr>
      <vt:lpstr>Courier New</vt:lpstr>
      <vt:lpstr>Wingdings</vt:lpstr>
      <vt:lpstr>Continental CBS 4x3</vt:lpstr>
      <vt:lpstr>Présentation PowerPoint</vt:lpstr>
      <vt:lpstr>Content</vt:lpstr>
      <vt:lpstr>Content</vt:lpstr>
      <vt:lpstr>Smart equipment</vt:lpstr>
      <vt:lpstr>Smart equipment</vt:lpstr>
      <vt:lpstr>Smart equipment</vt:lpstr>
      <vt:lpstr>Smart equipment</vt:lpstr>
      <vt:lpstr>Smart equipment</vt:lpstr>
      <vt:lpstr>Smart equipment</vt:lpstr>
      <vt:lpstr>Smart equipment</vt:lpstr>
      <vt:lpstr>Smart equipment</vt:lpstr>
      <vt:lpstr>AGV selection</vt:lpstr>
      <vt:lpstr>Content</vt:lpstr>
      <vt:lpstr>AGV Description</vt:lpstr>
      <vt:lpstr>AGV Description</vt:lpstr>
      <vt:lpstr>AGV Description</vt:lpstr>
      <vt:lpstr>AGV Description</vt:lpstr>
      <vt:lpstr>AGV Description</vt:lpstr>
      <vt:lpstr>AGV Description</vt:lpstr>
      <vt:lpstr>AGV Description</vt:lpstr>
      <vt:lpstr>AGV Description</vt:lpstr>
      <vt:lpstr>Content</vt:lpstr>
      <vt:lpstr>Rack design and standard alley</vt:lpstr>
      <vt:lpstr>Safety requirements related to alley and racks </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Rack design and standard alley</vt:lpstr>
      <vt:lpstr>Content</vt:lpstr>
      <vt:lpstr>Advanced Robotics Command Language</vt:lpstr>
      <vt:lpstr>Advanced Robotics Command Language</vt:lpstr>
      <vt:lpstr>Advanced Robotics Command Language</vt:lpstr>
      <vt:lpstr>Advanced Robotics Command Language</vt:lpstr>
      <vt:lpstr>Fleet Management</vt:lpstr>
      <vt:lpstr>Fleet Management</vt:lpstr>
      <vt:lpstr>Fleet Management</vt:lpstr>
      <vt:lpstr>Fleet Management</vt:lpstr>
      <vt:lpstr>Fleet Management</vt:lpstr>
      <vt:lpstr>Traffic Management</vt:lpstr>
      <vt:lpstr>Charge Management</vt:lpstr>
      <vt:lpstr>Charge Management</vt:lpstr>
      <vt:lpstr>Charge Management</vt:lpstr>
      <vt:lpstr>Fleet Docking</vt:lpstr>
      <vt:lpstr>Managed Motion Sectors</vt:lpstr>
      <vt:lpstr>Managed Motion Sectors</vt:lpstr>
      <vt:lpstr>Managed Motion Sectors</vt:lpstr>
      <vt:lpstr>Présentation PowerPoint</vt:lpstr>
    </vt:vector>
  </TitlesOfParts>
  <Company>Continental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uidw4949</dc:creator>
  <cp:keywords/>
  <cp:lastModifiedBy>Loïc  MARIN</cp:lastModifiedBy>
  <cp:revision>493</cp:revision>
  <dcterms:created xsi:type="dcterms:W3CDTF">2014-04-15T10:02:45Z</dcterms:created>
  <dcterms:modified xsi:type="dcterms:W3CDTF">2021-02-04T15:14:12Z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0x010100C54AEFCD9DBB4E319E8DEF77F32B830D008071524CC8C0F045B9AD59311B911D00</vt:lpwstr>
  </property>
</Properties>
</file>