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3" r:id="rId2"/>
    <p:sldId id="284" r:id="rId3"/>
    <p:sldId id="285" r:id="rId4"/>
    <p:sldId id="262" r:id="rId5"/>
    <p:sldId id="286" r:id="rId6"/>
    <p:sldId id="263" r:id="rId7"/>
    <p:sldId id="259" r:id="rId8"/>
    <p:sldId id="261" r:id="rId9"/>
    <p:sldId id="264" r:id="rId10"/>
    <p:sldId id="265" r:id="rId11"/>
    <p:sldId id="266" r:id="rId12"/>
    <p:sldId id="287" r:id="rId13"/>
    <p:sldId id="271" r:id="rId14"/>
    <p:sldId id="272" r:id="rId15"/>
    <p:sldId id="273" r:id="rId16"/>
    <p:sldId id="274" r:id="rId17"/>
    <p:sldId id="288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047"/>
    <a:srgbClr val="CCFF99"/>
    <a:srgbClr val="5F259F"/>
    <a:srgbClr val="5C6670"/>
    <a:srgbClr val="A50034"/>
    <a:srgbClr val="B8B8B8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1/ </a:t>
            </a:r>
            <a:r>
              <a:rPr lang="fr-FR" dirty="0" err="1" smtClean="0"/>
              <a:t>Unstability</a:t>
            </a:r>
            <a:r>
              <a:rPr lang="fr-FR" dirty="0" smtClean="0"/>
              <a:t> of Machine sales (1996 till 2014)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Feuil1!$H$6</c:f>
              <c:strCache>
                <c:ptCount val="1"/>
                <c:pt idx="0">
                  <c:v>Année </c:v>
                </c:pt>
              </c:strCache>
            </c:strRef>
          </c:tx>
          <c:cat>
            <c:numRef>
              <c:f>Feuil1!$I$6:$Z$6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Feuil1!$I$7:$Z$7</c:f>
              <c:numCache>
                <c:formatCode>General</c:formatCode>
                <c:ptCount val="18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11</c:v>
                </c:pt>
                <c:pt idx="5">
                  <c:v>10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7</c:v>
                </c:pt>
                <c:pt idx="11">
                  <c:v>4</c:v>
                </c:pt>
                <c:pt idx="12">
                  <c:v>5</c:v>
                </c:pt>
                <c:pt idx="13">
                  <c:v>3</c:v>
                </c:pt>
                <c:pt idx="14">
                  <c:v>8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E3-4514-B46B-44BE79BE9564}"/>
            </c:ext>
          </c:extLst>
        </c:ser>
        <c:ser>
          <c:idx val="1"/>
          <c:order val="1"/>
          <c:tx>
            <c:strRef>
              <c:f>Feuil1!$H$7</c:f>
              <c:strCache>
                <c:ptCount val="1"/>
                <c:pt idx="0">
                  <c:v>Ventes </c:v>
                </c:pt>
              </c:strCache>
            </c:strRef>
          </c:tx>
          <c:cat>
            <c:numRef>
              <c:f>Feuil1!$I$6:$Z$6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Feuil1!$I$7:$Z$7</c:f>
              <c:numCache>
                <c:formatCode>General</c:formatCode>
                <c:ptCount val="18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11</c:v>
                </c:pt>
                <c:pt idx="5">
                  <c:v>10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7</c:v>
                </c:pt>
                <c:pt idx="11">
                  <c:v>4</c:v>
                </c:pt>
                <c:pt idx="12">
                  <c:v>5</c:v>
                </c:pt>
                <c:pt idx="13">
                  <c:v>3</c:v>
                </c:pt>
                <c:pt idx="14">
                  <c:v>8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E3-4514-B46B-44BE79BE9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662720"/>
        <c:axId val="40982720"/>
      </c:lineChart>
      <c:catAx>
        <c:axId val="1656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982720"/>
        <c:crosses val="autoZero"/>
        <c:auto val="1"/>
        <c:lblAlgn val="ctr"/>
        <c:lblOffset val="100"/>
        <c:noMultiLvlLbl val="0"/>
      </c:catAx>
      <c:valAx>
        <c:axId val="409827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566272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F7-4075-8974-0E0A323B49F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F7-4075-8974-0E0A323B49F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F7-4075-8974-0E0A323B49F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F7-4075-8974-0E0A323B49F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556</c:v>
                </c:pt>
                <c:pt idx="1">
                  <c:v>597</c:v>
                </c:pt>
                <c:pt idx="2">
                  <c:v>738</c:v>
                </c:pt>
                <c:pt idx="3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F7-4075-8974-0E0A323B49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424256"/>
        <c:axId val="92176384"/>
      </c:barChart>
      <c:catAx>
        <c:axId val="17942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176384"/>
        <c:crosses val="autoZero"/>
        <c:auto val="1"/>
        <c:lblAlgn val="ctr"/>
        <c:lblOffset val="100"/>
        <c:noMultiLvlLbl val="0"/>
      </c:catAx>
      <c:valAx>
        <c:axId val="92176384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En k€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1.4512695537503201E-2"/>
              <c:y val="0.395338292502002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942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B279F-A623-0A4A-A4D2-40ECC40E97C7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D3B6439-B78A-2F45-85EE-1320C428BDD1}">
      <dgm:prSet phldrT="[Texte]"/>
      <dgm:spPr/>
      <dgm:t>
        <a:bodyPr/>
        <a:lstStyle/>
        <a:p>
          <a:r>
            <a:rPr lang="fr-FR" dirty="0" smtClean="0"/>
            <a:t>Service</a:t>
          </a:r>
        </a:p>
        <a:p>
          <a:r>
            <a:rPr lang="fr-FR" dirty="0" err="1" smtClean="0"/>
            <a:t>Offer</a:t>
          </a:r>
          <a:endParaRPr lang="fr-FR" dirty="0"/>
        </a:p>
      </dgm:t>
    </dgm:pt>
    <dgm:pt modelId="{419B8AD9-03ED-A845-A069-7F188E231149}" type="parTrans" cxnId="{227929F8-CE63-F04E-8F47-4E710128B0EF}">
      <dgm:prSet/>
      <dgm:spPr/>
      <dgm:t>
        <a:bodyPr/>
        <a:lstStyle/>
        <a:p>
          <a:endParaRPr lang="fr-FR"/>
        </a:p>
      </dgm:t>
    </dgm:pt>
    <dgm:pt modelId="{02CF682D-93C9-A943-9BB6-C88495D6E6CE}" type="sibTrans" cxnId="{227929F8-CE63-F04E-8F47-4E710128B0EF}">
      <dgm:prSet/>
      <dgm:spPr/>
      <dgm:t>
        <a:bodyPr/>
        <a:lstStyle/>
        <a:p>
          <a:endParaRPr lang="fr-FR"/>
        </a:p>
      </dgm:t>
    </dgm:pt>
    <dgm:pt modelId="{5A893C63-E5AC-634C-A5C4-625B51C597DC}">
      <dgm:prSet phldrT="[Texte]" custT="1"/>
      <dgm:spPr/>
      <dgm:t>
        <a:bodyPr/>
        <a:lstStyle/>
        <a:p>
          <a:r>
            <a:rPr lang="fr-FR" sz="1200" dirty="0" smtClean="0"/>
            <a:t>Maintenance</a:t>
          </a:r>
          <a:endParaRPr lang="fr-FR" sz="1200" dirty="0"/>
        </a:p>
      </dgm:t>
    </dgm:pt>
    <dgm:pt modelId="{ADE0506D-8615-4647-A2C0-0968E7F39CE6}" type="parTrans" cxnId="{B6584305-FE19-D34D-A5B8-E96398E0317A}">
      <dgm:prSet/>
      <dgm:spPr/>
      <dgm:t>
        <a:bodyPr/>
        <a:lstStyle/>
        <a:p>
          <a:endParaRPr lang="fr-FR"/>
        </a:p>
      </dgm:t>
    </dgm:pt>
    <dgm:pt modelId="{44FF597F-49C1-2A49-B184-6101A0C34E0F}" type="sibTrans" cxnId="{B6584305-FE19-D34D-A5B8-E96398E0317A}">
      <dgm:prSet/>
      <dgm:spPr/>
      <dgm:t>
        <a:bodyPr/>
        <a:lstStyle/>
        <a:p>
          <a:endParaRPr lang="fr-FR"/>
        </a:p>
      </dgm:t>
    </dgm:pt>
    <dgm:pt modelId="{683092CF-4DD4-7746-8313-C6544D699D31}">
      <dgm:prSet phldrT="[Texte]" custT="1"/>
      <dgm:spPr/>
      <dgm:t>
        <a:bodyPr/>
        <a:lstStyle/>
        <a:p>
          <a:r>
            <a:rPr lang="fr-FR" sz="1400" dirty="0" smtClean="0"/>
            <a:t>Retro-engineering</a:t>
          </a:r>
          <a:endParaRPr lang="fr-FR" sz="1400" dirty="0"/>
        </a:p>
      </dgm:t>
    </dgm:pt>
    <dgm:pt modelId="{4A2874B7-4143-4D43-9E7C-99989021D5B0}" type="parTrans" cxnId="{83802EBF-0893-4545-B2EA-817150F32431}">
      <dgm:prSet/>
      <dgm:spPr/>
      <dgm:t>
        <a:bodyPr/>
        <a:lstStyle/>
        <a:p>
          <a:endParaRPr lang="fr-FR"/>
        </a:p>
      </dgm:t>
    </dgm:pt>
    <dgm:pt modelId="{B7662813-75E7-874D-AFEF-D60459E21A7B}" type="sibTrans" cxnId="{83802EBF-0893-4545-B2EA-817150F32431}">
      <dgm:prSet/>
      <dgm:spPr/>
      <dgm:t>
        <a:bodyPr/>
        <a:lstStyle/>
        <a:p>
          <a:endParaRPr lang="fr-FR"/>
        </a:p>
      </dgm:t>
    </dgm:pt>
    <dgm:pt modelId="{C0A22F03-3E10-C147-9609-3D375199A885}">
      <dgm:prSet phldrT="[Texte]" custT="1"/>
      <dgm:spPr/>
      <dgm:t>
        <a:bodyPr/>
        <a:lstStyle/>
        <a:p>
          <a:r>
            <a:rPr lang="fr-FR" sz="1400" dirty="0" err="1" smtClean="0"/>
            <a:t>Spare</a:t>
          </a:r>
          <a:r>
            <a:rPr lang="fr-FR" sz="1400" dirty="0" smtClean="0"/>
            <a:t> parts</a:t>
          </a:r>
          <a:endParaRPr lang="fr-FR" sz="1400" dirty="0"/>
        </a:p>
      </dgm:t>
    </dgm:pt>
    <dgm:pt modelId="{0EDB5815-7636-7A4F-964B-3AC33E6B63CF}" type="parTrans" cxnId="{5368A27A-3242-E54C-9439-37A32C6D03CE}">
      <dgm:prSet/>
      <dgm:spPr/>
      <dgm:t>
        <a:bodyPr/>
        <a:lstStyle/>
        <a:p>
          <a:endParaRPr lang="fr-FR"/>
        </a:p>
      </dgm:t>
    </dgm:pt>
    <dgm:pt modelId="{277604B4-D761-4744-874E-EBD9D367ED4D}" type="sibTrans" cxnId="{5368A27A-3242-E54C-9439-37A32C6D03CE}">
      <dgm:prSet/>
      <dgm:spPr/>
      <dgm:t>
        <a:bodyPr/>
        <a:lstStyle/>
        <a:p>
          <a:endParaRPr lang="fr-FR"/>
        </a:p>
      </dgm:t>
    </dgm:pt>
    <dgm:pt modelId="{F068D40C-0C19-6742-A0F0-EB9113074E3F}">
      <dgm:prSet phldrT="[Texte]" custT="1"/>
      <dgm:spPr/>
      <dgm:t>
        <a:bodyPr/>
        <a:lstStyle/>
        <a:p>
          <a:r>
            <a:rPr lang="fr-FR" sz="1400" dirty="0" smtClean="0"/>
            <a:t>Training</a:t>
          </a:r>
          <a:endParaRPr lang="fr-FR" sz="1400" dirty="0"/>
        </a:p>
      </dgm:t>
    </dgm:pt>
    <dgm:pt modelId="{6429577A-9324-D74D-9DA8-65AA986ABC22}" type="parTrans" cxnId="{33C6A563-D163-3249-993B-9847AC8D44CA}">
      <dgm:prSet/>
      <dgm:spPr/>
      <dgm:t>
        <a:bodyPr/>
        <a:lstStyle/>
        <a:p>
          <a:endParaRPr lang="fr-FR"/>
        </a:p>
      </dgm:t>
    </dgm:pt>
    <dgm:pt modelId="{D7A16E6F-A4AA-ED48-89E5-0F9C0FA5F093}" type="sibTrans" cxnId="{33C6A563-D163-3249-993B-9847AC8D44CA}">
      <dgm:prSet/>
      <dgm:spPr/>
      <dgm:t>
        <a:bodyPr/>
        <a:lstStyle/>
        <a:p>
          <a:endParaRPr lang="fr-FR"/>
        </a:p>
      </dgm:t>
    </dgm:pt>
    <dgm:pt modelId="{FE960293-DF58-304E-BF6D-E1AAB1467141}" type="pres">
      <dgm:prSet presAssocID="{B83B279F-A623-0A4A-A4D2-40ECC40E97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B002D8-FFA0-444A-8976-7B426F78613A}" type="pres">
      <dgm:prSet presAssocID="{B83B279F-A623-0A4A-A4D2-40ECC40E97C7}" presName="radial" presStyleCnt="0">
        <dgm:presLayoutVars>
          <dgm:animLvl val="ctr"/>
        </dgm:presLayoutVars>
      </dgm:prSet>
      <dgm:spPr/>
    </dgm:pt>
    <dgm:pt modelId="{7006123A-F02B-ED42-9E97-E787C3503FA0}" type="pres">
      <dgm:prSet presAssocID="{6D3B6439-B78A-2F45-85EE-1320C428BDD1}" presName="centerShape" presStyleLbl="vennNode1" presStyleIdx="0" presStyleCnt="5"/>
      <dgm:spPr/>
      <dgm:t>
        <a:bodyPr/>
        <a:lstStyle/>
        <a:p>
          <a:endParaRPr lang="fr-FR"/>
        </a:p>
      </dgm:t>
    </dgm:pt>
    <dgm:pt modelId="{2F4CC503-AEFC-DF42-8852-8B16B072F6EB}" type="pres">
      <dgm:prSet presAssocID="{5A893C63-E5AC-634C-A5C4-625B51C597D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7FD7B-89DA-D446-8C25-2799ED651A1C}" type="pres">
      <dgm:prSet presAssocID="{683092CF-4DD4-7746-8313-C6544D699D3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89A748-E7DA-9B48-B702-0A09704722A6}" type="pres">
      <dgm:prSet presAssocID="{C0A22F03-3E10-C147-9609-3D375199A88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F75CF6-A0F7-6946-8A64-877280D713F9}" type="pres">
      <dgm:prSet presAssocID="{F068D40C-0C19-6742-A0F0-EB9113074E3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584305-FE19-D34D-A5B8-E96398E0317A}" srcId="{6D3B6439-B78A-2F45-85EE-1320C428BDD1}" destId="{5A893C63-E5AC-634C-A5C4-625B51C597DC}" srcOrd="0" destOrd="0" parTransId="{ADE0506D-8615-4647-A2C0-0968E7F39CE6}" sibTransId="{44FF597F-49C1-2A49-B184-6101A0C34E0F}"/>
    <dgm:cxn modelId="{EB4914D9-4F70-4898-95FD-BAE39BF5D037}" type="presOf" srcId="{5A893C63-E5AC-634C-A5C4-625B51C597DC}" destId="{2F4CC503-AEFC-DF42-8852-8B16B072F6EB}" srcOrd="0" destOrd="0" presId="urn:microsoft.com/office/officeart/2005/8/layout/radial3"/>
    <dgm:cxn modelId="{5368A27A-3242-E54C-9439-37A32C6D03CE}" srcId="{6D3B6439-B78A-2F45-85EE-1320C428BDD1}" destId="{C0A22F03-3E10-C147-9609-3D375199A885}" srcOrd="2" destOrd="0" parTransId="{0EDB5815-7636-7A4F-964B-3AC33E6B63CF}" sibTransId="{277604B4-D761-4744-874E-EBD9D367ED4D}"/>
    <dgm:cxn modelId="{227929F8-CE63-F04E-8F47-4E710128B0EF}" srcId="{B83B279F-A623-0A4A-A4D2-40ECC40E97C7}" destId="{6D3B6439-B78A-2F45-85EE-1320C428BDD1}" srcOrd="0" destOrd="0" parTransId="{419B8AD9-03ED-A845-A069-7F188E231149}" sibTransId="{02CF682D-93C9-A943-9BB6-C88495D6E6CE}"/>
    <dgm:cxn modelId="{33430E16-9F5E-4382-A69B-419F78183888}" type="presOf" srcId="{F068D40C-0C19-6742-A0F0-EB9113074E3F}" destId="{B6F75CF6-A0F7-6946-8A64-877280D713F9}" srcOrd="0" destOrd="0" presId="urn:microsoft.com/office/officeart/2005/8/layout/radial3"/>
    <dgm:cxn modelId="{8A288BA3-176E-48F7-B476-40C767A6E4E6}" type="presOf" srcId="{683092CF-4DD4-7746-8313-C6544D699D31}" destId="{5437FD7B-89DA-D446-8C25-2799ED651A1C}" srcOrd="0" destOrd="0" presId="urn:microsoft.com/office/officeart/2005/8/layout/radial3"/>
    <dgm:cxn modelId="{83802EBF-0893-4545-B2EA-817150F32431}" srcId="{6D3B6439-B78A-2F45-85EE-1320C428BDD1}" destId="{683092CF-4DD4-7746-8313-C6544D699D31}" srcOrd="1" destOrd="0" parTransId="{4A2874B7-4143-4D43-9E7C-99989021D5B0}" sibTransId="{B7662813-75E7-874D-AFEF-D60459E21A7B}"/>
    <dgm:cxn modelId="{A63FD665-6533-474C-B553-8809B49C4330}" type="presOf" srcId="{B83B279F-A623-0A4A-A4D2-40ECC40E97C7}" destId="{FE960293-DF58-304E-BF6D-E1AAB1467141}" srcOrd="0" destOrd="0" presId="urn:microsoft.com/office/officeart/2005/8/layout/radial3"/>
    <dgm:cxn modelId="{664AE3A3-68F7-4ABB-B5CA-1463C66C4165}" type="presOf" srcId="{C0A22F03-3E10-C147-9609-3D375199A885}" destId="{2A89A748-E7DA-9B48-B702-0A09704722A6}" srcOrd="0" destOrd="0" presId="urn:microsoft.com/office/officeart/2005/8/layout/radial3"/>
    <dgm:cxn modelId="{33C6A563-D163-3249-993B-9847AC8D44CA}" srcId="{6D3B6439-B78A-2F45-85EE-1320C428BDD1}" destId="{F068D40C-0C19-6742-A0F0-EB9113074E3F}" srcOrd="3" destOrd="0" parTransId="{6429577A-9324-D74D-9DA8-65AA986ABC22}" sibTransId="{D7A16E6F-A4AA-ED48-89E5-0F9C0FA5F093}"/>
    <dgm:cxn modelId="{5BABE5EF-C142-458B-8D86-9410FFB31E9D}" type="presOf" srcId="{6D3B6439-B78A-2F45-85EE-1320C428BDD1}" destId="{7006123A-F02B-ED42-9E97-E787C3503FA0}" srcOrd="0" destOrd="0" presId="urn:microsoft.com/office/officeart/2005/8/layout/radial3"/>
    <dgm:cxn modelId="{D16669E2-4B92-4757-A07F-2E9698C0869C}" type="presParOf" srcId="{FE960293-DF58-304E-BF6D-E1AAB1467141}" destId="{EBB002D8-FFA0-444A-8976-7B426F78613A}" srcOrd="0" destOrd="0" presId="urn:microsoft.com/office/officeart/2005/8/layout/radial3"/>
    <dgm:cxn modelId="{28679262-6845-4964-9A81-C1C1E87EA239}" type="presParOf" srcId="{EBB002D8-FFA0-444A-8976-7B426F78613A}" destId="{7006123A-F02B-ED42-9E97-E787C3503FA0}" srcOrd="0" destOrd="0" presId="urn:microsoft.com/office/officeart/2005/8/layout/radial3"/>
    <dgm:cxn modelId="{9A8846E2-6F23-45CF-8D2C-4425B84F8721}" type="presParOf" srcId="{EBB002D8-FFA0-444A-8976-7B426F78613A}" destId="{2F4CC503-AEFC-DF42-8852-8B16B072F6EB}" srcOrd="1" destOrd="0" presId="urn:microsoft.com/office/officeart/2005/8/layout/radial3"/>
    <dgm:cxn modelId="{039E93A2-922D-445C-AC89-6B54B81DDD61}" type="presParOf" srcId="{EBB002D8-FFA0-444A-8976-7B426F78613A}" destId="{5437FD7B-89DA-D446-8C25-2799ED651A1C}" srcOrd="2" destOrd="0" presId="urn:microsoft.com/office/officeart/2005/8/layout/radial3"/>
    <dgm:cxn modelId="{E2FDEB1F-4407-4C87-BDBD-11ADE67997A7}" type="presParOf" srcId="{EBB002D8-FFA0-444A-8976-7B426F78613A}" destId="{2A89A748-E7DA-9B48-B702-0A09704722A6}" srcOrd="3" destOrd="0" presId="urn:microsoft.com/office/officeart/2005/8/layout/radial3"/>
    <dgm:cxn modelId="{1570176B-2CE2-41AD-A032-C9335DF20DEA}" type="presParOf" srcId="{EBB002D8-FFA0-444A-8976-7B426F78613A}" destId="{B6F75CF6-A0F7-6946-8A64-877280D713F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26659-7F68-6544-B2A7-DECCD530D1D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C72DD6-5554-BA48-BFC0-43A7CE89E2BF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600" dirty="0" smtClean="0"/>
            <a:t>Customer contact and </a:t>
          </a:r>
          <a:r>
            <a:rPr lang="fr-FR" sz="1600" dirty="0" err="1" smtClean="0"/>
            <a:t>demand</a:t>
          </a:r>
          <a:endParaRPr lang="fr-FR" sz="1600" dirty="0"/>
        </a:p>
      </dgm:t>
    </dgm:pt>
    <dgm:pt modelId="{EBAA6C95-5C35-3946-810A-3BA2726B5C6F}" type="parTrans" cxnId="{6C548FB1-A330-E843-AF77-5DB78707D12B}">
      <dgm:prSet/>
      <dgm:spPr/>
      <dgm:t>
        <a:bodyPr/>
        <a:lstStyle/>
        <a:p>
          <a:endParaRPr lang="fr-FR"/>
        </a:p>
      </dgm:t>
    </dgm:pt>
    <dgm:pt modelId="{47C55DBF-3B82-124D-A8B2-FBFCD83ED86D}" type="sibTrans" cxnId="{6C548FB1-A330-E843-AF77-5DB78707D12B}">
      <dgm:prSet custT="1"/>
      <dgm:spPr/>
      <dgm:t>
        <a:bodyPr/>
        <a:lstStyle/>
        <a:p>
          <a:endParaRPr lang="fr-FR" sz="800"/>
        </a:p>
      </dgm:t>
    </dgm:pt>
    <dgm:pt modelId="{3219B06F-AABA-724C-A151-AA06E8D1F6D1}">
      <dgm:prSet phldrT="[Texte]" custT="1"/>
      <dgm:spPr>
        <a:solidFill>
          <a:srgbClr val="6D5047"/>
        </a:solidFill>
      </dgm:spPr>
      <dgm:t>
        <a:bodyPr/>
        <a:lstStyle/>
        <a:p>
          <a:r>
            <a:rPr lang="fr-FR" sz="1600" dirty="0" smtClean="0"/>
            <a:t>Design</a:t>
          </a:r>
        </a:p>
        <a:p>
          <a:r>
            <a:rPr lang="fr-FR" sz="1600" dirty="0" smtClean="0"/>
            <a:t>(Bureau d’étude)</a:t>
          </a:r>
          <a:endParaRPr lang="fr-FR" sz="1600" dirty="0"/>
        </a:p>
      </dgm:t>
    </dgm:pt>
    <dgm:pt modelId="{55BEB1E4-2D7F-0F49-A941-FB4EBE30FE23}" type="parTrans" cxnId="{A8F5BE62-F465-9140-AF9F-1B1BDEBADDE1}">
      <dgm:prSet/>
      <dgm:spPr/>
      <dgm:t>
        <a:bodyPr/>
        <a:lstStyle/>
        <a:p>
          <a:endParaRPr lang="fr-FR"/>
        </a:p>
      </dgm:t>
    </dgm:pt>
    <dgm:pt modelId="{A38A55EB-153F-3D48-A9E4-64B4C7727883}" type="sibTrans" cxnId="{A8F5BE62-F465-9140-AF9F-1B1BDEBADDE1}">
      <dgm:prSet custT="1"/>
      <dgm:spPr/>
      <dgm:t>
        <a:bodyPr/>
        <a:lstStyle/>
        <a:p>
          <a:endParaRPr lang="fr-FR" sz="800"/>
        </a:p>
      </dgm:t>
    </dgm:pt>
    <dgm:pt modelId="{D9FA3F5E-B901-2444-9F67-8B8AA49A1050}">
      <dgm:prSet phldrT="[Texte]" custT="1"/>
      <dgm:spPr>
        <a:solidFill>
          <a:srgbClr val="6D5047"/>
        </a:solidFill>
      </dgm:spPr>
      <dgm:t>
        <a:bodyPr/>
        <a:lstStyle/>
        <a:p>
          <a:r>
            <a:rPr lang="fr-FR" sz="1600" dirty="0" smtClean="0"/>
            <a:t>Production</a:t>
          </a:r>
          <a:endParaRPr lang="fr-FR" sz="1600" dirty="0"/>
        </a:p>
      </dgm:t>
    </dgm:pt>
    <dgm:pt modelId="{8F48773A-F108-D749-B432-809199E75AA3}" type="parTrans" cxnId="{D76F65B6-55B6-6340-B5AE-874DB7AE7D70}">
      <dgm:prSet/>
      <dgm:spPr/>
      <dgm:t>
        <a:bodyPr/>
        <a:lstStyle/>
        <a:p>
          <a:endParaRPr lang="fr-FR"/>
        </a:p>
      </dgm:t>
    </dgm:pt>
    <dgm:pt modelId="{146877BE-42B8-6845-8C18-2CC965D5A790}" type="sibTrans" cxnId="{D76F65B6-55B6-6340-B5AE-874DB7AE7D70}">
      <dgm:prSet custT="1"/>
      <dgm:spPr/>
      <dgm:t>
        <a:bodyPr/>
        <a:lstStyle/>
        <a:p>
          <a:endParaRPr lang="fr-FR" sz="800"/>
        </a:p>
      </dgm:t>
    </dgm:pt>
    <dgm:pt modelId="{CF167454-8B82-C242-A6A4-B1561C75AD45}">
      <dgm:prSet phldrT="[Texte]" custT="1"/>
      <dgm:spPr>
        <a:solidFill>
          <a:srgbClr val="6D5047"/>
        </a:solidFill>
      </dgm:spPr>
      <dgm:t>
        <a:bodyPr/>
        <a:lstStyle/>
        <a:p>
          <a:r>
            <a:rPr lang="fr-FR" sz="1600" dirty="0" smtClean="0"/>
            <a:t>Delivery</a:t>
          </a:r>
          <a:br>
            <a:rPr lang="fr-FR" sz="1600" dirty="0" smtClean="0"/>
          </a:br>
          <a:r>
            <a:rPr lang="fr-FR" sz="1600" dirty="0" smtClean="0"/>
            <a:t>/Training</a:t>
          </a:r>
          <a:endParaRPr lang="fr-FR" sz="1600" dirty="0"/>
        </a:p>
      </dgm:t>
    </dgm:pt>
    <dgm:pt modelId="{7B0B296B-E021-3C47-B9EA-8970EC662485}" type="parTrans" cxnId="{33B6238F-E1B2-5A43-A11D-F13D6FBD8202}">
      <dgm:prSet/>
      <dgm:spPr/>
      <dgm:t>
        <a:bodyPr/>
        <a:lstStyle/>
        <a:p>
          <a:endParaRPr lang="fr-FR"/>
        </a:p>
      </dgm:t>
    </dgm:pt>
    <dgm:pt modelId="{A5090516-D57D-D04C-8E24-7A1766F73EDB}" type="sibTrans" cxnId="{33B6238F-E1B2-5A43-A11D-F13D6FBD8202}">
      <dgm:prSet custT="1"/>
      <dgm:spPr/>
      <dgm:t>
        <a:bodyPr/>
        <a:lstStyle/>
        <a:p>
          <a:endParaRPr lang="fr-FR" sz="800"/>
        </a:p>
      </dgm:t>
    </dgm:pt>
    <dgm:pt modelId="{6D3F637A-6A83-444E-8AD2-AB44D5F90C11}">
      <dgm:prSet phldrT="[Texte]" custT="1"/>
      <dgm:spPr>
        <a:solidFill>
          <a:srgbClr val="6D5047"/>
        </a:solidFill>
      </dgm:spPr>
      <dgm:t>
        <a:bodyPr/>
        <a:lstStyle/>
        <a:p>
          <a:r>
            <a:rPr lang="fr-FR" sz="1600" dirty="0" smtClean="0"/>
            <a:t>Usage</a:t>
          </a:r>
          <a:endParaRPr lang="fr-FR" sz="1600" dirty="0"/>
        </a:p>
      </dgm:t>
    </dgm:pt>
    <dgm:pt modelId="{43076DA3-F6B4-8943-8950-DB351CF697F8}" type="parTrans" cxnId="{3AC08DB6-E84E-6241-AC98-27EDFE499E7F}">
      <dgm:prSet/>
      <dgm:spPr/>
      <dgm:t>
        <a:bodyPr/>
        <a:lstStyle/>
        <a:p>
          <a:endParaRPr lang="fr-FR"/>
        </a:p>
      </dgm:t>
    </dgm:pt>
    <dgm:pt modelId="{8F61049F-4943-E142-9B11-2EF13F0AC744}" type="sibTrans" cxnId="{3AC08DB6-E84E-6241-AC98-27EDFE499E7F}">
      <dgm:prSet custT="1"/>
      <dgm:spPr/>
      <dgm:t>
        <a:bodyPr/>
        <a:lstStyle/>
        <a:p>
          <a:endParaRPr lang="fr-FR" sz="800"/>
        </a:p>
      </dgm:t>
    </dgm:pt>
    <dgm:pt modelId="{35A724FD-B228-8646-90A7-B0887F19ED55}">
      <dgm:prSet phldrT="[Texte]" custT="1"/>
      <dgm:spPr>
        <a:solidFill>
          <a:srgbClr val="6D5047"/>
        </a:solidFill>
      </dgm:spPr>
      <dgm:t>
        <a:bodyPr/>
        <a:lstStyle/>
        <a:p>
          <a:r>
            <a:rPr lang="fr-FR" sz="1600" dirty="0" err="1" smtClean="0"/>
            <a:t>Mainte-nance</a:t>
          </a:r>
          <a:endParaRPr lang="fr-FR" sz="1600" dirty="0"/>
        </a:p>
      </dgm:t>
    </dgm:pt>
    <dgm:pt modelId="{51CC4F10-5D88-E341-8B78-1E4286F4ECE7}" type="parTrans" cxnId="{E749615D-C536-DE4F-9687-223F666ADC67}">
      <dgm:prSet/>
      <dgm:spPr/>
      <dgm:t>
        <a:bodyPr/>
        <a:lstStyle/>
        <a:p>
          <a:endParaRPr lang="fr-FR"/>
        </a:p>
      </dgm:t>
    </dgm:pt>
    <dgm:pt modelId="{53679F2A-80E3-654F-A95A-DF3A7122DF49}" type="sibTrans" cxnId="{E749615D-C536-DE4F-9687-223F666ADC67}">
      <dgm:prSet custT="1"/>
      <dgm:spPr/>
      <dgm:t>
        <a:bodyPr/>
        <a:lstStyle/>
        <a:p>
          <a:endParaRPr lang="fr-FR" sz="800"/>
        </a:p>
      </dgm:t>
    </dgm:pt>
    <dgm:pt modelId="{1A270BAA-2E8D-244A-B9E5-C6E2C2379EDC}">
      <dgm:prSet phldrT="[Texte]" custT="1"/>
      <dgm:spPr>
        <a:solidFill>
          <a:srgbClr val="6D5047"/>
        </a:solidFill>
      </dgm:spPr>
      <dgm:t>
        <a:bodyPr/>
        <a:lstStyle/>
        <a:p>
          <a:r>
            <a:rPr lang="fr-FR" sz="1600" dirty="0" err="1" smtClean="0"/>
            <a:t>Re</a:t>
          </a:r>
          <a:r>
            <a:rPr lang="fr-FR" sz="1600" dirty="0" smtClean="0"/>
            <a:t>-engineering</a:t>
          </a:r>
          <a:endParaRPr lang="fr-FR" sz="1600" dirty="0"/>
        </a:p>
      </dgm:t>
    </dgm:pt>
    <dgm:pt modelId="{F3ADF68D-55E4-1346-B770-91325ECBD9A4}" type="parTrans" cxnId="{82F921A2-47B5-2148-BA1B-8EF55ECD8140}">
      <dgm:prSet/>
      <dgm:spPr/>
      <dgm:t>
        <a:bodyPr/>
        <a:lstStyle/>
        <a:p>
          <a:endParaRPr lang="fr-FR"/>
        </a:p>
      </dgm:t>
    </dgm:pt>
    <dgm:pt modelId="{B63D3E49-F99A-CB4F-B864-FFE01454CA80}" type="sibTrans" cxnId="{82F921A2-47B5-2148-BA1B-8EF55ECD8140}">
      <dgm:prSet custT="1"/>
      <dgm:spPr/>
      <dgm:t>
        <a:bodyPr/>
        <a:lstStyle/>
        <a:p>
          <a:endParaRPr lang="fr-FR" sz="800"/>
        </a:p>
      </dgm:t>
    </dgm:pt>
    <dgm:pt modelId="{9C0727A9-9714-E444-848B-93623E4F2496}" type="pres">
      <dgm:prSet presAssocID="{29B26659-7F68-6544-B2A7-DECCD530D1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DF6D48-8DD4-6C44-B8BB-6A00E7E395B2}" type="pres">
      <dgm:prSet presAssocID="{ACC72DD6-5554-BA48-BFC0-43A7CE89E2BF}" presName="node" presStyleLbl="node1" presStyleIdx="0" presStyleCnt="7" custScaleX="148358" custScaleY="150243" custRadScaleRad="108795" custRadScaleInc="158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CAA177-967D-364D-B3B8-DD4305385A87}" type="pres">
      <dgm:prSet presAssocID="{47C55DBF-3B82-124D-A8B2-FBFCD83ED86D}" presName="sibTrans" presStyleLbl="sibTrans2D1" presStyleIdx="0" presStyleCnt="7" custScaleX="148358" custScaleY="150243"/>
      <dgm:spPr/>
      <dgm:t>
        <a:bodyPr/>
        <a:lstStyle/>
        <a:p>
          <a:endParaRPr lang="fr-FR"/>
        </a:p>
      </dgm:t>
    </dgm:pt>
    <dgm:pt modelId="{5922EDA0-4D03-A544-BA10-3AB070CE26AE}" type="pres">
      <dgm:prSet presAssocID="{47C55DBF-3B82-124D-A8B2-FBFCD83ED86D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BADDF87B-7491-084B-9A06-EBCCDBC41F60}" type="pres">
      <dgm:prSet presAssocID="{3219B06F-AABA-724C-A151-AA06E8D1F6D1}" presName="node" presStyleLbl="node1" presStyleIdx="1" presStyleCnt="7" custScaleX="148358" custScaleY="150243" custRadScaleRad="141377" custRadScaleInc="258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B1DB3B-5766-484B-A0A5-9C4796F008F5}" type="pres">
      <dgm:prSet presAssocID="{A38A55EB-153F-3D48-A9E4-64B4C7727883}" presName="sibTrans" presStyleLbl="sibTrans2D1" presStyleIdx="1" presStyleCnt="7" custScaleX="148358" custScaleY="150243"/>
      <dgm:spPr/>
      <dgm:t>
        <a:bodyPr/>
        <a:lstStyle/>
        <a:p>
          <a:endParaRPr lang="fr-FR"/>
        </a:p>
      </dgm:t>
    </dgm:pt>
    <dgm:pt modelId="{599198B2-10D8-A945-B69C-C445D96AD9BF}" type="pres">
      <dgm:prSet presAssocID="{A38A55EB-153F-3D48-A9E4-64B4C7727883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E4D1BEC8-25D7-6041-99FC-08A291576C92}" type="pres">
      <dgm:prSet presAssocID="{D9FA3F5E-B901-2444-9F67-8B8AA49A1050}" presName="node" presStyleLbl="node1" presStyleIdx="2" presStyleCnt="7" custScaleX="148358" custScaleY="150243" custRadScaleRad="161836" custRadScaleInc="-117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0A54D9-9C17-0248-AB54-2F44D960AB08}" type="pres">
      <dgm:prSet presAssocID="{146877BE-42B8-6845-8C18-2CC965D5A790}" presName="sibTrans" presStyleLbl="sibTrans2D1" presStyleIdx="2" presStyleCnt="7" custScaleX="148358" custScaleY="150243"/>
      <dgm:spPr/>
      <dgm:t>
        <a:bodyPr/>
        <a:lstStyle/>
        <a:p>
          <a:endParaRPr lang="fr-FR"/>
        </a:p>
      </dgm:t>
    </dgm:pt>
    <dgm:pt modelId="{D925FF8B-8D0D-774D-8CB2-B3BFD47BF912}" type="pres">
      <dgm:prSet presAssocID="{146877BE-42B8-6845-8C18-2CC965D5A790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F96054C6-0DE3-EF4E-8F12-898393E7FE5E}" type="pres">
      <dgm:prSet presAssocID="{CF167454-8B82-C242-A6A4-B1561C75AD45}" presName="node" presStyleLbl="node1" presStyleIdx="3" presStyleCnt="7" custScaleX="148358" custScaleY="150243" custRadScaleRad="112982" custRadScaleInc="-443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86FB90-9ADB-084F-80FD-B42D1D89B340}" type="pres">
      <dgm:prSet presAssocID="{A5090516-D57D-D04C-8E24-7A1766F73EDB}" presName="sibTrans" presStyleLbl="sibTrans2D1" presStyleIdx="3" presStyleCnt="7" custScaleX="148358" custScaleY="150243"/>
      <dgm:spPr/>
      <dgm:t>
        <a:bodyPr/>
        <a:lstStyle/>
        <a:p>
          <a:endParaRPr lang="fr-FR"/>
        </a:p>
      </dgm:t>
    </dgm:pt>
    <dgm:pt modelId="{7B05F600-A483-2949-A04E-0D6ED1B683B6}" type="pres">
      <dgm:prSet presAssocID="{A5090516-D57D-D04C-8E24-7A1766F73EDB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EC2B113A-1B6B-6647-AF7E-9888A634ED89}" type="pres">
      <dgm:prSet presAssocID="{6D3F637A-6A83-444E-8AD2-AB44D5F90C11}" presName="node" presStyleLbl="node1" presStyleIdx="4" presStyleCnt="7" custScaleX="148358" custScaleY="150243" custRadScaleRad="105203" custRadScaleInc="75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95FCB8-9E97-D142-A50E-03ED3773537F}" type="pres">
      <dgm:prSet presAssocID="{8F61049F-4943-E142-9B11-2EF13F0AC744}" presName="sibTrans" presStyleLbl="sibTrans2D1" presStyleIdx="4" presStyleCnt="7" custScaleX="148358" custScaleY="150243"/>
      <dgm:spPr/>
      <dgm:t>
        <a:bodyPr/>
        <a:lstStyle/>
        <a:p>
          <a:endParaRPr lang="fr-FR"/>
        </a:p>
      </dgm:t>
    </dgm:pt>
    <dgm:pt modelId="{22F8CE1D-F5C1-AD4C-92A2-D30BC02CB993}" type="pres">
      <dgm:prSet presAssocID="{8F61049F-4943-E142-9B11-2EF13F0AC744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401E3BC4-0404-884B-BD15-E534EB9A6E14}" type="pres">
      <dgm:prSet presAssocID="{35A724FD-B228-8646-90A7-B0887F19ED55}" presName="node" presStyleLbl="node1" presStyleIdx="5" presStyleCnt="7" custScaleX="148358" custScaleY="150243" custRadScaleRad="138242" custRadScaleInc="50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3D61B4-A4F7-F84E-BCB4-1EEF1C47F0C9}" type="pres">
      <dgm:prSet presAssocID="{53679F2A-80E3-654F-A95A-DF3A7122DF49}" presName="sibTrans" presStyleLbl="sibTrans2D1" presStyleIdx="5" presStyleCnt="7" custScaleX="148358" custScaleY="150243"/>
      <dgm:spPr/>
      <dgm:t>
        <a:bodyPr/>
        <a:lstStyle/>
        <a:p>
          <a:endParaRPr lang="fr-FR"/>
        </a:p>
      </dgm:t>
    </dgm:pt>
    <dgm:pt modelId="{F3627763-B23D-2649-895F-74B8D432A2EC}" type="pres">
      <dgm:prSet presAssocID="{53679F2A-80E3-654F-A95A-DF3A7122DF49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F58ACF12-0384-CF49-AD21-E8583D287603}" type="pres">
      <dgm:prSet presAssocID="{1A270BAA-2E8D-244A-B9E5-C6E2C2379EDC}" presName="node" presStyleLbl="node1" presStyleIdx="6" presStyleCnt="7" custScaleX="167361" custScaleY="150243" custRadScaleRad="128490" custRadScaleInc="-116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0FA2DB-1637-534E-B3C3-F96163F7E45B}" type="pres">
      <dgm:prSet presAssocID="{B63D3E49-F99A-CB4F-B864-FFE01454CA80}" presName="sibTrans" presStyleLbl="sibTrans2D1" presStyleIdx="6" presStyleCnt="7" custScaleX="148358" custScaleY="150243"/>
      <dgm:spPr/>
      <dgm:t>
        <a:bodyPr/>
        <a:lstStyle/>
        <a:p>
          <a:endParaRPr lang="fr-FR"/>
        </a:p>
      </dgm:t>
    </dgm:pt>
    <dgm:pt modelId="{459BCBAC-C2D7-574A-8F68-0CEEA89385D3}" type="pres">
      <dgm:prSet presAssocID="{B63D3E49-F99A-CB4F-B864-FFE01454CA80}" presName="connectorText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1D48D4CC-CF89-45AE-911E-8D5AE3A61A64}" type="presOf" srcId="{A5090516-D57D-D04C-8E24-7A1766F73EDB}" destId="{7B05F600-A483-2949-A04E-0D6ED1B683B6}" srcOrd="1" destOrd="0" presId="urn:microsoft.com/office/officeart/2005/8/layout/cycle2"/>
    <dgm:cxn modelId="{C55D27FC-7DBF-4269-B3FA-6E363B3E0349}" type="presOf" srcId="{47C55DBF-3B82-124D-A8B2-FBFCD83ED86D}" destId="{A9CAA177-967D-364D-B3B8-DD4305385A87}" srcOrd="0" destOrd="0" presId="urn:microsoft.com/office/officeart/2005/8/layout/cycle2"/>
    <dgm:cxn modelId="{B86FD92C-53C5-401C-BA7F-2CB28ABECA72}" type="presOf" srcId="{35A724FD-B228-8646-90A7-B0887F19ED55}" destId="{401E3BC4-0404-884B-BD15-E534EB9A6E14}" srcOrd="0" destOrd="0" presId="urn:microsoft.com/office/officeart/2005/8/layout/cycle2"/>
    <dgm:cxn modelId="{A8F5BE62-F465-9140-AF9F-1B1BDEBADDE1}" srcId="{29B26659-7F68-6544-B2A7-DECCD530D1DD}" destId="{3219B06F-AABA-724C-A151-AA06E8D1F6D1}" srcOrd="1" destOrd="0" parTransId="{55BEB1E4-2D7F-0F49-A941-FB4EBE30FE23}" sibTransId="{A38A55EB-153F-3D48-A9E4-64B4C7727883}"/>
    <dgm:cxn modelId="{25C7F42D-3648-47CF-8800-BA60F05EFFC4}" type="presOf" srcId="{146877BE-42B8-6845-8C18-2CC965D5A790}" destId="{D925FF8B-8D0D-774D-8CB2-B3BFD47BF912}" srcOrd="1" destOrd="0" presId="urn:microsoft.com/office/officeart/2005/8/layout/cycle2"/>
    <dgm:cxn modelId="{D76F65B6-55B6-6340-B5AE-874DB7AE7D70}" srcId="{29B26659-7F68-6544-B2A7-DECCD530D1DD}" destId="{D9FA3F5E-B901-2444-9F67-8B8AA49A1050}" srcOrd="2" destOrd="0" parTransId="{8F48773A-F108-D749-B432-809199E75AA3}" sibTransId="{146877BE-42B8-6845-8C18-2CC965D5A790}"/>
    <dgm:cxn modelId="{17D8CD4B-912E-4257-9CC3-7DBC946D3559}" type="presOf" srcId="{53679F2A-80E3-654F-A95A-DF3A7122DF49}" destId="{3C3D61B4-A4F7-F84E-BCB4-1EEF1C47F0C9}" srcOrd="0" destOrd="0" presId="urn:microsoft.com/office/officeart/2005/8/layout/cycle2"/>
    <dgm:cxn modelId="{4A4C8A48-6A73-4BA7-8244-3EFC21204A6A}" type="presOf" srcId="{146877BE-42B8-6845-8C18-2CC965D5A790}" destId="{790A54D9-9C17-0248-AB54-2F44D960AB08}" srcOrd="0" destOrd="0" presId="urn:microsoft.com/office/officeart/2005/8/layout/cycle2"/>
    <dgm:cxn modelId="{91D2BAEF-C746-43FB-9974-96966F8F9AF0}" type="presOf" srcId="{1A270BAA-2E8D-244A-B9E5-C6E2C2379EDC}" destId="{F58ACF12-0384-CF49-AD21-E8583D287603}" srcOrd="0" destOrd="0" presId="urn:microsoft.com/office/officeart/2005/8/layout/cycle2"/>
    <dgm:cxn modelId="{B7949564-FC4A-4D8E-942F-CF7954C09B85}" type="presOf" srcId="{47C55DBF-3B82-124D-A8B2-FBFCD83ED86D}" destId="{5922EDA0-4D03-A544-BA10-3AB070CE26AE}" srcOrd="1" destOrd="0" presId="urn:microsoft.com/office/officeart/2005/8/layout/cycle2"/>
    <dgm:cxn modelId="{A69ABB92-D89C-4FAA-8AA2-FDACA63F4845}" type="presOf" srcId="{53679F2A-80E3-654F-A95A-DF3A7122DF49}" destId="{F3627763-B23D-2649-895F-74B8D432A2EC}" srcOrd="1" destOrd="0" presId="urn:microsoft.com/office/officeart/2005/8/layout/cycle2"/>
    <dgm:cxn modelId="{42744BE2-B96A-49C0-84B9-A635B1C3A753}" type="presOf" srcId="{A38A55EB-153F-3D48-A9E4-64B4C7727883}" destId="{A9B1DB3B-5766-484B-A0A5-9C4796F008F5}" srcOrd="0" destOrd="0" presId="urn:microsoft.com/office/officeart/2005/8/layout/cycle2"/>
    <dgm:cxn modelId="{3C6A1A0E-47F3-49E7-8EA1-D394F05EA879}" type="presOf" srcId="{CF167454-8B82-C242-A6A4-B1561C75AD45}" destId="{F96054C6-0DE3-EF4E-8F12-898393E7FE5E}" srcOrd="0" destOrd="0" presId="urn:microsoft.com/office/officeart/2005/8/layout/cycle2"/>
    <dgm:cxn modelId="{D70730AE-20B8-4B0B-B360-CADEA048FD32}" type="presOf" srcId="{6D3F637A-6A83-444E-8AD2-AB44D5F90C11}" destId="{EC2B113A-1B6B-6647-AF7E-9888A634ED89}" srcOrd="0" destOrd="0" presId="urn:microsoft.com/office/officeart/2005/8/layout/cycle2"/>
    <dgm:cxn modelId="{3AC08DB6-E84E-6241-AC98-27EDFE499E7F}" srcId="{29B26659-7F68-6544-B2A7-DECCD530D1DD}" destId="{6D3F637A-6A83-444E-8AD2-AB44D5F90C11}" srcOrd="4" destOrd="0" parTransId="{43076DA3-F6B4-8943-8950-DB351CF697F8}" sibTransId="{8F61049F-4943-E142-9B11-2EF13F0AC744}"/>
    <dgm:cxn modelId="{FCE6AC7B-F6E6-4481-B5C9-AD897940E4A8}" type="presOf" srcId="{B63D3E49-F99A-CB4F-B864-FFE01454CA80}" destId="{B60FA2DB-1637-534E-B3C3-F96163F7E45B}" srcOrd="0" destOrd="0" presId="urn:microsoft.com/office/officeart/2005/8/layout/cycle2"/>
    <dgm:cxn modelId="{901FB896-61CF-477D-934C-67DBE51E37DD}" type="presOf" srcId="{29B26659-7F68-6544-B2A7-DECCD530D1DD}" destId="{9C0727A9-9714-E444-848B-93623E4F2496}" srcOrd="0" destOrd="0" presId="urn:microsoft.com/office/officeart/2005/8/layout/cycle2"/>
    <dgm:cxn modelId="{5D4B7BCB-9124-4E6D-8803-DBAF8E60FBBB}" type="presOf" srcId="{3219B06F-AABA-724C-A151-AA06E8D1F6D1}" destId="{BADDF87B-7491-084B-9A06-EBCCDBC41F60}" srcOrd="0" destOrd="0" presId="urn:microsoft.com/office/officeart/2005/8/layout/cycle2"/>
    <dgm:cxn modelId="{48F5CD9B-FB17-4A59-BF5E-D58BCEEB41A2}" type="presOf" srcId="{8F61049F-4943-E142-9B11-2EF13F0AC744}" destId="{E495FCB8-9E97-D142-A50E-03ED3773537F}" srcOrd="0" destOrd="0" presId="urn:microsoft.com/office/officeart/2005/8/layout/cycle2"/>
    <dgm:cxn modelId="{33B6238F-E1B2-5A43-A11D-F13D6FBD8202}" srcId="{29B26659-7F68-6544-B2A7-DECCD530D1DD}" destId="{CF167454-8B82-C242-A6A4-B1561C75AD45}" srcOrd="3" destOrd="0" parTransId="{7B0B296B-E021-3C47-B9EA-8970EC662485}" sibTransId="{A5090516-D57D-D04C-8E24-7A1766F73EDB}"/>
    <dgm:cxn modelId="{6BF95F4E-FC5B-4E69-BF56-E90C773CC1F7}" type="presOf" srcId="{ACC72DD6-5554-BA48-BFC0-43A7CE89E2BF}" destId="{F5DF6D48-8DD4-6C44-B8BB-6A00E7E395B2}" srcOrd="0" destOrd="0" presId="urn:microsoft.com/office/officeart/2005/8/layout/cycle2"/>
    <dgm:cxn modelId="{62DC954A-F53C-41A2-911C-4B3BA93A590F}" type="presOf" srcId="{A38A55EB-153F-3D48-A9E4-64B4C7727883}" destId="{599198B2-10D8-A945-B69C-C445D96AD9BF}" srcOrd="1" destOrd="0" presId="urn:microsoft.com/office/officeart/2005/8/layout/cycle2"/>
    <dgm:cxn modelId="{C6756E67-6172-4147-A720-E3911CDF8387}" type="presOf" srcId="{B63D3E49-F99A-CB4F-B864-FFE01454CA80}" destId="{459BCBAC-C2D7-574A-8F68-0CEEA89385D3}" srcOrd="1" destOrd="0" presId="urn:microsoft.com/office/officeart/2005/8/layout/cycle2"/>
    <dgm:cxn modelId="{79E98C5B-13D1-443F-BF00-D093A3D1DD7D}" type="presOf" srcId="{8F61049F-4943-E142-9B11-2EF13F0AC744}" destId="{22F8CE1D-F5C1-AD4C-92A2-D30BC02CB993}" srcOrd="1" destOrd="0" presId="urn:microsoft.com/office/officeart/2005/8/layout/cycle2"/>
    <dgm:cxn modelId="{E749615D-C536-DE4F-9687-223F666ADC67}" srcId="{29B26659-7F68-6544-B2A7-DECCD530D1DD}" destId="{35A724FD-B228-8646-90A7-B0887F19ED55}" srcOrd="5" destOrd="0" parTransId="{51CC4F10-5D88-E341-8B78-1E4286F4ECE7}" sibTransId="{53679F2A-80E3-654F-A95A-DF3A7122DF49}"/>
    <dgm:cxn modelId="{6C548FB1-A330-E843-AF77-5DB78707D12B}" srcId="{29B26659-7F68-6544-B2A7-DECCD530D1DD}" destId="{ACC72DD6-5554-BA48-BFC0-43A7CE89E2BF}" srcOrd="0" destOrd="0" parTransId="{EBAA6C95-5C35-3946-810A-3BA2726B5C6F}" sibTransId="{47C55DBF-3B82-124D-A8B2-FBFCD83ED86D}"/>
    <dgm:cxn modelId="{49DBE822-0620-4DA6-8E19-A6014C80212D}" type="presOf" srcId="{A5090516-D57D-D04C-8E24-7A1766F73EDB}" destId="{6186FB90-9ADB-084F-80FD-B42D1D89B340}" srcOrd="0" destOrd="0" presId="urn:microsoft.com/office/officeart/2005/8/layout/cycle2"/>
    <dgm:cxn modelId="{F558BCE6-4BCD-4DA4-9550-7774C8DA6033}" type="presOf" srcId="{D9FA3F5E-B901-2444-9F67-8B8AA49A1050}" destId="{E4D1BEC8-25D7-6041-99FC-08A291576C92}" srcOrd="0" destOrd="0" presId="urn:microsoft.com/office/officeart/2005/8/layout/cycle2"/>
    <dgm:cxn modelId="{82F921A2-47B5-2148-BA1B-8EF55ECD8140}" srcId="{29B26659-7F68-6544-B2A7-DECCD530D1DD}" destId="{1A270BAA-2E8D-244A-B9E5-C6E2C2379EDC}" srcOrd="6" destOrd="0" parTransId="{F3ADF68D-55E4-1346-B770-91325ECBD9A4}" sibTransId="{B63D3E49-F99A-CB4F-B864-FFE01454CA80}"/>
    <dgm:cxn modelId="{7BF558E4-184C-4874-AF45-21137D241B3A}" type="presParOf" srcId="{9C0727A9-9714-E444-848B-93623E4F2496}" destId="{F5DF6D48-8DD4-6C44-B8BB-6A00E7E395B2}" srcOrd="0" destOrd="0" presId="urn:microsoft.com/office/officeart/2005/8/layout/cycle2"/>
    <dgm:cxn modelId="{BFB390D6-A315-4B35-94E7-9BDD1EA32704}" type="presParOf" srcId="{9C0727A9-9714-E444-848B-93623E4F2496}" destId="{A9CAA177-967D-364D-B3B8-DD4305385A87}" srcOrd="1" destOrd="0" presId="urn:microsoft.com/office/officeart/2005/8/layout/cycle2"/>
    <dgm:cxn modelId="{941F88FA-6777-4CFA-80C7-799ACBCA10C3}" type="presParOf" srcId="{A9CAA177-967D-364D-B3B8-DD4305385A87}" destId="{5922EDA0-4D03-A544-BA10-3AB070CE26AE}" srcOrd="0" destOrd="0" presId="urn:microsoft.com/office/officeart/2005/8/layout/cycle2"/>
    <dgm:cxn modelId="{50BA2C28-1BC3-45A6-8B20-A9C364B7DC93}" type="presParOf" srcId="{9C0727A9-9714-E444-848B-93623E4F2496}" destId="{BADDF87B-7491-084B-9A06-EBCCDBC41F60}" srcOrd="2" destOrd="0" presId="urn:microsoft.com/office/officeart/2005/8/layout/cycle2"/>
    <dgm:cxn modelId="{027D2C5B-B928-4DE4-B62C-6BF43CBA35A4}" type="presParOf" srcId="{9C0727A9-9714-E444-848B-93623E4F2496}" destId="{A9B1DB3B-5766-484B-A0A5-9C4796F008F5}" srcOrd="3" destOrd="0" presId="urn:microsoft.com/office/officeart/2005/8/layout/cycle2"/>
    <dgm:cxn modelId="{5AE21AE7-FF66-4BBA-AC0F-38F375D6EBF2}" type="presParOf" srcId="{A9B1DB3B-5766-484B-A0A5-9C4796F008F5}" destId="{599198B2-10D8-A945-B69C-C445D96AD9BF}" srcOrd="0" destOrd="0" presId="urn:microsoft.com/office/officeart/2005/8/layout/cycle2"/>
    <dgm:cxn modelId="{E19D8BFA-BCE7-42C1-BB0D-F2D54087C528}" type="presParOf" srcId="{9C0727A9-9714-E444-848B-93623E4F2496}" destId="{E4D1BEC8-25D7-6041-99FC-08A291576C92}" srcOrd="4" destOrd="0" presId="urn:microsoft.com/office/officeart/2005/8/layout/cycle2"/>
    <dgm:cxn modelId="{D84D48FF-22A7-4053-9BE6-C11F16302EC4}" type="presParOf" srcId="{9C0727A9-9714-E444-848B-93623E4F2496}" destId="{790A54D9-9C17-0248-AB54-2F44D960AB08}" srcOrd="5" destOrd="0" presId="urn:microsoft.com/office/officeart/2005/8/layout/cycle2"/>
    <dgm:cxn modelId="{A8341091-D714-45E6-A24C-AF300208A5C6}" type="presParOf" srcId="{790A54D9-9C17-0248-AB54-2F44D960AB08}" destId="{D925FF8B-8D0D-774D-8CB2-B3BFD47BF912}" srcOrd="0" destOrd="0" presId="urn:microsoft.com/office/officeart/2005/8/layout/cycle2"/>
    <dgm:cxn modelId="{AF51813D-F9B7-415D-80D3-9543D15DF99C}" type="presParOf" srcId="{9C0727A9-9714-E444-848B-93623E4F2496}" destId="{F96054C6-0DE3-EF4E-8F12-898393E7FE5E}" srcOrd="6" destOrd="0" presId="urn:microsoft.com/office/officeart/2005/8/layout/cycle2"/>
    <dgm:cxn modelId="{7CBD728F-9B94-44EC-94E1-518815FEBD0B}" type="presParOf" srcId="{9C0727A9-9714-E444-848B-93623E4F2496}" destId="{6186FB90-9ADB-084F-80FD-B42D1D89B340}" srcOrd="7" destOrd="0" presId="urn:microsoft.com/office/officeart/2005/8/layout/cycle2"/>
    <dgm:cxn modelId="{619AF0EF-093C-4C29-872D-D47F049246E6}" type="presParOf" srcId="{6186FB90-9ADB-084F-80FD-B42D1D89B340}" destId="{7B05F600-A483-2949-A04E-0D6ED1B683B6}" srcOrd="0" destOrd="0" presId="urn:microsoft.com/office/officeart/2005/8/layout/cycle2"/>
    <dgm:cxn modelId="{BB5747B7-FF22-494D-B973-ED5AB0B9824D}" type="presParOf" srcId="{9C0727A9-9714-E444-848B-93623E4F2496}" destId="{EC2B113A-1B6B-6647-AF7E-9888A634ED89}" srcOrd="8" destOrd="0" presId="urn:microsoft.com/office/officeart/2005/8/layout/cycle2"/>
    <dgm:cxn modelId="{6A1C1D4A-D82A-4D3B-AE1F-B8FB310C1937}" type="presParOf" srcId="{9C0727A9-9714-E444-848B-93623E4F2496}" destId="{E495FCB8-9E97-D142-A50E-03ED3773537F}" srcOrd="9" destOrd="0" presId="urn:microsoft.com/office/officeart/2005/8/layout/cycle2"/>
    <dgm:cxn modelId="{E58F38F2-F9CF-43EF-BB80-F11CBDE7865F}" type="presParOf" srcId="{E495FCB8-9E97-D142-A50E-03ED3773537F}" destId="{22F8CE1D-F5C1-AD4C-92A2-D30BC02CB993}" srcOrd="0" destOrd="0" presId="urn:microsoft.com/office/officeart/2005/8/layout/cycle2"/>
    <dgm:cxn modelId="{E4D4A7C5-D9F2-48C2-AF84-B227347FDE32}" type="presParOf" srcId="{9C0727A9-9714-E444-848B-93623E4F2496}" destId="{401E3BC4-0404-884B-BD15-E534EB9A6E14}" srcOrd="10" destOrd="0" presId="urn:microsoft.com/office/officeart/2005/8/layout/cycle2"/>
    <dgm:cxn modelId="{973BBAF4-8FFC-44F0-82EE-A88C072EF757}" type="presParOf" srcId="{9C0727A9-9714-E444-848B-93623E4F2496}" destId="{3C3D61B4-A4F7-F84E-BCB4-1EEF1C47F0C9}" srcOrd="11" destOrd="0" presId="urn:microsoft.com/office/officeart/2005/8/layout/cycle2"/>
    <dgm:cxn modelId="{6EFB845A-DC7D-455C-8DC5-E6C5390056A2}" type="presParOf" srcId="{3C3D61B4-A4F7-F84E-BCB4-1EEF1C47F0C9}" destId="{F3627763-B23D-2649-895F-74B8D432A2EC}" srcOrd="0" destOrd="0" presId="urn:microsoft.com/office/officeart/2005/8/layout/cycle2"/>
    <dgm:cxn modelId="{28D46377-725D-4E8E-AEF6-B8E5B854B462}" type="presParOf" srcId="{9C0727A9-9714-E444-848B-93623E4F2496}" destId="{F58ACF12-0384-CF49-AD21-E8583D287603}" srcOrd="12" destOrd="0" presId="urn:microsoft.com/office/officeart/2005/8/layout/cycle2"/>
    <dgm:cxn modelId="{DD397D13-1CB2-4DEC-A698-D6F7FF3E2222}" type="presParOf" srcId="{9C0727A9-9714-E444-848B-93623E4F2496}" destId="{B60FA2DB-1637-534E-B3C3-F96163F7E45B}" srcOrd="13" destOrd="0" presId="urn:microsoft.com/office/officeart/2005/8/layout/cycle2"/>
    <dgm:cxn modelId="{D635B271-4935-4074-A9D7-ADCA3F88AAE6}" type="presParOf" srcId="{B60FA2DB-1637-534E-B3C3-F96163F7E45B}" destId="{459BCBAC-C2D7-574A-8F68-0CEEA89385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FECAE4-3218-4584-AFB6-030B927B8AA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EB989E34-C8FD-4E2A-B7BC-6515ED14679F}">
      <dgm:prSet phldrT="[Texte]"/>
      <dgm:spPr/>
      <dgm:t>
        <a:bodyPr/>
        <a:lstStyle/>
        <a:p>
          <a:r>
            <a:rPr lang="en-US" b="1" noProof="0" dirty="0" smtClean="0"/>
            <a:t>Farming equipment</a:t>
          </a:r>
          <a:endParaRPr lang="en-US" b="1" noProof="0" dirty="0"/>
        </a:p>
      </dgm:t>
    </dgm:pt>
    <dgm:pt modelId="{624CEE56-0E5B-4E81-AF16-59684683A7F4}" type="parTrans" cxnId="{FAF61B4C-DE76-4965-B6FC-D384A39E33C5}">
      <dgm:prSet/>
      <dgm:spPr/>
      <dgm:t>
        <a:bodyPr/>
        <a:lstStyle/>
        <a:p>
          <a:endParaRPr lang="en-US" noProof="0" dirty="0"/>
        </a:p>
      </dgm:t>
    </dgm:pt>
    <dgm:pt modelId="{ECC20404-6EE7-4CAB-B42E-586C888467DC}" type="sibTrans" cxnId="{FAF61B4C-DE76-4965-B6FC-D384A39E33C5}">
      <dgm:prSet/>
      <dgm:spPr/>
      <dgm:t>
        <a:bodyPr/>
        <a:lstStyle/>
        <a:p>
          <a:endParaRPr lang="en-US" noProof="0" dirty="0"/>
        </a:p>
      </dgm:t>
    </dgm:pt>
    <dgm:pt modelId="{2FF08710-0F31-4A11-8DEB-30EA762B01EC}">
      <dgm:prSet phldrT="[Texte]" custT="1"/>
      <dgm:spPr/>
      <dgm:t>
        <a:bodyPr/>
        <a:lstStyle/>
        <a:p>
          <a:r>
            <a:rPr lang="en-US" sz="1600" b="1" noProof="0" dirty="0" smtClean="0">
              <a:solidFill>
                <a:srgbClr val="5F259F"/>
              </a:solidFill>
            </a:rPr>
            <a:t>Political</a:t>
          </a:r>
        </a:p>
        <a:p>
          <a:r>
            <a:rPr lang="en-US" sz="1600" b="0" noProof="0" dirty="0" smtClean="0"/>
            <a:t>Support to organic/sustainable farming</a:t>
          </a:r>
        </a:p>
        <a:p>
          <a:r>
            <a:rPr lang="en-US" sz="1600" b="0" noProof="0" dirty="0" smtClean="0"/>
            <a:t>Lobbies</a:t>
          </a:r>
        </a:p>
      </dgm:t>
    </dgm:pt>
    <dgm:pt modelId="{30FF3A50-DC64-44F8-B017-1EED697212D3}" type="parTrans" cxnId="{24457E31-EC5A-4690-97D6-6216FF2EB460}">
      <dgm:prSet/>
      <dgm:spPr/>
      <dgm:t>
        <a:bodyPr/>
        <a:lstStyle/>
        <a:p>
          <a:endParaRPr lang="en-US" noProof="0" dirty="0"/>
        </a:p>
      </dgm:t>
    </dgm:pt>
    <dgm:pt modelId="{2EE95BD9-69BB-47AC-B89B-3B9F36B7D243}" type="sibTrans" cxnId="{24457E31-EC5A-4690-97D6-6216FF2EB460}">
      <dgm:prSet/>
      <dgm:spPr/>
      <dgm:t>
        <a:bodyPr/>
        <a:lstStyle/>
        <a:p>
          <a:endParaRPr lang="en-US" noProof="0" dirty="0"/>
        </a:p>
      </dgm:t>
    </dgm:pt>
    <dgm:pt modelId="{1C805F2E-996F-4A85-8173-4FB66AC5A17C}">
      <dgm:prSet phldrT="[Texte]" custT="1"/>
      <dgm:spPr/>
      <dgm:t>
        <a:bodyPr/>
        <a:lstStyle/>
        <a:p>
          <a:r>
            <a:rPr lang="en-US" sz="1600" b="1" noProof="0" dirty="0" smtClean="0">
              <a:solidFill>
                <a:srgbClr val="5F259F"/>
              </a:solidFill>
            </a:rPr>
            <a:t>Economic</a:t>
          </a:r>
          <a:endParaRPr lang="en-US" sz="1500" b="1" noProof="0" dirty="0" smtClean="0">
            <a:solidFill>
              <a:srgbClr val="5F259F"/>
            </a:solidFill>
          </a:endParaRPr>
        </a:p>
        <a:p>
          <a:r>
            <a:rPr lang="en-US" sz="1600" b="0" noProof="0" dirty="0" smtClean="0"/>
            <a:t>Productivity</a:t>
          </a:r>
        </a:p>
        <a:p>
          <a:r>
            <a:rPr lang="en-US" sz="1600" b="0" noProof="0" dirty="0" smtClean="0"/>
            <a:t>Risk reduction (crop losses)</a:t>
          </a:r>
          <a:endParaRPr lang="en-US" sz="1600" b="0" noProof="0" dirty="0"/>
        </a:p>
      </dgm:t>
    </dgm:pt>
    <dgm:pt modelId="{72701F6D-095A-42A0-BDBC-BDBD211C5C01}" type="parTrans" cxnId="{EE4620B5-6DEB-4B27-8B35-DA93F95505A9}">
      <dgm:prSet/>
      <dgm:spPr/>
      <dgm:t>
        <a:bodyPr/>
        <a:lstStyle/>
        <a:p>
          <a:endParaRPr lang="en-US" noProof="0" dirty="0"/>
        </a:p>
      </dgm:t>
    </dgm:pt>
    <dgm:pt modelId="{499E55D5-D103-47B6-9673-7E67F816EE51}" type="sibTrans" cxnId="{EE4620B5-6DEB-4B27-8B35-DA93F95505A9}">
      <dgm:prSet/>
      <dgm:spPr/>
      <dgm:t>
        <a:bodyPr/>
        <a:lstStyle/>
        <a:p>
          <a:endParaRPr lang="en-US" noProof="0" dirty="0"/>
        </a:p>
      </dgm:t>
    </dgm:pt>
    <dgm:pt modelId="{F7A5BC20-1201-48CD-B9F7-EA717703A3E4}">
      <dgm:prSet phldrT="[Texte]" custT="1"/>
      <dgm:spPr/>
      <dgm:t>
        <a:bodyPr/>
        <a:lstStyle/>
        <a:p>
          <a:r>
            <a:rPr lang="en-US" sz="1600" b="1" i="0" noProof="0" dirty="0" smtClean="0">
              <a:solidFill>
                <a:srgbClr val="5F259F"/>
              </a:solidFill>
            </a:rPr>
            <a:t>Social</a:t>
          </a:r>
          <a:endParaRPr lang="en-US" sz="1500" b="1" i="0" noProof="0" dirty="0" smtClean="0">
            <a:solidFill>
              <a:srgbClr val="5F259F"/>
            </a:solidFill>
          </a:endParaRPr>
        </a:p>
        <a:p>
          <a:r>
            <a:rPr lang="en-US" sz="1500" noProof="0" dirty="0" smtClean="0"/>
            <a:t>Environmental and health concerns and lobbies (consumers and farm workers)</a:t>
          </a:r>
        </a:p>
      </dgm:t>
    </dgm:pt>
    <dgm:pt modelId="{6E9F8036-89B3-4BC3-8325-D002A1B59C40}" type="parTrans" cxnId="{E5D1494F-7B5E-473F-B22C-F3A8B0766F27}">
      <dgm:prSet/>
      <dgm:spPr/>
      <dgm:t>
        <a:bodyPr/>
        <a:lstStyle/>
        <a:p>
          <a:endParaRPr lang="en-US" noProof="0" dirty="0"/>
        </a:p>
      </dgm:t>
    </dgm:pt>
    <dgm:pt modelId="{908C70E2-73D9-4086-A124-9374A3458AC8}" type="sibTrans" cxnId="{E5D1494F-7B5E-473F-B22C-F3A8B0766F27}">
      <dgm:prSet/>
      <dgm:spPr/>
      <dgm:t>
        <a:bodyPr/>
        <a:lstStyle/>
        <a:p>
          <a:endParaRPr lang="en-US" noProof="0" dirty="0"/>
        </a:p>
      </dgm:t>
    </dgm:pt>
    <dgm:pt modelId="{7D2AE645-AFE9-415F-AD06-263A55AAD908}">
      <dgm:prSet phldrT="[Texte]" custT="1"/>
      <dgm:spPr/>
      <dgm:t>
        <a:bodyPr/>
        <a:lstStyle/>
        <a:p>
          <a:r>
            <a:rPr lang="en-US" sz="1600" b="1" noProof="0" dirty="0" smtClean="0">
              <a:solidFill>
                <a:srgbClr val="5F259F"/>
              </a:solidFill>
            </a:rPr>
            <a:t>Technological</a:t>
          </a:r>
          <a:endParaRPr lang="en-US" sz="1300" b="1" noProof="0" dirty="0" smtClean="0">
            <a:solidFill>
              <a:srgbClr val="5F259F"/>
            </a:solidFill>
          </a:endParaRPr>
        </a:p>
        <a:p>
          <a:r>
            <a:rPr lang="en-US" sz="1400" noProof="0" dirty="0" smtClean="0"/>
            <a:t>Remote monitoring, onboard electronics, GPS</a:t>
          </a:r>
        </a:p>
        <a:p>
          <a:r>
            <a:rPr lang="en-US" sz="1400" noProof="0" dirty="0" smtClean="0"/>
            <a:t>Efficiency of plant-health products, GMO</a:t>
          </a:r>
          <a:endParaRPr lang="en-US" sz="1400" noProof="0" dirty="0"/>
        </a:p>
      </dgm:t>
    </dgm:pt>
    <dgm:pt modelId="{EAA4A720-1D60-4FF1-881F-5A8C9BD287E7}" type="parTrans" cxnId="{0025E8C6-E3EA-4860-8C12-63D90635A4BB}">
      <dgm:prSet/>
      <dgm:spPr/>
      <dgm:t>
        <a:bodyPr/>
        <a:lstStyle/>
        <a:p>
          <a:endParaRPr lang="en-US" noProof="0" dirty="0"/>
        </a:p>
      </dgm:t>
    </dgm:pt>
    <dgm:pt modelId="{EA475651-BB65-45B7-94DA-E35E2B2D800C}" type="sibTrans" cxnId="{0025E8C6-E3EA-4860-8C12-63D90635A4BB}">
      <dgm:prSet/>
      <dgm:spPr/>
      <dgm:t>
        <a:bodyPr/>
        <a:lstStyle/>
        <a:p>
          <a:endParaRPr lang="en-US" noProof="0" dirty="0"/>
        </a:p>
      </dgm:t>
    </dgm:pt>
    <dgm:pt modelId="{E059A420-63EE-4068-8D9C-968694CADEF0}">
      <dgm:prSet phldrT="[Texte]" custT="1"/>
      <dgm:spPr/>
      <dgm:t>
        <a:bodyPr/>
        <a:lstStyle/>
        <a:p>
          <a:r>
            <a:rPr lang="en-US" sz="1600" b="1" noProof="0" dirty="0" smtClean="0">
              <a:solidFill>
                <a:srgbClr val="5F259F"/>
              </a:solidFill>
            </a:rPr>
            <a:t>Environmental</a:t>
          </a:r>
          <a:endParaRPr lang="en-US" sz="1300" b="1" noProof="0" dirty="0" smtClean="0">
            <a:solidFill>
              <a:srgbClr val="5F259F"/>
            </a:solidFill>
          </a:endParaRPr>
        </a:p>
        <a:p>
          <a:r>
            <a:rPr lang="en-US" sz="1600" noProof="0" dirty="0" smtClean="0"/>
            <a:t>Norms</a:t>
          </a:r>
        </a:p>
        <a:p>
          <a:r>
            <a:rPr lang="en-US" sz="1600" noProof="0" dirty="0" smtClean="0"/>
            <a:t>Organic and sustainable farming</a:t>
          </a:r>
          <a:endParaRPr lang="en-US" sz="1600" noProof="0" dirty="0"/>
        </a:p>
      </dgm:t>
    </dgm:pt>
    <dgm:pt modelId="{5CC5E82C-3D3A-4C11-B366-0AC3E72640B3}" type="parTrans" cxnId="{CA48EC08-D74B-419A-A800-2758556A1DEF}">
      <dgm:prSet/>
      <dgm:spPr/>
      <dgm:t>
        <a:bodyPr/>
        <a:lstStyle/>
        <a:p>
          <a:endParaRPr lang="en-US" noProof="0" dirty="0"/>
        </a:p>
      </dgm:t>
    </dgm:pt>
    <dgm:pt modelId="{D086C905-565D-4190-9F71-2872F2216A5A}" type="sibTrans" cxnId="{CA48EC08-D74B-419A-A800-2758556A1DEF}">
      <dgm:prSet/>
      <dgm:spPr/>
      <dgm:t>
        <a:bodyPr/>
        <a:lstStyle/>
        <a:p>
          <a:endParaRPr lang="en-US" noProof="0" dirty="0"/>
        </a:p>
      </dgm:t>
    </dgm:pt>
    <dgm:pt modelId="{2E4E46EF-2803-406A-862B-B911337A5888}">
      <dgm:prSet phldrT="[Texte]" custT="1"/>
      <dgm:spPr/>
      <dgm:t>
        <a:bodyPr/>
        <a:lstStyle/>
        <a:p>
          <a:r>
            <a:rPr lang="en-US" sz="1600" b="1" noProof="0" dirty="0" smtClean="0">
              <a:solidFill>
                <a:srgbClr val="5F259F"/>
              </a:solidFill>
            </a:rPr>
            <a:t>Legal</a:t>
          </a:r>
          <a:endParaRPr lang="en-US" sz="1300" b="1" noProof="0" dirty="0" smtClean="0">
            <a:solidFill>
              <a:srgbClr val="5F259F"/>
            </a:solidFill>
          </a:endParaRPr>
        </a:p>
        <a:p>
          <a:r>
            <a:rPr lang="en-US" sz="1600" noProof="0" dirty="0" err="1" smtClean="0"/>
            <a:t>Phyto</a:t>
          </a:r>
          <a:r>
            <a:rPr lang="en-US" sz="1600" noProof="0" dirty="0" smtClean="0"/>
            <a:t>-sanitary regulations</a:t>
          </a:r>
        </a:p>
        <a:p>
          <a:r>
            <a:rPr lang="en-US" sz="1600" noProof="0" dirty="0" smtClean="0"/>
            <a:t>Food safety</a:t>
          </a:r>
          <a:endParaRPr lang="en-US" sz="1600" noProof="0" dirty="0"/>
        </a:p>
      </dgm:t>
    </dgm:pt>
    <dgm:pt modelId="{947AB994-4A73-4D97-BCFD-6056EFAF3448}" type="parTrans" cxnId="{9F654B45-97B2-4F10-9777-8EE9FB560361}">
      <dgm:prSet/>
      <dgm:spPr/>
      <dgm:t>
        <a:bodyPr/>
        <a:lstStyle/>
        <a:p>
          <a:endParaRPr lang="en-US" noProof="0" dirty="0"/>
        </a:p>
      </dgm:t>
    </dgm:pt>
    <dgm:pt modelId="{170C13D9-C284-412D-A377-AE35DC1D2381}" type="sibTrans" cxnId="{9F654B45-97B2-4F10-9777-8EE9FB560361}">
      <dgm:prSet/>
      <dgm:spPr/>
      <dgm:t>
        <a:bodyPr/>
        <a:lstStyle/>
        <a:p>
          <a:endParaRPr lang="en-US" noProof="0" dirty="0"/>
        </a:p>
      </dgm:t>
    </dgm:pt>
    <dgm:pt modelId="{E279F753-34F1-494A-B2F5-2B83DA524619}" type="pres">
      <dgm:prSet presAssocID="{B4FECAE4-3218-4584-AFB6-030B927B8A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484AFF-21E8-48C3-9E68-1AEF66555D8E}" type="pres">
      <dgm:prSet presAssocID="{EB989E34-C8FD-4E2A-B7BC-6515ED14679F}" presName="centerShape" presStyleLbl="node0" presStyleIdx="0" presStyleCnt="1" custScaleX="108578" custScaleY="82362"/>
      <dgm:spPr/>
      <dgm:t>
        <a:bodyPr/>
        <a:lstStyle/>
        <a:p>
          <a:endParaRPr lang="fr-FR"/>
        </a:p>
      </dgm:t>
    </dgm:pt>
    <dgm:pt modelId="{E0AB0C91-D9F3-4E53-8DC0-849CE786D0BB}" type="pres">
      <dgm:prSet presAssocID="{30FF3A50-DC64-44F8-B017-1EED697212D3}" presName="Name9" presStyleLbl="parChTrans1D2" presStyleIdx="0" presStyleCnt="6"/>
      <dgm:spPr/>
      <dgm:t>
        <a:bodyPr/>
        <a:lstStyle/>
        <a:p>
          <a:endParaRPr lang="fr-FR"/>
        </a:p>
      </dgm:t>
    </dgm:pt>
    <dgm:pt modelId="{3EF1EAF3-461B-49F1-B0A5-1B37310B29A6}" type="pres">
      <dgm:prSet presAssocID="{30FF3A50-DC64-44F8-B017-1EED697212D3}" presName="connTx" presStyleLbl="parChTrans1D2" presStyleIdx="0" presStyleCnt="6"/>
      <dgm:spPr/>
      <dgm:t>
        <a:bodyPr/>
        <a:lstStyle/>
        <a:p>
          <a:endParaRPr lang="fr-FR"/>
        </a:p>
      </dgm:t>
    </dgm:pt>
    <dgm:pt modelId="{1D0F8053-F417-4AEF-839D-127D15E0B7D6}" type="pres">
      <dgm:prSet presAssocID="{2FF08710-0F31-4A11-8DEB-30EA762B01EC}" presName="node" presStyleLbl="node1" presStyleIdx="0" presStyleCnt="6" custScaleX="136907" custScaleY="1369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F29203-6AB6-4079-A533-D3745E5E1F86}" type="pres">
      <dgm:prSet presAssocID="{72701F6D-095A-42A0-BDBC-BDBD211C5C01}" presName="Name9" presStyleLbl="parChTrans1D2" presStyleIdx="1" presStyleCnt="6"/>
      <dgm:spPr/>
      <dgm:t>
        <a:bodyPr/>
        <a:lstStyle/>
        <a:p>
          <a:endParaRPr lang="fr-FR"/>
        </a:p>
      </dgm:t>
    </dgm:pt>
    <dgm:pt modelId="{B5989351-F7EE-4302-8A7C-DB05995B6140}" type="pres">
      <dgm:prSet presAssocID="{72701F6D-095A-42A0-BDBC-BDBD211C5C01}" presName="connTx" presStyleLbl="parChTrans1D2" presStyleIdx="1" presStyleCnt="6"/>
      <dgm:spPr/>
      <dgm:t>
        <a:bodyPr/>
        <a:lstStyle/>
        <a:p>
          <a:endParaRPr lang="fr-FR"/>
        </a:p>
      </dgm:t>
    </dgm:pt>
    <dgm:pt modelId="{572DD819-3E22-466A-B7EA-2410947A1FBA}" type="pres">
      <dgm:prSet presAssocID="{1C805F2E-996F-4A85-8173-4FB66AC5A17C}" presName="node" presStyleLbl="node1" presStyleIdx="1" presStyleCnt="6" custScaleX="150598" custScaleY="150598" custRadScaleRad="207159" custRadScaleInc="216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E14997-0F03-44DB-94C0-855445341B8D}" type="pres">
      <dgm:prSet presAssocID="{6E9F8036-89B3-4BC3-8325-D002A1B59C40}" presName="Name9" presStyleLbl="parChTrans1D2" presStyleIdx="2" presStyleCnt="6"/>
      <dgm:spPr/>
      <dgm:t>
        <a:bodyPr/>
        <a:lstStyle/>
        <a:p>
          <a:endParaRPr lang="fr-FR"/>
        </a:p>
      </dgm:t>
    </dgm:pt>
    <dgm:pt modelId="{08B67483-293C-4617-A098-90C960485ADF}" type="pres">
      <dgm:prSet presAssocID="{6E9F8036-89B3-4BC3-8325-D002A1B59C40}" presName="connTx" presStyleLbl="parChTrans1D2" presStyleIdx="2" presStyleCnt="6"/>
      <dgm:spPr/>
      <dgm:t>
        <a:bodyPr/>
        <a:lstStyle/>
        <a:p>
          <a:endParaRPr lang="fr-FR"/>
        </a:p>
      </dgm:t>
    </dgm:pt>
    <dgm:pt modelId="{3C7F36AA-03C1-490F-AAEA-21E2CD1F4100}" type="pres">
      <dgm:prSet presAssocID="{F7A5BC20-1201-48CD-B9F7-EA717703A3E4}" presName="node" presStyleLbl="node1" presStyleIdx="2" presStyleCnt="6" custScaleX="183517" custScaleY="150598" custRadScaleRad="204498" custRadScaleInc="-175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C384BC-4E57-4EE2-9708-DB5029AED36B}" type="pres">
      <dgm:prSet presAssocID="{EAA4A720-1D60-4FF1-881F-5A8C9BD287E7}" presName="Name9" presStyleLbl="parChTrans1D2" presStyleIdx="3" presStyleCnt="6"/>
      <dgm:spPr/>
      <dgm:t>
        <a:bodyPr/>
        <a:lstStyle/>
        <a:p>
          <a:endParaRPr lang="fr-FR"/>
        </a:p>
      </dgm:t>
    </dgm:pt>
    <dgm:pt modelId="{4CFDF7B7-553F-469B-A2BD-8398AFAE7EB0}" type="pres">
      <dgm:prSet presAssocID="{EAA4A720-1D60-4FF1-881F-5A8C9BD287E7}" presName="connTx" presStyleLbl="parChTrans1D2" presStyleIdx="3" presStyleCnt="6"/>
      <dgm:spPr/>
      <dgm:t>
        <a:bodyPr/>
        <a:lstStyle/>
        <a:p>
          <a:endParaRPr lang="fr-FR"/>
        </a:p>
      </dgm:t>
    </dgm:pt>
    <dgm:pt modelId="{A0071AFF-7D47-4E8A-B4AB-9945AF1EDC5B}" type="pres">
      <dgm:prSet presAssocID="{7D2AE645-AFE9-415F-AD06-263A55AAD908}" presName="node" presStyleLbl="node1" presStyleIdx="3" presStyleCnt="6" custScaleX="179749" custScaleY="1505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CAD0D1-4448-425E-AC7C-7A794B22DD66}" type="pres">
      <dgm:prSet presAssocID="{5CC5E82C-3D3A-4C11-B366-0AC3E72640B3}" presName="Name9" presStyleLbl="parChTrans1D2" presStyleIdx="4" presStyleCnt="6"/>
      <dgm:spPr/>
      <dgm:t>
        <a:bodyPr/>
        <a:lstStyle/>
        <a:p>
          <a:endParaRPr lang="fr-FR"/>
        </a:p>
      </dgm:t>
    </dgm:pt>
    <dgm:pt modelId="{7D011038-609C-48CE-988A-8C4DC5AC8518}" type="pres">
      <dgm:prSet presAssocID="{5CC5E82C-3D3A-4C11-B366-0AC3E72640B3}" presName="connTx" presStyleLbl="parChTrans1D2" presStyleIdx="4" presStyleCnt="6"/>
      <dgm:spPr/>
      <dgm:t>
        <a:bodyPr/>
        <a:lstStyle/>
        <a:p>
          <a:endParaRPr lang="fr-FR"/>
        </a:p>
      </dgm:t>
    </dgm:pt>
    <dgm:pt modelId="{F8BCA769-F3B5-4EBE-8F58-09F95B42C116}" type="pres">
      <dgm:prSet presAssocID="{E059A420-63EE-4068-8D9C-968694CADEF0}" presName="node" presStyleLbl="node1" presStyleIdx="4" presStyleCnt="6" custScaleX="156074" custScaleY="156074" custRadScaleRad="207071" custRadScaleInc="186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121888-BDBF-49EB-916F-458618507716}" type="pres">
      <dgm:prSet presAssocID="{947AB994-4A73-4D97-BCFD-6056EFAF3448}" presName="Name9" presStyleLbl="parChTrans1D2" presStyleIdx="5" presStyleCnt="6"/>
      <dgm:spPr/>
      <dgm:t>
        <a:bodyPr/>
        <a:lstStyle/>
        <a:p>
          <a:endParaRPr lang="fr-FR"/>
        </a:p>
      </dgm:t>
    </dgm:pt>
    <dgm:pt modelId="{B62B9B26-F7A2-4265-B6F8-DAEB809A492F}" type="pres">
      <dgm:prSet presAssocID="{947AB994-4A73-4D97-BCFD-6056EFAF3448}" presName="connTx" presStyleLbl="parChTrans1D2" presStyleIdx="5" presStyleCnt="6"/>
      <dgm:spPr/>
      <dgm:t>
        <a:bodyPr/>
        <a:lstStyle/>
        <a:p>
          <a:endParaRPr lang="fr-FR"/>
        </a:p>
      </dgm:t>
    </dgm:pt>
    <dgm:pt modelId="{8B8F0CCA-B3BA-4446-896F-E96CC17C8D45}" type="pres">
      <dgm:prSet presAssocID="{2E4E46EF-2803-406A-862B-B911337A5888}" presName="node" presStyleLbl="node1" presStyleIdx="5" presStyleCnt="6" custScaleX="150598" custScaleY="150598" custRadScaleRad="205856" custRadScaleInc="-211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457E31-EC5A-4690-97D6-6216FF2EB460}" srcId="{EB989E34-C8FD-4E2A-B7BC-6515ED14679F}" destId="{2FF08710-0F31-4A11-8DEB-30EA762B01EC}" srcOrd="0" destOrd="0" parTransId="{30FF3A50-DC64-44F8-B017-1EED697212D3}" sibTransId="{2EE95BD9-69BB-47AC-B89B-3B9F36B7D243}"/>
    <dgm:cxn modelId="{95C97037-25A0-4E74-BE69-40D95BF286C1}" type="presOf" srcId="{947AB994-4A73-4D97-BCFD-6056EFAF3448}" destId="{0B121888-BDBF-49EB-916F-458618507716}" srcOrd="0" destOrd="0" presId="urn:microsoft.com/office/officeart/2005/8/layout/radial1"/>
    <dgm:cxn modelId="{0374FE9F-FE6C-4F9C-A270-62394E7CE3A3}" type="presOf" srcId="{30FF3A50-DC64-44F8-B017-1EED697212D3}" destId="{3EF1EAF3-461B-49F1-B0A5-1B37310B29A6}" srcOrd="1" destOrd="0" presId="urn:microsoft.com/office/officeart/2005/8/layout/radial1"/>
    <dgm:cxn modelId="{56019224-8EB0-4C5E-929D-DFCA5E366C1B}" type="presOf" srcId="{7D2AE645-AFE9-415F-AD06-263A55AAD908}" destId="{A0071AFF-7D47-4E8A-B4AB-9945AF1EDC5B}" srcOrd="0" destOrd="0" presId="urn:microsoft.com/office/officeart/2005/8/layout/radial1"/>
    <dgm:cxn modelId="{E0D8C2CF-8B5E-42A2-A251-0564B034FF53}" type="presOf" srcId="{6E9F8036-89B3-4BC3-8325-D002A1B59C40}" destId="{08B67483-293C-4617-A098-90C960485ADF}" srcOrd="1" destOrd="0" presId="urn:microsoft.com/office/officeart/2005/8/layout/radial1"/>
    <dgm:cxn modelId="{2F4856B8-5155-4434-AE4C-90F9703C715C}" type="presOf" srcId="{EB989E34-C8FD-4E2A-B7BC-6515ED14679F}" destId="{F6484AFF-21E8-48C3-9E68-1AEF66555D8E}" srcOrd="0" destOrd="0" presId="urn:microsoft.com/office/officeart/2005/8/layout/radial1"/>
    <dgm:cxn modelId="{9AF8D2F0-2689-458F-BBEE-593892819439}" type="presOf" srcId="{E059A420-63EE-4068-8D9C-968694CADEF0}" destId="{F8BCA769-F3B5-4EBE-8F58-09F95B42C116}" srcOrd="0" destOrd="0" presId="urn:microsoft.com/office/officeart/2005/8/layout/radial1"/>
    <dgm:cxn modelId="{0025E8C6-E3EA-4860-8C12-63D90635A4BB}" srcId="{EB989E34-C8FD-4E2A-B7BC-6515ED14679F}" destId="{7D2AE645-AFE9-415F-AD06-263A55AAD908}" srcOrd="3" destOrd="0" parTransId="{EAA4A720-1D60-4FF1-881F-5A8C9BD287E7}" sibTransId="{EA475651-BB65-45B7-94DA-E35E2B2D800C}"/>
    <dgm:cxn modelId="{E5D1494F-7B5E-473F-B22C-F3A8B0766F27}" srcId="{EB989E34-C8FD-4E2A-B7BC-6515ED14679F}" destId="{F7A5BC20-1201-48CD-B9F7-EA717703A3E4}" srcOrd="2" destOrd="0" parTransId="{6E9F8036-89B3-4BC3-8325-D002A1B59C40}" sibTransId="{908C70E2-73D9-4086-A124-9374A3458AC8}"/>
    <dgm:cxn modelId="{5F42A0E3-3EFF-4AD7-B0F0-57E16FA10F16}" type="presOf" srcId="{947AB994-4A73-4D97-BCFD-6056EFAF3448}" destId="{B62B9B26-F7A2-4265-B6F8-DAEB809A492F}" srcOrd="1" destOrd="0" presId="urn:microsoft.com/office/officeart/2005/8/layout/radial1"/>
    <dgm:cxn modelId="{9F183A66-516A-4553-BB66-0BFCC2F93B53}" type="presOf" srcId="{72701F6D-095A-42A0-BDBC-BDBD211C5C01}" destId="{A1F29203-6AB6-4079-A533-D3745E5E1F86}" srcOrd="0" destOrd="0" presId="urn:microsoft.com/office/officeart/2005/8/layout/radial1"/>
    <dgm:cxn modelId="{CA48EC08-D74B-419A-A800-2758556A1DEF}" srcId="{EB989E34-C8FD-4E2A-B7BC-6515ED14679F}" destId="{E059A420-63EE-4068-8D9C-968694CADEF0}" srcOrd="4" destOrd="0" parTransId="{5CC5E82C-3D3A-4C11-B366-0AC3E72640B3}" sibTransId="{D086C905-565D-4190-9F71-2872F2216A5A}"/>
    <dgm:cxn modelId="{561F9E7A-B7D2-472F-A44D-177C56A2082C}" type="presOf" srcId="{F7A5BC20-1201-48CD-B9F7-EA717703A3E4}" destId="{3C7F36AA-03C1-490F-AAEA-21E2CD1F4100}" srcOrd="0" destOrd="0" presId="urn:microsoft.com/office/officeart/2005/8/layout/radial1"/>
    <dgm:cxn modelId="{D4D50159-2DD0-40EC-A1DD-54E96A216C36}" type="presOf" srcId="{EAA4A720-1D60-4FF1-881F-5A8C9BD287E7}" destId="{BAC384BC-4E57-4EE2-9708-DB5029AED36B}" srcOrd="0" destOrd="0" presId="urn:microsoft.com/office/officeart/2005/8/layout/radial1"/>
    <dgm:cxn modelId="{C1623ADA-6704-4926-AC5F-669EB29339AE}" type="presOf" srcId="{2FF08710-0F31-4A11-8DEB-30EA762B01EC}" destId="{1D0F8053-F417-4AEF-839D-127D15E0B7D6}" srcOrd="0" destOrd="0" presId="urn:microsoft.com/office/officeart/2005/8/layout/radial1"/>
    <dgm:cxn modelId="{57E068A4-AA97-45CF-8512-074800697CEF}" type="presOf" srcId="{6E9F8036-89B3-4BC3-8325-D002A1B59C40}" destId="{2AE14997-0F03-44DB-94C0-855445341B8D}" srcOrd="0" destOrd="0" presId="urn:microsoft.com/office/officeart/2005/8/layout/radial1"/>
    <dgm:cxn modelId="{9FF05F39-F078-4C69-91CB-3F210C114DCA}" type="presOf" srcId="{EAA4A720-1D60-4FF1-881F-5A8C9BD287E7}" destId="{4CFDF7B7-553F-469B-A2BD-8398AFAE7EB0}" srcOrd="1" destOrd="0" presId="urn:microsoft.com/office/officeart/2005/8/layout/radial1"/>
    <dgm:cxn modelId="{63195F0B-CF64-499E-BDA2-358E412D6155}" type="presOf" srcId="{30FF3A50-DC64-44F8-B017-1EED697212D3}" destId="{E0AB0C91-D9F3-4E53-8DC0-849CE786D0BB}" srcOrd="0" destOrd="0" presId="urn:microsoft.com/office/officeart/2005/8/layout/radial1"/>
    <dgm:cxn modelId="{126548DC-0381-45BE-A30F-02D5AF0E6DE4}" type="presOf" srcId="{B4FECAE4-3218-4584-AFB6-030B927B8AA7}" destId="{E279F753-34F1-494A-B2F5-2B83DA524619}" srcOrd="0" destOrd="0" presId="urn:microsoft.com/office/officeart/2005/8/layout/radial1"/>
    <dgm:cxn modelId="{FC4358C6-1ABD-4C3F-999E-B815B4C9CF5D}" type="presOf" srcId="{1C805F2E-996F-4A85-8173-4FB66AC5A17C}" destId="{572DD819-3E22-466A-B7EA-2410947A1FBA}" srcOrd="0" destOrd="0" presId="urn:microsoft.com/office/officeart/2005/8/layout/radial1"/>
    <dgm:cxn modelId="{F890159A-7598-49CD-81DE-FA96677069BC}" type="presOf" srcId="{5CC5E82C-3D3A-4C11-B366-0AC3E72640B3}" destId="{BACAD0D1-4448-425E-AC7C-7A794B22DD66}" srcOrd="0" destOrd="0" presId="urn:microsoft.com/office/officeart/2005/8/layout/radial1"/>
    <dgm:cxn modelId="{FAF61B4C-DE76-4965-B6FC-D384A39E33C5}" srcId="{B4FECAE4-3218-4584-AFB6-030B927B8AA7}" destId="{EB989E34-C8FD-4E2A-B7BC-6515ED14679F}" srcOrd="0" destOrd="0" parTransId="{624CEE56-0E5B-4E81-AF16-59684683A7F4}" sibTransId="{ECC20404-6EE7-4CAB-B42E-586C888467DC}"/>
    <dgm:cxn modelId="{8CDFFDD5-AFAD-44E8-B8A9-329FB1433401}" type="presOf" srcId="{2E4E46EF-2803-406A-862B-B911337A5888}" destId="{8B8F0CCA-B3BA-4446-896F-E96CC17C8D45}" srcOrd="0" destOrd="0" presId="urn:microsoft.com/office/officeart/2005/8/layout/radial1"/>
    <dgm:cxn modelId="{9F654B45-97B2-4F10-9777-8EE9FB560361}" srcId="{EB989E34-C8FD-4E2A-B7BC-6515ED14679F}" destId="{2E4E46EF-2803-406A-862B-B911337A5888}" srcOrd="5" destOrd="0" parTransId="{947AB994-4A73-4D97-BCFD-6056EFAF3448}" sibTransId="{170C13D9-C284-412D-A377-AE35DC1D2381}"/>
    <dgm:cxn modelId="{E03ADF44-5D0D-48F5-93F4-CE1327EA2591}" type="presOf" srcId="{72701F6D-095A-42A0-BDBC-BDBD211C5C01}" destId="{B5989351-F7EE-4302-8A7C-DB05995B6140}" srcOrd="1" destOrd="0" presId="urn:microsoft.com/office/officeart/2005/8/layout/radial1"/>
    <dgm:cxn modelId="{26DDDE77-D003-4E5F-A3AC-59879526A9C8}" type="presOf" srcId="{5CC5E82C-3D3A-4C11-B366-0AC3E72640B3}" destId="{7D011038-609C-48CE-988A-8C4DC5AC8518}" srcOrd="1" destOrd="0" presId="urn:microsoft.com/office/officeart/2005/8/layout/radial1"/>
    <dgm:cxn modelId="{EE4620B5-6DEB-4B27-8B35-DA93F95505A9}" srcId="{EB989E34-C8FD-4E2A-B7BC-6515ED14679F}" destId="{1C805F2E-996F-4A85-8173-4FB66AC5A17C}" srcOrd="1" destOrd="0" parTransId="{72701F6D-095A-42A0-BDBC-BDBD211C5C01}" sibTransId="{499E55D5-D103-47B6-9673-7E67F816EE51}"/>
    <dgm:cxn modelId="{2C0217ED-7CBE-4277-808B-247AF5594621}" type="presParOf" srcId="{E279F753-34F1-494A-B2F5-2B83DA524619}" destId="{F6484AFF-21E8-48C3-9E68-1AEF66555D8E}" srcOrd="0" destOrd="0" presId="urn:microsoft.com/office/officeart/2005/8/layout/radial1"/>
    <dgm:cxn modelId="{C74FB2C9-E282-497C-8627-5BCD1A6457E0}" type="presParOf" srcId="{E279F753-34F1-494A-B2F5-2B83DA524619}" destId="{E0AB0C91-D9F3-4E53-8DC0-849CE786D0BB}" srcOrd="1" destOrd="0" presId="urn:microsoft.com/office/officeart/2005/8/layout/radial1"/>
    <dgm:cxn modelId="{3F173377-C106-4336-A29E-BAC150E066B7}" type="presParOf" srcId="{E0AB0C91-D9F3-4E53-8DC0-849CE786D0BB}" destId="{3EF1EAF3-461B-49F1-B0A5-1B37310B29A6}" srcOrd="0" destOrd="0" presId="urn:microsoft.com/office/officeart/2005/8/layout/radial1"/>
    <dgm:cxn modelId="{3AB39E4C-147D-481F-8ACE-AB60058D6B14}" type="presParOf" srcId="{E279F753-34F1-494A-B2F5-2B83DA524619}" destId="{1D0F8053-F417-4AEF-839D-127D15E0B7D6}" srcOrd="2" destOrd="0" presId="urn:microsoft.com/office/officeart/2005/8/layout/radial1"/>
    <dgm:cxn modelId="{A46573FB-3555-4DC0-BCEB-7CEA18496413}" type="presParOf" srcId="{E279F753-34F1-494A-B2F5-2B83DA524619}" destId="{A1F29203-6AB6-4079-A533-D3745E5E1F86}" srcOrd="3" destOrd="0" presId="urn:microsoft.com/office/officeart/2005/8/layout/radial1"/>
    <dgm:cxn modelId="{6ED423CC-6BD5-4226-8609-D81E105145F5}" type="presParOf" srcId="{A1F29203-6AB6-4079-A533-D3745E5E1F86}" destId="{B5989351-F7EE-4302-8A7C-DB05995B6140}" srcOrd="0" destOrd="0" presId="urn:microsoft.com/office/officeart/2005/8/layout/radial1"/>
    <dgm:cxn modelId="{5EE5C5AB-775C-4CC6-9096-8C658F8159E5}" type="presParOf" srcId="{E279F753-34F1-494A-B2F5-2B83DA524619}" destId="{572DD819-3E22-466A-B7EA-2410947A1FBA}" srcOrd="4" destOrd="0" presId="urn:microsoft.com/office/officeart/2005/8/layout/radial1"/>
    <dgm:cxn modelId="{FD4FBF52-3B00-4623-9E8E-BDE62C5B0B76}" type="presParOf" srcId="{E279F753-34F1-494A-B2F5-2B83DA524619}" destId="{2AE14997-0F03-44DB-94C0-855445341B8D}" srcOrd="5" destOrd="0" presId="urn:microsoft.com/office/officeart/2005/8/layout/radial1"/>
    <dgm:cxn modelId="{4D39FA81-B2E7-4787-96FB-B909313F7141}" type="presParOf" srcId="{2AE14997-0F03-44DB-94C0-855445341B8D}" destId="{08B67483-293C-4617-A098-90C960485ADF}" srcOrd="0" destOrd="0" presId="urn:microsoft.com/office/officeart/2005/8/layout/radial1"/>
    <dgm:cxn modelId="{D19FFD1F-AA68-4B16-9D4A-38A2A2C482C0}" type="presParOf" srcId="{E279F753-34F1-494A-B2F5-2B83DA524619}" destId="{3C7F36AA-03C1-490F-AAEA-21E2CD1F4100}" srcOrd="6" destOrd="0" presId="urn:microsoft.com/office/officeart/2005/8/layout/radial1"/>
    <dgm:cxn modelId="{C2900FEC-051A-464D-AE3C-C6BA4D253FEE}" type="presParOf" srcId="{E279F753-34F1-494A-B2F5-2B83DA524619}" destId="{BAC384BC-4E57-4EE2-9708-DB5029AED36B}" srcOrd="7" destOrd="0" presId="urn:microsoft.com/office/officeart/2005/8/layout/radial1"/>
    <dgm:cxn modelId="{7DE02524-5BA8-464A-9E29-758D9E386AAB}" type="presParOf" srcId="{BAC384BC-4E57-4EE2-9708-DB5029AED36B}" destId="{4CFDF7B7-553F-469B-A2BD-8398AFAE7EB0}" srcOrd="0" destOrd="0" presId="urn:microsoft.com/office/officeart/2005/8/layout/radial1"/>
    <dgm:cxn modelId="{015C0DF6-1F2A-41BF-A177-1C710D9A5620}" type="presParOf" srcId="{E279F753-34F1-494A-B2F5-2B83DA524619}" destId="{A0071AFF-7D47-4E8A-B4AB-9945AF1EDC5B}" srcOrd="8" destOrd="0" presId="urn:microsoft.com/office/officeart/2005/8/layout/radial1"/>
    <dgm:cxn modelId="{C0788BAE-2340-4A0E-8033-2447B9F65701}" type="presParOf" srcId="{E279F753-34F1-494A-B2F5-2B83DA524619}" destId="{BACAD0D1-4448-425E-AC7C-7A794B22DD66}" srcOrd="9" destOrd="0" presId="urn:microsoft.com/office/officeart/2005/8/layout/radial1"/>
    <dgm:cxn modelId="{690A39BE-2B92-4EAF-A491-327F9081A975}" type="presParOf" srcId="{BACAD0D1-4448-425E-AC7C-7A794B22DD66}" destId="{7D011038-609C-48CE-988A-8C4DC5AC8518}" srcOrd="0" destOrd="0" presId="urn:microsoft.com/office/officeart/2005/8/layout/radial1"/>
    <dgm:cxn modelId="{31A57B7D-A407-45C9-BBED-D549DEEDFB4C}" type="presParOf" srcId="{E279F753-34F1-494A-B2F5-2B83DA524619}" destId="{F8BCA769-F3B5-4EBE-8F58-09F95B42C116}" srcOrd="10" destOrd="0" presId="urn:microsoft.com/office/officeart/2005/8/layout/radial1"/>
    <dgm:cxn modelId="{12C6C9D4-C899-4EB3-965F-7639DF46568B}" type="presParOf" srcId="{E279F753-34F1-494A-B2F5-2B83DA524619}" destId="{0B121888-BDBF-49EB-916F-458618507716}" srcOrd="11" destOrd="0" presId="urn:microsoft.com/office/officeart/2005/8/layout/radial1"/>
    <dgm:cxn modelId="{395B9BC7-0102-4E00-918D-507CDAAD0BA3}" type="presParOf" srcId="{0B121888-BDBF-49EB-916F-458618507716}" destId="{B62B9B26-F7A2-4265-B6F8-DAEB809A492F}" srcOrd="0" destOrd="0" presId="urn:microsoft.com/office/officeart/2005/8/layout/radial1"/>
    <dgm:cxn modelId="{1925363C-B5F7-497D-8433-4F1F6BB18C1A}" type="presParOf" srcId="{E279F753-34F1-494A-B2F5-2B83DA524619}" destId="{8B8F0CCA-B3BA-4446-896F-E96CC17C8D4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905872-3D47-4AC1-8494-1202B654B337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3676C31A-C43E-4CA6-8772-3E1DA80ED9B6}">
      <dgm:prSet phldrT="[Texte]" custT="1"/>
      <dgm:spPr/>
      <dgm:t>
        <a:bodyPr anchor="t" anchorCtr="0"/>
        <a:lstStyle/>
        <a:p>
          <a:r>
            <a:rPr lang="en-US" sz="2000" b="1" noProof="0" dirty="0" smtClean="0"/>
            <a:t>Strengths</a:t>
          </a:r>
          <a:endParaRPr lang="en-US" sz="1500" b="1" noProof="0" dirty="0" smtClean="0"/>
        </a:p>
        <a:p>
          <a:r>
            <a:rPr lang="en-US" sz="1500" noProof="0" dirty="0" smtClean="0"/>
            <a:t>Spraying specialist, leader on several market segments</a:t>
          </a:r>
        </a:p>
        <a:p>
          <a:r>
            <a:rPr lang="en-US" sz="1500" noProof="0" dirty="0" smtClean="0"/>
            <a:t>Capacity for Innovation</a:t>
          </a:r>
        </a:p>
        <a:p>
          <a:r>
            <a:rPr lang="en-US" sz="1500" noProof="0" dirty="0" smtClean="0"/>
            <a:t>Premium products</a:t>
          </a:r>
        </a:p>
        <a:p>
          <a:r>
            <a:rPr lang="en-US" sz="1500" noProof="0" dirty="0" smtClean="0"/>
            <a:t>International presence</a:t>
          </a:r>
        </a:p>
        <a:p>
          <a:r>
            <a:rPr lang="en-US" sz="1500" noProof="0" dirty="0" smtClean="0"/>
            <a:t>Existing services</a:t>
          </a:r>
          <a:endParaRPr lang="en-US" sz="1500" noProof="0" dirty="0"/>
        </a:p>
      </dgm:t>
    </dgm:pt>
    <dgm:pt modelId="{E4B61941-1112-4A71-A874-9CB32EB67DA7}" type="parTrans" cxnId="{5B16FFAD-A50B-4ACD-A0DC-2D857DE72536}">
      <dgm:prSet/>
      <dgm:spPr/>
      <dgm:t>
        <a:bodyPr/>
        <a:lstStyle/>
        <a:p>
          <a:endParaRPr lang="fr-FR"/>
        </a:p>
      </dgm:t>
    </dgm:pt>
    <dgm:pt modelId="{82DE3CAD-9D7F-4E74-9DDD-95E7798E3169}" type="sibTrans" cxnId="{5B16FFAD-A50B-4ACD-A0DC-2D857DE72536}">
      <dgm:prSet/>
      <dgm:spPr/>
      <dgm:t>
        <a:bodyPr/>
        <a:lstStyle/>
        <a:p>
          <a:endParaRPr lang="fr-FR"/>
        </a:p>
      </dgm:t>
    </dgm:pt>
    <dgm:pt modelId="{DC95ED56-4A78-48E7-ACAE-62F87CD66C1A}">
      <dgm:prSet phldrT="[Texte]" custT="1"/>
      <dgm:spPr/>
      <dgm:t>
        <a:bodyPr anchor="t" anchorCtr="0"/>
        <a:lstStyle/>
        <a:p>
          <a:r>
            <a:rPr lang="en-US" sz="2000" b="1" noProof="0" dirty="0" smtClean="0"/>
            <a:t>Weaknesses</a:t>
          </a:r>
        </a:p>
        <a:p>
          <a:endParaRPr lang="en-US" sz="1500" b="1" noProof="0" dirty="0" smtClean="0"/>
        </a:p>
        <a:p>
          <a:r>
            <a:rPr lang="en-US" sz="1500" noProof="0" dirty="0" smtClean="0"/>
            <a:t>High dependency on French and similar markets</a:t>
          </a:r>
        </a:p>
        <a:p>
          <a:r>
            <a:rPr lang="en-US" sz="1500" noProof="0" dirty="0" smtClean="0"/>
            <a:t>Dependency on dealers</a:t>
          </a:r>
        </a:p>
        <a:p>
          <a:r>
            <a:rPr lang="en-US" sz="1500" noProof="0" dirty="0" smtClean="0"/>
            <a:t>Seasonality of sales</a:t>
          </a:r>
        </a:p>
        <a:p>
          <a:r>
            <a:rPr lang="en-US" sz="1500" noProof="0" dirty="0" smtClean="0"/>
            <a:t>A more than 100 years old company</a:t>
          </a:r>
          <a:endParaRPr lang="en-US" sz="1500" noProof="0" dirty="0"/>
        </a:p>
      </dgm:t>
    </dgm:pt>
    <dgm:pt modelId="{0D5F0157-32A9-4A5E-BD75-D515899FF69B}" type="parTrans" cxnId="{DBDF12A7-8AAD-4341-96A3-823CDF837B93}">
      <dgm:prSet/>
      <dgm:spPr/>
      <dgm:t>
        <a:bodyPr/>
        <a:lstStyle/>
        <a:p>
          <a:endParaRPr lang="fr-FR"/>
        </a:p>
      </dgm:t>
    </dgm:pt>
    <dgm:pt modelId="{14B1284A-0548-4909-AF42-7C66F07C93AC}" type="sibTrans" cxnId="{DBDF12A7-8AAD-4341-96A3-823CDF837B93}">
      <dgm:prSet/>
      <dgm:spPr/>
      <dgm:t>
        <a:bodyPr/>
        <a:lstStyle/>
        <a:p>
          <a:endParaRPr lang="fr-FR"/>
        </a:p>
      </dgm:t>
    </dgm:pt>
    <dgm:pt modelId="{58731F97-1999-4395-A765-18AD7CE1054B}">
      <dgm:prSet phldrT="[Texte]" custT="1"/>
      <dgm:spPr/>
      <dgm:t>
        <a:bodyPr anchor="t" anchorCtr="0"/>
        <a:lstStyle/>
        <a:p>
          <a:r>
            <a:rPr lang="en-US" sz="2000" b="1" noProof="0" dirty="0" smtClean="0"/>
            <a:t>Opportunities</a:t>
          </a:r>
        </a:p>
        <a:p>
          <a:endParaRPr lang="en-US" sz="1900" b="1" noProof="0" dirty="0" smtClean="0"/>
        </a:p>
        <a:p>
          <a:r>
            <a:rPr lang="en-US" sz="1500" noProof="0" dirty="0" smtClean="0"/>
            <a:t>Emergence and development of new marketplaces (China, …)</a:t>
          </a:r>
        </a:p>
        <a:p>
          <a:r>
            <a:rPr lang="en-US" sz="1500" noProof="0" dirty="0" smtClean="0"/>
            <a:t>Partnership with agrochemical companies (Bayer, Monsanto …)</a:t>
          </a:r>
        </a:p>
        <a:p>
          <a:endParaRPr lang="en-US" sz="1900" noProof="0" dirty="0"/>
        </a:p>
      </dgm:t>
    </dgm:pt>
    <dgm:pt modelId="{3E5AA53D-0EC3-4CF3-AE2B-40566DD0DB66}" type="parTrans" cxnId="{9348D382-C214-460C-BC64-7DF5CA7F99FB}">
      <dgm:prSet/>
      <dgm:spPr/>
      <dgm:t>
        <a:bodyPr/>
        <a:lstStyle/>
        <a:p>
          <a:endParaRPr lang="fr-FR"/>
        </a:p>
      </dgm:t>
    </dgm:pt>
    <dgm:pt modelId="{7E4E7FB5-A0D8-46BA-B630-CA3F16C0500F}" type="sibTrans" cxnId="{9348D382-C214-460C-BC64-7DF5CA7F99FB}">
      <dgm:prSet/>
      <dgm:spPr/>
      <dgm:t>
        <a:bodyPr/>
        <a:lstStyle/>
        <a:p>
          <a:endParaRPr lang="fr-FR"/>
        </a:p>
      </dgm:t>
    </dgm:pt>
    <dgm:pt modelId="{B038FB7C-794B-41B6-A09B-D22F7E6944A7}">
      <dgm:prSet phldrT="[Texte]" custT="1"/>
      <dgm:spPr/>
      <dgm:t>
        <a:bodyPr anchor="t" anchorCtr="0"/>
        <a:lstStyle/>
        <a:p>
          <a:r>
            <a:rPr lang="en-US" sz="2000" b="1" noProof="0" dirty="0" smtClean="0"/>
            <a:t>Threats</a:t>
          </a:r>
          <a:endParaRPr lang="en-US" sz="1500" b="1" noProof="0" dirty="0" smtClean="0"/>
        </a:p>
        <a:p>
          <a:endParaRPr lang="en-US" sz="1500" b="1" noProof="0" dirty="0" smtClean="0"/>
        </a:p>
        <a:p>
          <a:r>
            <a:rPr lang="en-US" sz="1500" noProof="0" dirty="0" smtClean="0"/>
            <a:t>Large and strong competitors, able to provide a complete range of products</a:t>
          </a:r>
        </a:p>
        <a:p>
          <a:endParaRPr lang="en-US" sz="1500" noProof="0" dirty="0"/>
        </a:p>
      </dgm:t>
    </dgm:pt>
    <dgm:pt modelId="{48FDE910-D96E-485B-8D56-E049CF69F94E}" type="parTrans" cxnId="{78B73634-84C8-4AE0-AC70-2C4DF1688F3C}">
      <dgm:prSet/>
      <dgm:spPr/>
      <dgm:t>
        <a:bodyPr/>
        <a:lstStyle/>
        <a:p>
          <a:endParaRPr lang="fr-FR"/>
        </a:p>
      </dgm:t>
    </dgm:pt>
    <dgm:pt modelId="{C0C1CE98-7D44-40EF-9E84-157C9ACEB6A4}" type="sibTrans" cxnId="{78B73634-84C8-4AE0-AC70-2C4DF1688F3C}">
      <dgm:prSet/>
      <dgm:spPr/>
      <dgm:t>
        <a:bodyPr/>
        <a:lstStyle/>
        <a:p>
          <a:endParaRPr lang="fr-FR"/>
        </a:p>
      </dgm:t>
    </dgm:pt>
    <dgm:pt modelId="{434C718F-38CF-457C-9590-287FD7BBCCE0}" type="pres">
      <dgm:prSet presAssocID="{B5905872-3D47-4AC1-8494-1202B654B3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8635D0-25FB-49FE-A5B5-6B32F99432E2}" type="pres">
      <dgm:prSet presAssocID="{3676C31A-C43E-4CA6-8772-3E1DA80ED9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84A3D8-0CCA-4F58-98A7-253C50F4A9CF}" type="pres">
      <dgm:prSet presAssocID="{82DE3CAD-9D7F-4E74-9DDD-95E7798E3169}" presName="sibTrans" presStyleCnt="0"/>
      <dgm:spPr/>
    </dgm:pt>
    <dgm:pt modelId="{8B8ED72E-3B1A-4C7F-811F-42B30F790953}" type="pres">
      <dgm:prSet presAssocID="{DC95ED56-4A78-48E7-ACAE-62F87CD66C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CBDC7D-3339-4E61-BC2D-02443B71BDC8}" type="pres">
      <dgm:prSet presAssocID="{14B1284A-0548-4909-AF42-7C66F07C93AC}" presName="sibTrans" presStyleCnt="0"/>
      <dgm:spPr/>
    </dgm:pt>
    <dgm:pt modelId="{A30437A2-0169-4B5C-86DC-E43E032C80B8}" type="pres">
      <dgm:prSet presAssocID="{58731F97-1999-4395-A765-18AD7CE105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EDF335-CFA8-4E1F-9883-BF423C0E8557}" type="pres">
      <dgm:prSet presAssocID="{7E4E7FB5-A0D8-46BA-B630-CA3F16C0500F}" presName="sibTrans" presStyleCnt="0"/>
      <dgm:spPr/>
    </dgm:pt>
    <dgm:pt modelId="{8F4232A2-F12A-4AB4-9D8C-DAECD98B475E}" type="pres">
      <dgm:prSet presAssocID="{B038FB7C-794B-41B6-A09B-D22F7E6944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E56DB0-BBB6-48F5-BBC8-A1C2EB7B6B4D}" type="presOf" srcId="{3676C31A-C43E-4CA6-8772-3E1DA80ED9B6}" destId="{9D8635D0-25FB-49FE-A5B5-6B32F99432E2}" srcOrd="0" destOrd="0" presId="urn:microsoft.com/office/officeart/2005/8/layout/default"/>
    <dgm:cxn modelId="{78B73634-84C8-4AE0-AC70-2C4DF1688F3C}" srcId="{B5905872-3D47-4AC1-8494-1202B654B337}" destId="{B038FB7C-794B-41B6-A09B-D22F7E6944A7}" srcOrd="3" destOrd="0" parTransId="{48FDE910-D96E-485B-8D56-E049CF69F94E}" sibTransId="{C0C1CE98-7D44-40EF-9E84-157C9ACEB6A4}"/>
    <dgm:cxn modelId="{1265FD0A-BBD8-40D2-A105-F354933F9472}" type="presOf" srcId="{DC95ED56-4A78-48E7-ACAE-62F87CD66C1A}" destId="{8B8ED72E-3B1A-4C7F-811F-42B30F790953}" srcOrd="0" destOrd="0" presId="urn:microsoft.com/office/officeart/2005/8/layout/default"/>
    <dgm:cxn modelId="{C4C9EA60-469D-4213-8FB7-B884F11C0460}" type="presOf" srcId="{58731F97-1999-4395-A765-18AD7CE1054B}" destId="{A30437A2-0169-4B5C-86DC-E43E032C80B8}" srcOrd="0" destOrd="0" presId="urn:microsoft.com/office/officeart/2005/8/layout/default"/>
    <dgm:cxn modelId="{B2B7259C-E810-42D2-AA07-F282B1281259}" type="presOf" srcId="{B038FB7C-794B-41B6-A09B-D22F7E6944A7}" destId="{8F4232A2-F12A-4AB4-9D8C-DAECD98B475E}" srcOrd="0" destOrd="0" presId="urn:microsoft.com/office/officeart/2005/8/layout/default"/>
    <dgm:cxn modelId="{9348D382-C214-460C-BC64-7DF5CA7F99FB}" srcId="{B5905872-3D47-4AC1-8494-1202B654B337}" destId="{58731F97-1999-4395-A765-18AD7CE1054B}" srcOrd="2" destOrd="0" parTransId="{3E5AA53D-0EC3-4CF3-AE2B-40566DD0DB66}" sibTransId="{7E4E7FB5-A0D8-46BA-B630-CA3F16C0500F}"/>
    <dgm:cxn modelId="{93B571C4-8BD0-4379-AD31-F79184B569DB}" type="presOf" srcId="{B5905872-3D47-4AC1-8494-1202B654B337}" destId="{434C718F-38CF-457C-9590-287FD7BBCCE0}" srcOrd="0" destOrd="0" presId="urn:microsoft.com/office/officeart/2005/8/layout/default"/>
    <dgm:cxn modelId="{5B16FFAD-A50B-4ACD-A0DC-2D857DE72536}" srcId="{B5905872-3D47-4AC1-8494-1202B654B337}" destId="{3676C31A-C43E-4CA6-8772-3E1DA80ED9B6}" srcOrd="0" destOrd="0" parTransId="{E4B61941-1112-4A71-A874-9CB32EB67DA7}" sibTransId="{82DE3CAD-9D7F-4E74-9DDD-95E7798E3169}"/>
    <dgm:cxn modelId="{DBDF12A7-8AAD-4341-96A3-823CDF837B93}" srcId="{B5905872-3D47-4AC1-8494-1202B654B337}" destId="{DC95ED56-4A78-48E7-ACAE-62F87CD66C1A}" srcOrd="1" destOrd="0" parTransId="{0D5F0157-32A9-4A5E-BD75-D515899FF69B}" sibTransId="{14B1284A-0548-4909-AF42-7C66F07C93AC}"/>
    <dgm:cxn modelId="{AEC49A62-0DBD-4C7D-BC42-A3B1174A4231}" type="presParOf" srcId="{434C718F-38CF-457C-9590-287FD7BBCCE0}" destId="{9D8635D0-25FB-49FE-A5B5-6B32F99432E2}" srcOrd="0" destOrd="0" presId="urn:microsoft.com/office/officeart/2005/8/layout/default"/>
    <dgm:cxn modelId="{8E529FA7-E358-4098-9768-EF87F70BC83D}" type="presParOf" srcId="{434C718F-38CF-457C-9590-287FD7BBCCE0}" destId="{D984A3D8-0CCA-4F58-98A7-253C50F4A9CF}" srcOrd="1" destOrd="0" presId="urn:microsoft.com/office/officeart/2005/8/layout/default"/>
    <dgm:cxn modelId="{486FF688-4954-4832-BEC6-AE331417F777}" type="presParOf" srcId="{434C718F-38CF-457C-9590-287FD7BBCCE0}" destId="{8B8ED72E-3B1A-4C7F-811F-42B30F790953}" srcOrd="2" destOrd="0" presId="urn:microsoft.com/office/officeart/2005/8/layout/default"/>
    <dgm:cxn modelId="{D61067B5-B02E-4A2C-8ED2-D0638B05135A}" type="presParOf" srcId="{434C718F-38CF-457C-9590-287FD7BBCCE0}" destId="{63CBDC7D-3339-4E61-BC2D-02443B71BDC8}" srcOrd="3" destOrd="0" presId="urn:microsoft.com/office/officeart/2005/8/layout/default"/>
    <dgm:cxn modelId="{178BDF82-498C-4618-8F08-E2EED6825880}" type="presParOf" srcId="{434C718F-38CF-457C-9590-287FD7BBCCE0}" destId="{A30437A2-0169-4B5C-86DC-E43E032C80B8}" srcOrd="4" destOrd="0" presId="urn:microsoft.com/office/officeart/2005/8/layout/default"/>
    <dgm:cxn modelId="{22DBA354-70C9-4D2F-B6C2-C136C1FFE88E}" type="presParOf" srcId="{434C718F-38CF-457C-9590-287FD7BBCCE0}" destId="{3CEDF335-CFA8-4E1F-9883-BF423C0E8557}" srcOrd="5" destOrd="0" presId="urn:microsoft.com/office/officeart/2005/8/layout/default"/>
    <dgm:cxn modelId="{D7745275-EEA5-4FEA-8C8A-7C03A5EC03C1}" type="presParOf" srcId="{434C718F-38CF-457C-9590-287FD7BBCCE0}" destId="{8F4232A2-F12A-4AB4-9D8C-DAECD98B47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DFE2E7-40E0-4705-A32A-D68A587DEB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52C4D8-63DD-4D28-AE2A-119A265495CF}">
      <dgm:prSet phldrT="[Texte]"/>
      <dgm:spPr/>
      <dgm:t>
        <a:bodyPr/>
        <a:lstStyle/>
        <a:p>
          <a:r>
            <a:rPr lang="en-US" dirty="0" err="1" smtClean="0"/>
            <a:t>Eurofarm</a:t>
          </a:r>
          <a:endParaRPr lang="en-US" noProof="0" dirty="0"/>
        </a:p>
      </dgm:t>
    </dgm:pt>
    <dgm:pt modelId="{82A06EE0-8520-4D67-85E9-0CBE23F50231}" type="parTrans" cxnId="{34FED488-9C27-4E60-A58F-2EA4B6C40E89}">
      <dgm:prSet/>
      <dgm:spPr/>
      <dgm:t>
        <a:bodyPr/>
        <a:lstStyle/>
        <a:p>
          <a:endParaRPr lang="en-US" noProof="0" dirty="0"/>
        </a:p>
      </dgm:t>
    </dgm:pt>
    <dgm:pt modelId="{460B6DF6-50C2-4632-A239-D16FFB9FA692}" type="sibTrans" cxnId="{34FED488-9C27-4E60-A58F-2EA4B6C40E89}">
      <dgm:prSet/>
      <dgm:spPr/>
      <dgm:t>
        <a:bodyPr/>
        <a:lstStyle/>
        <a:p>
          <a:endParaRPr lang="en-US" noProof="0" dirty="0"/>
        </a:p>
      </dgm:t>
    </dgm:pt>
    <dgm:pt modelId="{F20AB324-1793-4C72-A4D4-45B967F2E1B3}">
      <dgm:prSet phldrT="[Texte]"/>
      <dgm:spPr/>
      <dgm:t>
        <a:bodyPr/>
        <a:lstStyle/>
        <a:p>
          <a:r>
            <a:rPr lang="en-US" noProof="0" dirty="0" smtClean="0"/>
            <a:t>Local dealers</a:t>
          </a:r>
          <a:endParaRPr lang="en-US" noProof="0" dirty="0"/>
        </a:p>
      </dgm:t>
    </dgm:pt>
    <dgm:pt modelId="{1F01B6A2-C1BC-4B26-806B-910F4AC33745}" type="parTrans" cxnId="{9D5DBA88-C669-4C43-84F4-7EB72B6E4618}">
      <dgm:prSet/>
      <dgm:spPr/>
      <dgm:t>
        <a:bodyPr/>
        <a:lstStyle/>
        <a:p>
          <a:endParaRPr lang="en-US" noProof="0" dirty="0"/>
        </a:p>
      </dgm:t>
    </dgm:pt>
    <dgm:pt modelId="{8A2A4D7C-8868-4BBF-B89C-02754A9C3FA6}" type="sibTrans" cxnId="{9D5DBA88-C669-4C43-84F4-7EB72B6E4618}">
      <dgm:prSet/>
      <dgm:spPr/>
      <dgm:t>
        <a:bodyPr/>
        <a:lstStyle/>
        <a:p>
          <a:endParaRPr lang="en-US" noProof="0" dirty="0"/>
        </a:p>
      </dgm:t>
    </dgm:pt>
    <dgm:pt modelId="{56F07029-9A2C-4B35-8041-EF954FE28303}">
      <dgm:prSet phldrT="[Texte]"/>
      <dgm:spPr/>
      <dgm:t>
        <a:bodyPr/>
        <a:lstStyle/>
        <a:p>
          <a:r>
            <a:rPr lang="en-US" noProof="0" dirty="0" smtClean="0"/>
            <a:t>Farmers</a:t>
          </a:r>
          <a:endParaRPr lang="en-US" noProof="0" dirty="0"/>
        </a:p>
      </dgm:t>
    </dgm:pt>
    <dgm:pt modelId="{7B2E4FA0-DAB4-4ACA-9607-9AFC4CEE108D}" type="parTrans" cxnId="{C207D2F3-93FB-44CD-A968-1C715DC2C6A7}">
      <dgm:prSet/>
      <dgm:spPr/>
      <dgm:t>
        <a:bodyPr/>
        <a:lstStyle/>
        <a:p>
          <a:endParaRPr lang="en-US" noProof="0" dirty="0"/>
        </a:p>
      </dgm:t>
    </dgm:pt>
    <dgm:pt modelId="{09ECD914-1A41-46C2-A2F5-F3759F456E5C}" type="sibTrans" cxnId="{C207D2F3-93FB-44CD-A968-1C715DC2C6A7}">
      <dgm:prSet/>
      <dgm:spPr/>
      <dgm:t>
        <a:bodyPr/>
        <a:lstStyle/>
        <a:p>
          <a:endParaRPr lang="en-US" noProof="0" dirty="0"/>
        </a:p>
      </dgm:t>
    </dgm:pt>
    <dgm:pt modelId="{36D0C1B2-BEBB-4E69-A9B5-B0F546F020DB}">
      <dgm:prSet phldrT="[Texte]"/>
      <dgm:spPr/>
      <dgm:t>
        <a:bodyPr/>
        <a:lstStyle/>
        <a:p>
          <a:r>
            <a:rPr lang="en-US" noProof="0" dirty="0" smtClean="0"/>
            <a:t>Final consumers</a:t>
          </a:r>
          <a:endParaRPr lang="en-US" noProof="0" dirty="0"/>
        </a:p>
      </dgm:t>
    </dgm:pt>
    <dgm:pt modelId="{E663C24D-CDDA-4853-9ED3-30278339586E}" type="parTrans" cxnId="{D41D43BB-2C5C-40F0-A6CC-277ACE9AFF47}">
      <dgm:prSet/>
      <dgm:spPr/>
      <dgm:t>
        <a:bodyPr/>
        <a:lstStyle/>
        <a:p>
          <a:endParaRPr lang="en-US" noProof="0" dirty="0"/>
        </a:p>
      </dgm:t>
    </dgm:pt>
    <dgm:pt modelId="{F8E917ED-08DD-4560-A72F-F23D85E312B9}" type="sibTrans" cxnId="{D41D43BB-2C5C-40F0-A6CC-277ACE9AFF47}">
      <dgm:prSet/>
      <dgm:spPr/>
      <dgm:t>
        <a:bodyPr/>
        <a:lstStyle/>
        <a:p>
          <a:endParaRPr lang="en-US" noProof="0" dirty="0"/>
        </a:p>
      </dgm:t>
    </dgm:pt>
    <dgm:pt modelId="{38814BDD-9C24-43E6-BBB6-771629E38B23}" type="pres">
      <dgm:prSet presAssocID="{DBDFE2E7-40E0-4705-A32A-D68A587DEB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F43093-DCCF-4CB1-83F8-5911A2AB8012}" type="pres">
      <dgm:prSet presAssocID="{CC52C4D8-63DD-4D28-AE2A-119A265495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8CC4BD-8FB3-4597-9AB2-D7C63A374306}" type="pres">
      <dgm:prSet presAssocID="{460B6DF6-50C2-4632-A239-D16FFB9FA692}" presName="sibTrans" presStyleLbl="sibTrans2D1" presStyleIdx="0" presStyleCnt="3"/>
      <dgm:spPr/>
      <dgm:t>
        <a:bodyPr/>
        <a:lstStyle/>
        <a:p>
          <a:endParaRPr lang="fr-FR"/>
        </a:p>
      </dgm:t>
    </dgm:pt>
    <dgm:pt modelId="{5F694F24-1EDD-42BB-BF3F-ECD2616C3B2D}" type="pres">
      <dgm:prSet presAssocID="{460B6DF6-50C2-4632-A239-D16FFB9FA692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55868EC6-2DB4-4D81-B46C-4F89F41AF80F}" type="pres">
      <dgm:prSet presAssocID="{F20AB324-1793-4C72-A4D4-45B967F2E1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022F72-024D-4D31-B589-3EEBD82633B3}" type="pres">
      <dgm:prSet presAssocID="{8A2A4D7C-8868-4BBF-B89C-02754A9C3FA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E5273379-CA7F-4072-8485-84084D85FEBD}" type="pres">
      <dgm:prSet presAssocID="{8A2A4D7C-8868-4BBF-B89C-02754A9C3FA6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5F3AAC45-30FF-45CC-B2BE-801BE6E067F8}" type="pres">
      <dgm:prSet presAssocID="{56F07029-9A2C-4B35-8041-EF954FE283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FE514D-3906-4BF9-96DD-9262DDC3E653}" type="pres">
      <dgm:prSet presAssocID="{09ECD914-1A41-46C2-A2F5-F3759F456E5C}" presName="sibTrans" presStyleLbl="sibTrans2D1" presStyleIdx="2" presStyleCnt="3"/>
      <dgm:spPr/>
      <dgm:t>
        <a:bodyPr/>
        <a:lstStyle/>
        <a:p>
          <a:endParaRPr lang="fr-FR"/>
        </a:p>
      </dgm:t>
    </dgm:pt>
    <dgm:pt modelId="{F9BA1B77-4F34-4136-9D8B-B35372CD43C4}" type="pres">
      <dgm:prSet presAssocID="{09ECD914-1A41-46C2-A2F5-F3759F456E5C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22304307-2025-4090-B908-CF75F6958F6E}" type="pres">
      <dgm:prSet presAssocID="{36D0C1B2-BEBB-4E69-A9B5-B0F546F020D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D970FC-16FA-4479-BF3F-1B793E238B17}" type="presOf" srcId="{8A2A4D7C-8868-4BBF-B89C-02754A9C3FA6}" destId="{E5273379-CA7F-4072-8485-84084D85FEBD}" srcOrd="1" destOrd="0" presId="urn:microsoft.com/office/officeart/2005/8/layout/process1"/>
    <dgm:cxn modelId="{34FED488-9C27-4E60-A58F-2EA4B6C40E89}" srcId="{DBDFE2E7-40E0-4705-A32A-D68A587DEB49}" destId="{CC52C4D8-63DD-4D28-AE2A-119A265495CF}" srcOrd="0" destOrd="0" parTransId="{82A06EE0-8520-4D67-85E9-0CBE23F50231}" sibTransId="{460B6DF6-50C2-4632-A239-D16FFB9FA692}"/>
    <dgm:cxn modelId="{C4878B72-84AA-4D34-AC2B-EA8D58565B15}" type="presOf" srcId="{56F07029-9A2C-4B35-8041-EF954FE28303}" destId="{5F3AAC45-30FF-45CC-B2BE-801BE6E067F8}" srcOrd="0" destOrd="0" presId="urn:microsoft.com/office/officeart/2005/8/layout/process1"/>
    <dgm:cxn modelId="{C207D2F3-93FB-44CD-A968-1C715DC2C6A7}" srcId="{DBDFE2E7-40E0-4705-A32A-D68A587DEB49}" destId="{56F07029-9A2C-4B35-8041-EF954FE28303}" srcOrd="2" destOrd="0" parTransId="{7B2E4FA0-DAB4-4ACA-9607-9AFC4CEE108D}" sibTransId="{09ECD914-1A41-46C2-A2F5-F3759F456E5C}"/>
    <dgm:cxn modelId="{E0525F7D-F40D-4211-80B1-E675C8ADBF3A}" type="presOf" srcId="{CC52C4D8-63DD-4D28-AE2A-119A265495CF}" destId="{D4F43093-DCCF-4CB1-83F8-5911A2AB8012}" srcOrd="0" destOrd="0" presId="urn:microsoft.com/office/officeart/2005/8/layout/process1"/>
    <dgm:cxn modelId="{26460790-C20E-4CDD-B04C-FD9577AF981B}" type="presOf" srcId="{DBDFE2E7-40E0-4705-A32A-D68A587DEB49}" destId="{38814BDD-9C24-43E6-BBB6-771629E38B23}" srcOrd="0" destOrd="0" presId="urn:microsoft.com/office/officeart/2005/8/layout/process1"/>
    <dgm:cxn modelId="{B57C88D4-A035-42AB-A674-A930FC624EA1}" type="presOf" srcId="{36D0C1B2-BEBB-4E69-A9B5-B0F546F020DB}" destId="{22304307-2025-4090-B908-CF75F6958F6E}" srcOrd="0" destOrd="0" presId="urn:microsoft.com/office/officeart/2005/8/layout/process1"/>
    <dgm:cxn modelId="{D41D43BB-2C5C-40F0-A6CC-277ACE9AFF47}" srcId="{DBDFE2E7-40E0-4705-A32A-D68A587DEB49}" destId="{36D0C1B2-BEBB-4E69-A9B5-B0F546F020DB}" srcOrd="3" destOrd="0" parTransId="{E663C24D-CDDA-4853-9ED3-30278339586E}" sibTransId="{F8E917ED-08DD-4560-A72F-F23D85E312B9}"/>
    <dgm:cxn modelId="{764C2586-2855-4E08-9359-1CE86B500223}" type="presOf" srcId="{F20AB324-1793-4C72-A4D4-45B967F2E1B3}" destId="{55868EC6-2DB4-4D81-B46C-4F89F41AF80F}" srcOrd="0" destOrd="0" presId="urn:microsoft.com/office/officeart/2005/8/layout/process1"/>
    <dgm:cxn modelId="{C73E8E16-6502-4D20-A78F-AEEC96600C74}" type="presOf" srcId="{09ECD914-1A41-46C2-A2F5-F3759F456E5C}" destId="{2BFE514D-3906-4BF9-96DD-9262DDC3E653}" srcOrd="0" destOrd="0" presId="urn:microsoft.com/office/officeart/2005/8/layout/process1"/>
    <dgm:cxn modelId="{DE06C977-7769-458F-9F72-A9B6E4935E44}" type="presOf" srcId="{460B6DF6-50C2-4632-A239-D16FFB9FA692}" destId="{5F694F24-1EDD-42BB-BF3F-ECD2616C3B2D}" srcOrd="1" destOrd="0" presId="urn:microsoft.com/office/officeart/2005/8/layout/process1"/>
    <dgm:cxn modelId="{1BD226FF-28AD-4089-8B97-1B709C9BF5AE}" type="presOf" srcId="{09ECD914-1A41-46C2-A2F5-F3759F456E5C}" destId="{F9BA1B77-4F34-4136-9D8B-B35372CD43C4}" srcOrd="1" destOrd="0" presId="urn:microsoft.com/office/officeart/2005/8/layout/process1"/>
    <dgm:cxn modelId="{84B0E5C8-E6A8-4E47-BD47-162759AB33A1}" type="presOf" srcId="{8A2A4D7C-8868-4BBF-B89C-02754A9C3FA6}" destId="{8C022F72-024D-4D31-B589-3EEBD82633B3}" srcOrd="0" destOrd="0" presId="urn:microsoft.com/office/officeart/2005/8/layout/process1"/>
    <dgm:cxn modelId="{7AE03E71-EE7D-4545-9D4A-3CE2D23D4BDD}" type="presOf" srcId="{460B6DF6-50C2-4632-A239-D16FFB9FA692}" destId="{638CC4BD-8FB3-4597-9AB2-D7C63A374306}" srcOrd="0" destOrd="0" presId="urn:microsoft.com/office/officeart/2005/8/layout/process1"/>
    <dgm:cxn modelId="{9D5DBA88-C669-4C43-84F4-7EB72B6E4618}" srcId="{DBDFE2E7-40E0-4705-A32A-D68A587DEB49}" destId="{F20AB324-1793-4C72-A4D4-45B967F2E1B3}" srcOrd="1" destOrd="0" parTransId="{1F01B6A2-C1BC-4B26-806B-910F4AC33745}" sibTransId="{8A2A4D7C-8868-4BBF-B89C-02754A9C3FA6}"/>
    <dgm:cxn modelId="{E522D85F-0353-4913-BC03-DFA8673C0D64}" type="presParOf" srcId="{38814BDD-9C24-43E6-BBB6-771629E38B23}" destId="{D4F43093-DCCF-4CB1-83F8-5911A2AB8012}" srcOrd="0" destOrd="0" presId="urn:microsoft.com/office/officeart/2005/8/layout/process1"/>
    <dgm:cxn modelId="{A234481C-27E5-49B0-8E47-345634701B87}" type="presParOf" srcId="{38814BDD-9C24-43E6-BBB6-771629E38B23}" destId="{638CC4BD-8FB3-4597-9AB2-D7C63A374306}" srcOrd="1" destOrd="0" presId="urn:microsoft.com/office/officeart/2005/8/layout/process1"/>
    <dgm:cxn modelId="{69C8F2AF-991B-442C-92FB-D7333F39C414}" type="presParOf" srcId="{638CC4BD-8FB3-4597-9AB2-D7C63A374306}" destId="{5F694F24-1EDD-42BB-BF3F-ECD2616C3B2D}" srcOrd="0" destOrd="0" presId="urn:microsoft.com/office/officeart/2005/8/layout/process1"/>
    <dgm:cxn modelId="{0611EE57-C12D-45F0-9F98-4D685EBFFCBE}" type="presParOf" srcId="{38814BDD-9C24-43E6-BBB6-771629E38B23}" destId="{55868EC6-2DB4-4D81-B46C-4F89F41AF80F}" srcOrd="2" destOrd="0" presId="urn:microsoft.com/office/officeart/2005/8/layout/process1"/>
    <dgm:cxn modelId="{E8EB24CB-E818-4BD5-93A3-FA4250FAD8BB}" type="presParOf" srcId="{38814BDD-9C24-43E6-BBB6-771629E38B23}" destId="{8C022F72-024D-4D31-B589-3EEBD82633B3}" srcOrd="3" destOrd="0" presId="urn:microsoft.com/office/officeart/2005/8/layout/process1"/>
    <dgm:cxn modelId="{16E20F53-DC45-43AD-BA67-6BE9656E7DA6}" type="presParOf" srcId="{8C022F72-024D-4D31-B589-3EEBD82633B3}" destId="{E5273379-CA7F-4072-8485-84084D85FEBD}" srcOrd="0" destOrd="0" presId="urn:microsoft.com/office/officeart/2005/8/layout/process1"/>
    <dgm:cxn modelId="{AFE05C79-7679-41D5-9B44-AED471A8B5DC}" type="presParOf" srcId="{38814BDD-9C24-43E6-BBB6-771629E38B23}" destId="{5F3AAC45-30FF-45CC-B2BE-801BE6E067F8}" srcOrd="4" destOrd="0" presId="urn:microsoft.com/office/officeart/2005/8/layout/process1"/>
    <dgm:cxn modelId="{F791F71B-AA8A-42B8-8B3C-16CCD74C33F1}" type="presParOf" srcId="{38814BDD-9C24-43E6-BBB6-771629E38B23}" destId="{2BFE514D-3906-4BF9-96DD-9262DDC3E653}" srcOrd="5" destOrd="0" presId="urn:microsoft.com/office/officeart/2005/8/layout/process1"/>
    <dgm:cxn modelId="{94B98C87-8797-43C9-BDFB-7CA8CD56766E}" type="presParOf" srcId="{2BFE514D-3906-4BF9-96DD-9262DDC3E653}" destId="{F9BA1B77-4F34-4136-9D8B-B35372CD43C4}" srcOrd="0" destOrd="0" presId="urn:microsoft.com/office/officeart/2005/8/layout/process1"/>
    <dgm:cxn modelId="{9BFFC0BB-24C0-4928-B5EE-3F7F29AE9DA6}" type="presParOf" srcId="{38814BDD-9C24-43E6-BBB6-771629E38B23}" destId="{22304307-2025-4090-B908-CF75F6958F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6123A-F02B-ED42-9E97-E787C3503FA0}">
      <dsp:nvSpPr>
        <dsp:cNvPr id="0" name=""/>
        <dsp:cNvSpPr/>
      </dsp:nvSpPr>
      <dsp:spPr>
        <a:xfrm>
          <a:off x="3666776" y="1119782"/>
          <a:ext cx="2789634" cy="27896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 smtClean="0"/>
            <a:t>Service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900" kern="1200" dirty="0" err="1" smtClean="0"/>
            <a:t>Offer</a:t>
          </a:r>
          <a:endParaRPr lang="fr-FR" sz="4900" kern="1200" dirty="0"/>
        </a:p>
      </dsp:txBody>
      <dsp:txXfrm>
        <a:off x="4075308" y="1528314"/>
        <a:ext cx="1972570" cy="1972570"/>
      </dsp:txXfrm>
    </dsp:sp>
    <dsp:sp modelId="{2F4CC503-AEFC-DF42-8852-8B16B072F6EB}">
      <dsp:nvSpPr>
        <dsp:cNvPr id="0" name=""/>
        <dsp:cNvSpPr/>
      </dsp:nvSpPr>
      <dsp:spPr>
        <a:xfrm>
          <a:off x="4364185" y="497"/>
          <a:ext cx="1394817" cy="13948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Maintenance</a:t>
          </a:r>
          <a:endParaRPr lang="fr-FR" sz="1200" kern="1200" dirty="0"/>
        </a:p>
      </dsp:txBody>
      <dsp:txXfrm>
        <a:off x="4568451" y="204763"/>
        <a:ext cx="986285" cy="986285"/>
      </dsp:txXfrm>
    </dsp:sp>
    <dsp:sp modelId="{5437FD7B-89DA-D446-8C25-2799ED651A1C}">
      <dsp:nvSpPr>
        <dsp:cNvPr id="0" name=""/>
        <dsp:cNvSpPr/>
      </dsp:nvSpPr>
      <dsp:spPr>
        <a:xfrm>
          <a:off x="6180878" y="1817191"/>
          <a:ext cx="1394817" cy="13948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Retro-engineering</a:t>
          </a:r>
          <a:endParaRPr lang="fr-FR" sz="1400" kern="1200" dirty="0"/>
        </a:p>
      </dsp:txBody>
      <dsp:txXfrm>
        <a:off x="6385144" y="2021457"/>
        <a:ext cx="986285" cy="986285"/>
      </dsp:txXfrm>
    </dsp:sp>
    <dsp:sp modelId="{2A89A748-E7DA-9B48-B702-0A09704722A6}">
      <dsp:nvSpPr>
        <dsp:cNvPr id="0" name=""/>
        <dsp:cNvSpPr/>
      </dsp:nvSpPr>
      <dsp:spPr>
        <a:xfrm>
          <a:off x="4364185" y="3633884"/>
          <a:ext cx="1394817" cy="13948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Spare</a:t>
          </a:r>
          <a:r>
            <a:rPr lang="fr-FR" sz="1400" kern="1200" dirty="0" smtClean="0"/>
            <a:t> parts</a:t>
          </a:r>
          <a:endParaRPr lang="fr-FR" sz="1400" kern="1200" dirty="0"/>
        </a:p>
      </dsp:txBody>
      <dsp:txXfrm>
        <a:off x="4568451" y="3838150"/>
        <a:ext cx="986285" cy="986285"/>
      </dsp:txXfrm>
    </dsp:sp>
    <dsp:sp modelId="{B6F75CF6-A0F7-6946-8A64-877280D713F9}">
      <dsp:nvSpPr>
        <dsp:cNvPr id="0" name=""/>
        <dsp:cNvSpPr/>
      </dsp:nvSpPr>
      <dsp:spPr>
        <a:xfrm>
          <a:off x="2547491" y="1817191"/>
          <a:ext cx="1394817" cy="13948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Training</a:t>
          </a:r>
          <a:endParaRPr lang="fr-FR" sz="1400" kern="1200" dirty="0"/>
        </a:p>
      </dsp:txBody>
      <dsp:txXfrm>
        <a:off x="2751757" y="2021457"/>
        <a:ext cx="986285" cy="986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F6D48-8DD4-6C44-B8BB-6A00E7E395B2}">
      <dsp:nvSpPr>
        <dsp:cNvPr id="0" name=""/>
        <dsp:cNvSpPr/>
      </dsp:nvSpPr>
      <dsp:spPr>
        <a:xfrm>
          <a:off x="4029727" y="-245311"/>
          <a:ext cx="1456132" cy="1474633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Customer contact and </a:t>
          </a:r>
          <a:r>
            <a:rPr lang="fr-FR" sz="1600" kern="1200" dirty="0" err="1" smtClean="0"/>
            <a:t>demand</a:t>
          </a:r>
          <a:endParaRPr lang="fr-FR" sz="1600" kern="1200" dirty="0"/>
        </a:p>
      </dsp:txBody>
      <dsp:txXfrm>
        <a:off x="4242973" y="-29356"/>
        <a:ext cx="1029640" cy="1042723"/>
      </dsp:txXfrm>
    </dsp:sp>
    <dsp:sp modelId="{A9CAA177-967D-364D-B3B8-DD4305385A87}">
      <dsp:nvSpPr>
        <dsp:cNvPr id="0" name=""/>
        <dsp:cNvSpPr/>
      </dsp:nvSpPr>
      <dsp:spPr>
        <a:xfrm rot="760871">
          <a:off x="5508329" y="456044"/>
          <a:ext cx="391107" cy="49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5509760" y="542703"/>
        <a:ext cx="273775" cy="298612"/>
      </dsp:txXfrm>
    </dsp:sp>
    <dsp:sp modelId="{BADDF87B-7491-084B-9A06-EBCCDBC41F60}">
      <dsp:nvSpPr>
        <dsp:cNvPr id="0" name=""/>
        <dsp:cNvSpPr/>
      </dsp:nvSpPr>
      <dsp:spPr>
        <a:xfrm>
          <a:off x="5936464" y="183732"/>
          <a:ext cx="1456132" cy="1474633"/>
        </a:xfrm>
        <a:prstGeom prst="ellipse">
          <a:avLst/>
        </a:prstGeom>
        <a:solidFill>
          <a:srgbClr val="6D504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Design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(Bureau d’étude)</a:t>
          </a:r>
          <a:endParaRPr lang="fr-FR" sz="1600" kern="1200" dirty="0"/>
        </a:p>
      </dsp:txBody>
      <dsp:txXfrm>
        <a:off x="6149710" y="399687"/>
        <a:ext cx="1029640" cy="1042723"/>
      </dsp:txXfrm>
    </dsp:sp>
    <dsp:sp modelId="{A9B1DB3B-5766-484B-A0A5-9C4796F008F5}">
      <dsp:nvSpPr>
        <dsp:cNvPr id="0" name=""/>
        <dsp:cNvSpPr/>
      </dsp:nvSpPr>
      <dsp:spPr>
        <a:xfrm rot="4136078">
          <a:off x="6843373" y="1536440"/>
          <a:ext cx="308076" cy="49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6872975" y="1592855"/>
        <a:ext cx="215653" cy="298612"/>
      </dsp:txXfrm>
    </dsp:sp>
    <dsp:sp modelId="{E4D1BEC8-25D7-6041-99FC-08A291576C92}">
      <dsp:nvSpPr>
        <dsp:cNvPr id="0" name=""/>
        <dsp:cNvSpPr/>
      </dsp:nvSpPr>
      <dsp:spPr>
        <a:xfrm>
          <a:off x="6606451" y="1923172"/>
          <a:ext cx="1456132" cy="1474633"/>
        </a:xfrm>
        <a:prstGeom prst="ellipse">
          <a:avLst/>
        </a:prstGeom>
        <a:solidFill>
          <a:srgbClr val="6D504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Production</a:t>
          </a:r>
          <a:endParaRPr lang="fr-FR" sz="1600" kern="1200" dirty="0"/>
        </a:p>
      </dsp:txBody>
      <dsp:txXfrm>
        <a:off x="6819697" y="2139127"/>
        <a:ext cx="1029640" cy="1042723"/>
      </dsp:txXfrm>
    </dsp:sp>
    <dsp:sp modelId="{790A54D9-9C17-0248-AB54-2F44D960AB08}">
      <dsp:nvSpPr>
        <dsp:cNvPr id="0" name=""/>
        <dsp:cNvSpPr/>
      </dsp:nvSpPr>
      <dsp:spPr>
        <a:xfrm rot="8737963">
          <a:off x="6400829" y="2938247"/>
          <a:ext cx="327321" cy="49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6490454" y="3010069"/>
        <a:ext cx="229125" cy="298612"/>
      </dsp:txXfrm>
    </dsp:sp>
    <dsp:sp modelId="{F96054C6-0DE3-EF4E-8F12-898393E7FE5E}">
      <dsp:nvSpPr>
        <dsp:cNvPr id="0" name=""/>
        <dsp:cNvSpPr/>
      </dsp:nvSpPr>
      <dsp:spPr>
        <a:xfrm>
          <a:off x="5056089" y="2983427"/>
          <a:ext cx="1456132" cy="1474633"/>
        </a:xfrm>
        <a:prstGeom prst="ellipse">
          <a:avLst/>
        </a:prstGeom>
        <a:solidFill>
          <a:srgbClr val="6D504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Delivery</a:t>
          </a:r>
          <a:br>
            <a:rPr lang="fr-FR" sz="1600" kern="1200" dirty="0" smtClean="0"/>
          </a:br>
          <a:r>
            <a:rPr lang="fr-FR" sz="1600" kern="1200" dirty="0" smtClean="0"/>
            <a:t>/Training</a:t>
          </a:r>
          <a:endParaRPr lang="fr-FR" sz="1600" kern="1200" dirty="0"/>
        </a:p>
      </dsp:txBody>
      <dsp:txXfrm>
        <a:off x="5269335" y="3199382"/>
        <a:ext cx="1029640" cy="1042723"/>
      </dsp:txXfrm>
    </dsp:sp>
    <dsp:sp modelId="{6186FB90-9ADB-084F-80FD-B42D1D89B340}">
      <dsp:nvSpPr>
        <dsp:cNvPr id="0" name=""/>
        <dsp:cNvSpPr/>
      </dsp:nvSpPr>
      <dsp:spPr>
        <a:xfrm rot="10799993">
          <a:off x="4589981" y="3471901"/>
          <a:ext cx="417354" cy="49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4715187" y="3571439"/>
        <a:ext cx="292148" cy="298612"/>
      </dsp:txXfrm>
    </dsp:sp>
    <dsp:sp modelId="{EC2B113A-1B6B-6647-AF7E-9888A634ED89}">
      <dsp:nvSpPr>
        <dsp:cNvPr id="0" name=""/>
        <dsp:cNvSpPr/>
      </dsp:nvSpPr>
      <dsp:spPr>
        <a:xfrm>
          <a:off x="3069171" y="2983431"/>
          <a:ext cx="1456132" cy="1474633"/>
        </a:xfrm>
        <a:prstGeom prst="ellipse">
          <a:avLst/>
        </a:prstGeom>
        <a:solidFill>
          <a:srgbClr val="6D504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Usage</a:t>
          </a:r>
          <a:endParaRPr lang="fr-FR" sz="1600" kern="1200" dirty="0"/>
        </a:p>
      </dsp:txBody>
      <dsp:txXfrm>
        <a:off x="3282417" y="3199386"/>
        <a:ext cx="1029640" cy="1042723"/>
      </dsp:txXfrm>
    </dsp:sp>
    <dsp:sp modelId="{E495FCB8-9E97-D142-A50E-03ED3773537F}">
      <dsp:nvSpPr>
        <dsp:cNvPr id="0" name=""/>
        <dsp:cNvSpPr/>
      </dsp:nvSpPr>
      <dsp:spPr>
        <a:xfrm rot="12946463">
          <a:off x="2927685" y="2944860"/>
          <a:ext cx="276199" cy="49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3002728" y="3068618"/>
        <a:ext cx="193339" cy="298612"/>
      </dsp:txXfrm>
    </dsp:sp>
    <dsp:sp modelId="{401E3BC4-0404-884B-BD15-E534EB9A6E14}">
      <dsp:nvSpPr>
        <dsp:cNvPr id="0" name=""/>
        <dsp:cNvSpPr/>
      </dsp:nvSpPr>
      <dsp:spPr>
        <a:xfrm>
          <a:off x="1597717" y="1923184"/>
          <a:ext cx="1456132" cy="1474633"/>
        </a:xfrm>
        <a:prstGeom prst="ellipse">
          <a:avLst/>
        </a:prstGeom>
        <a:solidFill>
          <a:srgbClr val="6D504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Mainte-nance</a:t>
          </a:r>
          <a:endParaRPr lang="fr-FR" sz="1600" kern="1200" dirty="0"/>
        </a:p>
      </dsp:txBody>
      <dsp:txXfrm>
        <a:off x="1810963" y="2139139"/>
        <a:ext cx="1029640" cy="1042723"/>
      </dsp:txXfrm>
    </dsp:sp>
    <dsp:sp modelId="{3C3D61B4-A4F7-F84E-BCB4-1EEF1C47F0C9}">
      <dsp:nvSpPr>
        <dsp:cNvPr id="0" name=""/>
        <dsp:cNvSpPr/>
      </dsp:nvSpPr>
      <dsp:spPr>
        <a:xfrm rot="17208226">
          <a:off x="2453433" y="1550041"/>
          <a:ext cx="265099" cy="49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481702" y="1687646"/>
        <a:ext cx="185569" cy="298612"/>
      </dsp:txXfrm>
    </dsp:sp>
    <dsp:sp modelId="{F58ACF12-0384-CF49-AD21-E8583D287603}">
      <dsp:nvSpPr>
        <dsp:cNvPr id="0" name=""/>
        <dsp:cNvSpPr/>
      </dsp:nvSpPr>
      <dsp:spPr>
        <a:xfrm>
          <a:off x="2029760" y="183721"/>
          <a:ext cx="1642646" cy="1474633"/>
        </a:xfrm>
        <a:prstGeom prst="ellipse">
          <a:avLst/>
        </a:prstGeom>
        <a:solidFill>
          <a:srgbClr val="6D504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Re</a:t>
          </a:r>
          <a:r>
            <a:rPr lang="fr-FR" sz="1600" kern="1200" dirty="0" smtClean="0"/>
            <a:t>-engineering</a:t>
          </a:r>
          <a:endParaRPr lang="fr-FR" sz="1600" kern="1200" dirty="0"/>
        </a:p>
      </dsp:txBody>
      <dsp:txXfrm>
        <a:off x="2270320" y="399676"/>
        <a:ext cx="1161526" cy="1042723"/>
      </dsp:txXfrm>
    </dsp:sp>
    <dsp:sp modelId="{B60FA2DB-1637-534E-B3C3-F96163F7E45B}">
      <dsp:nvSpPr>
        <dsp:cNvPr id="0" name=""/>
        <dsp:cNvSpPr/>
      </dsp:nvSpPr>
      <dsp:spPr>
        <a:xfrm rot="20839136">
          <a:off x="3680513" y="449355"/>
          <a:ext cx="321817" cy="49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3681691" y="559490"/>
        <a:ext cx="225272" cy="298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84AFF-21E8-48C3-9E68-1AEF66555D8E}">
      <dsp:nvSpPr>
        <dsp:cNvPr id="0" name=""/>
        <dsp:cNvSpPr/>
      </dsp:nvSpPr>
      <dsp:spPr>
        <a:xfrm>
          <a:off x="3396999" y="1800200"/>
          <a:ext cx="1427538" cy="1082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Farming equipment</a:t>
          </a:r>
          <a:endParaRPr lang="en-US" sz="1600" b="1" kern="1200" noProof="0" dirty="0"/>
        </a:p>
      </dsp:txBody>
      <dsp:txXfrm>
        <a:off x="3606057" y="1958781"/>
        <a:ext cx="1009422" cy="765699"/>
      </dsp:txXfrm>
    </dsp:sp>
    <dsp:sp modelId="{E0AB0C91-D9F3-4E53-8DC0-849CE786D0BB}">
      <dsp:nvSpPr>
        <dsp:cNvPr id="0" name=""/>
        <dsp:cNvSpPr/>
      </dsp:nvSpPr>
      <dsp:spPr>
        <a:xfrm rot="16200000">
          <a:off x="3975329" y="1650678"/>
          <a:ext cx="270878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270878" y="14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4103997" y="1657989"/>
        <a:ext cx="13543" cy="13543"/>
      </dsp:txXfrm>
    </dsp:sp>
    <dsp:sp modelId="{1D0F8053-F417-4AEF-839D-127D15E0B7D6}">
      <dsp:nvSpPr>
        <dsp:cNvPr id="0" name=""/>
        <dsp:cNvSpPr/>
      </dsp:nvSpPr>
      <dsp:spPr>
        <a:xfrm>
          <a:off x="3210770" y="-270674"/>
          <a:ext cx="1799996" cy="1799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rgbClr val="5F259F"/>
              </a:solidFill>
            </a:rPr>
            <a:t>Political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smtClean="0"/>
            <a:t>Support to organic/sustainable farming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smtClean="0"/>
            <a:t>Lobbies</a:t>
          </a:r>
        </a:p>
      </dsp:txBody>
      <dsp:txXfrm>
        <a:off x="3474373" y="-7071"/>
        <a:ext cx="1272790" cy="1272790"/>
      </dsp:txXfrm>
    </dsp:sp>
    <dsp:sp modelId="{A1F29203-6AB6-4079-A533-D3745E5E1F86}">
      <dsp:nvSpPr>
        <dsp:cNvPr id="0" name=""/>
        <dsp:cNvSpPr/>
      </dsp:nvSpPr>
      <dsp:spPr>
        <a:xfrm rot="20246187">
          <a:off x="4665790" y="1711611"/>
          <a:ext cx="1854658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854658" y="14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noProof="0" dirty="0"/>
        </a:p>
      </dsp:txBody>
      <dsp:txXfrm>
        <a:off x="5546752" y="1679328"/>
        <a:ext cx="92732" cy="92732"/>
      </dsp:txXfrm>
    </dsp:sp>
    <dsp:sp modelId="{572DD819-3E22-466A-B7EA-2410947A1FBA}">
      <dsp:nvSpPr>
        <dsp:cNvPr id="0" name=""/>
        <dsp:cNvSpPr/>
      </dsp:nvSpPr>
      <dsp:spPr>
        <a:xfrm>
          <a:off x="6373685" y="0"/>
          <a:ext cx="1980000" cy="1980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rgbClr val="5F259F"/>
              </a:solidFill>
            </a:rPr>
            <a:t>Economic</a:t>
          </a:r>
          <a:endParaRPr lang="en-US" sz="1500" b="1" kern="1200" noProof="0" dirty="0" smtClean="0">
            <a:solidFill>
              <a:srgbClr val="5F259F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smtClean="0"/>
            <a:t>Productivity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smtClean="0"/>
            <a:t>Risk reduction (crop losses)</a:t>
          </a:r>
          <a:endParaRPr lang="en-US" sz="1600" b="0" kern="1200" noProof="0" dirty="0"/>
        </a:p>
      </dsp:txBody>
      <dsp:txXfrm>
        <a:off x="6663649" y="289964"/>
        <a:ext cx="1400072" cy="1400072"/>
      </dsp:txXfrm>
    </dsp:sp>
    <dsp:sp modelId="{2AE14997-0F03-44DB-94C0-855445341B8D}">
      <dsp:nvSpPr>
        <dsp:cNvPr id="0" name=""/>
        <dsp:cNvSpPr/>
      </dsp:nvSpPr>
      <dsp:spPr>
        <a:xfrm rot="1502911">
          <a:off x="4644302" y="2945403"/>
          <a:ext cx="1577076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577076" y="14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5393413" y="2920059"/>
        <a:ext cx="78853" cy="78853"/>
      </dsp:txXfrm>
    </dsp:sp>
    <dsp:sp modelId="{3C7F36AA-03C1-490F-AAEA-21E2CD1F4100}">
      <dsp:nvSpPr>
        <dsp:cNvPr id="0" name=""/>
        <dsp:cNvSpPr/>
      </dsp:nvSpPr>
      <dsp:spPr>
        <a:xfrm>
          <a:off x="5989137" y="2793264"/>
          <a:ext cx="2412805" cy="1980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noProof="0" dirty="0" smtClean="0">
              <a:solidFill>
                <a:srgbClr val="5F259F"/>
              </a:solidFill>
            </a:rPr>
            <a:t>Social</a:t>
          </a:r>
          <a:endParaRPr lang="en-US" sz="1500" b="1" i="0" kern="1200" noProof="0" dirty="0" smtClean="0">
            <a:solidFill>
              <a:srgbClr val="5F259F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Environmental and health concerns and lobbies (consumers and farm workers)</a:t>
          </a:r>
        </a:p>
      </dsp:txBody>
      <dsp:txXfrm>
        <a:off x="6342484" y="3083228"/>
        <a:ext cx="1706111" cy="1400072"/>
      </dsp:txXfrm>
    </dsp:sp>
    <dsp:sp modelId="{BAC384BC-4E57-4EE2-9708-DB5029AED36B}">
      <dsp:nvSpPr>
        <dsp:cNvPr id="0" name=""/>
        <dsp:cNvSpPr/>
      </dsp:nvSpPr>
      <dsp:spPr>
        <a:xfrm rot="5400000">
          <a:off x="4020330" y="2959417"/>
          <a:ext cx="180876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80876" y="14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/>
        </a:p>
      </dsp:txBody>
      <dsp:txXfrm>
        <a:off x="4106247" y="2968978"/>
        <a:ext cx="9043" cy="9043"/>
      </dsp:txXfrm>
    </dsp:sp>
    <dsp:sp modelId="{A0071AFF-7D47-4E8A-B4AB-9945AF1EDC5B}">
      <dsp:nvSpPr>
        <dsp:cNvPr id="0" name=""/>
        <dsp:cNvSpPr/>
      </dsp:nvSpPr>
      <dsp:spPr>
        <a:xfrm>
          <a:off x="2929136" y="3063939"/>
          <a:ext cx="2363265" cy="1980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rgbClr val="5F259F"/>
              </a:solidFill>
            </a:rPr>
            <a:t>Technological</a:t>
          </a:r>
          <a:endParaRPr lang="en-US" sz="1300" b="1" kern="1200" noProof="0" dirty="0" smtClean="0">
            <a:solidFill>
              <a:srgbClr val="5F259F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Remote monitoring, onboard electronics, GPS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Efficiency of plant-health products, GMO</a:t>
          </a:r>
          <a:endParaRPr lang="en-US" sz="1400" kern="1200" noProof="0" dirty="0"/>
        </a:p>
      </dsp:txBody>
      <dsp:txXfrm>
        <a:off x="3275228" y="3353903"/>
        <a:ext cx="1671081" cy="1400072"/>
      </dsp:txXfrm>
    </dsp:sp>
    <dsp:sp modelId="{BACAD0D1-4448-425E-AC7C-7A794B22DD66}">
      <dsp:nvSpPr>
        <dsp:cNvPr id="0" name=""/>
        <dsp:cNvSpPr/>
      </dsp:nvSpPr>
      <dsp:spPr>
        <a:xfrm rot="9330162">
          <a:off x="1883501" y="2957053"/>
          <a:ext cx="1691542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691542" y="14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noProof="0" dirty="0"/>
        </a:p>
      </dsp:txBody>
      <dsp:txXfrm rot="10800000">
        <a:off x="2686984" y="2928848"/>
        <a:ext cx="84577" cy="84577"/>
      </dsp:txXfrm>
    </dsp:sp>
    <dsp:sp modelId="{F8BCA769-F3B5-4EBE-8F58-09F95B42C116}">
      <dsp:nvSpPr>
        <dsp:cNvPr id="0" name=""/>
        <dsp:cNvSpPr/>
      </dsp:nvSpPr>
      <dsp:spPr>
        <a:xfrm>
          <a:off x="0" y="2721268"/>
          <a:ext cx="2051996" cy="2051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rgbClr val="5F259F"/>
              </a:solidFill>
            </a:rPr>
            <a:t>Environmental</a:t>
          </a:r>
          <a:endParaRPr lang="en-US" sz="1300" b="1" kern="1200" noProof="0" dirty="0" smtClean="0">
            <a:solidFill>
              <a:srgbClr val="5F259F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Norms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Organic and sustainable farming</a:t>
          </a:r>
          <a:endParaRPr lang="en-US" sz="1600" kern="1200" noProof="0" dirty="0"/>
        </a:p>
      </dsp:txBody>
      <dsp:txXfrm>
        <a:off x="300508" y="3021776"/>
        <a:ext cx="1450980" cy="1450980"/>
      </dsp:txXfrm>
    </dsp:sp>
    <dsp:sp modelId="{0B121888-BDBF-49EB-916F-458618507716}">
      <dsp:nvSpPr>
        <dsp:cNvPr id="0" name=""/>
        <dsp:cNvSpPr/>
      </dsp:nvSpPr>
      <dsp:spPr>
        <a:xfrm rot="12205071">
          <a:off x="1826982" y="1714231"/>
          <a:ext cx="1735410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735410" y="14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noProof="0" dirty="0"/>
        </a:p>
      </dsp:txBody>
      <dsp:txXfrm rot="10800000">
        <a:off x="2651302" y="1684929"/>
        <a:ext cx="86770" cy="86770"/>
      </dsp:txXfrm>
    </dsp:sp>
    <dsp:sp modelId="{8B8F0CCA-B3BA-4446-896F-E96CC17C8D45}">
      <dsp:nvSpPr>
        <dsp:cNvPr id="0" name=""/>
        <dsp:cNvSpPr/>
      </dsp:nvSpPr>
      <dsp:spPr>
        <a:xfrm>
          <a:off x="0" y="0"/>
          <a:ext cx="1980000" cy="1980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rgbClr val="5F259F"/>
              </a:solidFill>
            </a:rPr>
            <a:t>Legal</a:t>
          </a:r>
          <a:endParaRPr lang="en-US" sz="1300" b="1" kern="1200" noProof="0" dirty="0" smtClean="0">
            <a:solidFill>
              <a:srgbClr val="5F259F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err="1" smtClean="0"/>
            <a:t>Phyto</a:t>
          </a:r>
          <a:r>
            <a:rPr lang="en-US" sz="1600" kern="1200" noProof="0" dirty="0" smtClean="0"/>
            <a:t>-sanitary regulations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Food safety</a:t>
          </a:r>
          <a:endParaRPr lang="en-US" sz="1600" kern="1200" noProof="0" dirty="0"/>
        </a:p>
      </dsp:txBody>
      <dsp:txXfrm>
        <a:off x="289964" y="289964"/>
        <a:ext cx="1400072" cy="1400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635D0-25FB-49FE-A5B5-6B32F99432E2}">
      <dsp:nvSpPr>
        <dsp:cNvPr id="0" name=""/>
        <dsp:cNvSpPr/>
      </dsp:nvSpPr>
      <dsp:spPr>
        <a:xfrm>
          <a:off x="33828" y="790"/>
          <a:ext cx="3781727" cy="226903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Strengths</a:t>
          </a:r>
          <a:endParaRPr lang="en-US" sz="1500" b="1" kern="1200" noProof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Spraying specialist, leader on several market segments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Capacity for Innovation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Premium products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International presence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Existing services</a:t>
          </a:r>
          <a:endParaRPr lang="en-US" sz="1500" kern="1200" noProof="0" dirty="0"/>
        </a:p>
      </dsp:txBody>
      <dsp:txXfrm>
        <a:off x="33828" y="790"/>
        <a:ext cx="3781727" cy="2269036"/>
      </dsp:txXfrm>
    </dsp:sp>
    <dsp:sp modelId="{8B8ED72E-3B1A-4C7F-811F-42B30F790953}">
      <dsp:nvSpPr>
        <dsp:cNvPr id="0" name=""/>
        <dsp:cNvSpPr/>
      </dsp:nvSpPr>
      <dsp:spPr>
        <a:xfrm>
          <a:off x="4193728" y="790"/>
          <a:ext cx="3781727" cy="226903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Weaknesses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noProof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High dependency on French and similar markets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Dependency on dealers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Seasonality of sales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A more than 100 years old company</a:t>
          </a:r>
          <a:endParaRPr lang="en-US" sz="1500" kern="1200" noProof="0" dirty="0"/>
        </a:p>
      </dsp:txBody>
      <dsp:txXfrm>
        <a:off x="4193728" y="790"/>
        <a:ext cx="3781727" cy="2269036"/>
      </dsp:txXfrm>
    </dsp:sp>
    <dsp:sp modelId="{A30437A2-0169-4B5C-86DC-E43E032C80B8}">
      <dsp:nvSpPr>
        <dsp:cNvPr id="0" name=""/>
        <dsp:cNvSpPr/>
      </dsp:nvSpPr>
      <dsp:spPr>
        <a:xfrm>
          <a:off x="33828" y="2647999"/>
          <a:ext cx="3781727" cy="226903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Opportunities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noProof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Emergence and development of new marketplaces (China, …)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Partnership with agrochemical companies (Bayer, Monsanto …)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noProof="0" dirty="0"/>
        </a:p>
      </dsp:txBody>
      <dsp:txXfrm>
        <a:off x="33828" y="2647999"/>
        <a:ext cx="3781727" cy="2269036"/>
      </dsp:txXfrm>
    </dsp:sp>
    <dsp:sp modelId="{8F4232A2-F12A-4AB4-9D8C-DAECD98B475E}">
      <dsp:nvSpPr>
        <dsp:cNvPr id="0" name=""/>
        <dsp:cNvSpPr/>
      </dsp:nvSpPr>
      <dsp:spPr>
        <a:xfrm>
          <a:off x="4193728" y="2647999"/>
          <a:ext cx="3781727" cy="226903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Threats</a:t>
          </a:r>
          <a:endParaRPr lang="en-US" sz="1500" b="1" kern="1200" noProof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noProof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Large and strong competitors, able to provide a complete range of products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 dirty="0"/>
        </a:p>
      </dsp:txBody>
      <dsp:txXfrm>
        <a:off x="4193728" y="2647999"/>
        <a:ext cx="3781727" cy="22690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43093-DCCF-4CB1-83F8-5911A2AB8012}">
      <dsp:nvSpPr>
        <dsp:cNvPr id="0" name=""/>
        <dsp:cNvSpPr/>
      </dsp:nvSpPr>
      <dsp:spPr>
        <a:xfrm>
          <a:off x="3037" y="1977800"/>
          <a:ext cx="1328210" cy="796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Eurofarm</a:t>
          </a:r>
          <a:endParaRPr lang="en-US" sz="2000" kern="1200" noProof="0" dirty="0"/>
        </a:p>
      </dsp:txBody>
      <dsp:txXfrm>
        <a:off x="26378" y="2001141"/>
        <a:ext cx="1281528" cy="750244"/>
      </dsp:txXfrm>
    </dsp:sp>
    <dsp:sp modelId="{638CC4BD-8FB3-4597-9AB2-D7C63A374306}">
      <dsp:nvSpPr>
        <dsp:cNvPr id="0" name=""/>
        <dsp:cNvSpPr/>
      </dsp:nvSpPr>
      <dsp:spPr>
        <a:xfrm>
          <a:off x="1464068" y="2211565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 dirty="0"/>
        </a:p>
      </dsp:txBody>
      <dsp:txXfrm>
        <a:off x="1464068" y="2277444"/>
        <a:ext cx="197106" cy="197638"/>
      </dsp:txXfrm>
    </dsp:sp>
    <dsp:sp modelId="{55868EC6-2DB4-4D81-B46C-4F89F41AF80F}">
      <dsp:nvSpPr>
        <dsp:cNvPr id="0" name=""/>
        <dsp:cNvSpPr/>
      </dsp:nvSpPr>
      <dsp:spPr>
        <a:xfrm>
          <a:off x="1862531" y="1977800"/>
          <a:ext cx="1328210" cy="796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Local dealers</a:t>
          </a:r>
          <a:endParaRPr lang="en-US" sz="2000" kern="1200" noProof="0" dirty="0"/>
        </a:p>
      </dsp:txBody>
      <dsp:txXfrm>
        <a:off x="1885872" y="2001141"/>
        <a:ext cx="1281528" cy="750244"/>
      </dsp:txXfrm>
    </dsp:sp>
    <dsp:sp modelId="{8C022F72-024D-4D31-B589-3EEBD82633B3}">
      <dsp:nvSpPr>
        <dsp:cNvPr id="0" name=""/>
        <dsp:cNvSpPr/>
      </dsp:nvSpPr>
      <dsp:spPr>
        <a:xfrm>
          <a:off x="3323562" y="2211565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 dirty="0"/>
        </a:p>
      </dsp:txBody>
      <dsp:txXfrm>
        <a:off x="3323562" y="2277444"/>
        <a:ext cx="197106" cy="197638"/>
      </dsp:txXfrm>
    </dsp:sp>
    <dsp:sp modelId="{5F3AAC45-30FF-45CC-B2BE-801BE6E067F8}">
      <dsp:nvSpPr>
        <dsp:cNvPr id="0" name=""/>
        <dsp:cNvSpPr/>
      </dsp:nvSpPr>
      <dsp:spPr>
        <a:xfrm>
          <a:off x="3722026" y="1977800"/>
          <a:ext cx="1328210" cy="796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Farmers</a:t>
          </a:r>
          <a:endParaRPr lang="en-US" sz="2000" kern="1200" noProof="0" dirty="0"/>
        </a:p>
      </dsp:txBody>
      <dsp:txXfrm>
        <a:off x="3745367" y="2001141"/>
        <a:ext cx="1281528" cy="750244"/>
      </dsp:txXfrm>
    </dsp:sp>
    <dsp:sp modelId="{2BFE514D-3906-4BF9-96DD-9262DDC3E653}">
      <dsp:nvSpPr>
        <dsp:cNvPr id="0" name=""/>
        <dsp:cNvSpPr/>
      </dsp:nvSpPr>
      <dsp:spPr>
        <a:xfrm>
          <a:off x="5183057" y="2211565"/>
          <a:ext cx="281580" cy="329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 dirty="0"/>
        </a:p>
      </dsp:txBody>
      <dsp:txXfrm>
        <a:off x="5183057" y="2277444"/>
        <a:ext cx="197106" cy="197638"/>
      </dsp:txXfrm>
    </dsp:sp>
    <dsp:sp modelId="{22304307-2025-4090-B908-CF75F6958F6E}">
      <dsp:nvSpPr>
        <dsp:cNvPr id="0" name=""/>
        <dsp:cNvSpPr/>
      </dsp:nvSpPr>
      <dsp:spPr>
        <a:xfrm>
          <a:off x="5581520" y="1977800"/>
          <a:ext cx="1328210" cy="796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Final consumers</a:t>
          </a:r>
          <a:endParaRPr lang="en-US" sz="2000" kern="1200" noProof="0" dirty="0"/>
        </a:p>
      </dsp:txBody>
      <dsp:txXfrm>
        <a:off x="5604861" y="2001141"/>
        <a:ext cx="1281528" cy="75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F390-6B51-0142-909E-2B00B502133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928F-3235-4A44-9EFB-721250788F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403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50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>
              <a:buClr>
                <a:srgbClr val="5F259F"/>
              </a:buClr>
              <a:buSzPct val="100000"/>
              <a:buFont typeface="Wingdings" pitchFamily="2" charset="2"/>
              <a:buChar char="n"/>
            </a:pPr>
            <a:r>
              <a:rPr lang="en-US" sz="2200" b="1" dirty="0" smtClean="0"/>
              <a:t>Big trends on the market</a:t>
            </a:r>
          </a:p>
          <a:p>
            <a:pPr lvl="1"/>
            <a:r>
              <a:rPr lang="en-US" dirty="0" smtClean="0"/>
              <a:t>Decrease in the volume and scope of chemical products used (fertilizer, plant-health products), optimization of their use, increase of organic and sustainable farming</a:t>
            </a:r>
          </a:p>
          <a:p>
            <a:pPr lvl="1"/>
            <a:r>
              <a:rPr lang="en-US" dirty="0" smtClean="0"/>
              <a:t>Bordering residents are more and more worried about the use of chemical plant-health products and their consequences on environment and people health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82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BD39898-F82E-4EEE-BDD4-A2BA69C0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810285"/>
            <a:ext cx="3591018" cy="2245742"/>
          </a:xfrm>
          <a:prstGeom prst="rect">
            <a:avLst/>
          </a:prstGeom>
        </p:spPr>
      </p:pic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845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5846885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2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33697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31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88473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46885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4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49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5858882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3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87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20508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370" y="6464819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Défi Design et Innovation – Module 4 « Déploiement industriel »</a:t>
            </a:r>
            <a:endParaRPr lang="fr-FR" dirty="0"/>
          </a:p>
        </p:txBody>
      </p:sp>
      <p:sp>
        <p:nvSpPr>
          <p:cNvPr id="8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8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00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322" y="0"/>
            <a:ext cx="4072265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1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41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262104" cy="77372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1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6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324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Prostokąt 10">
            <a:extLst>
              <a:ext uri="{FF2B5EF4-FFF2-40B4-BE49-F238E27FC236}">
                <a16:creationId xmlns:a16="http://schemas.microsoft.com/office/drawing/2014/main" id="{524DEB3F-15E4-44D2-ACB9-252DFAC42C3C}"/>
              </a:ext>
            </a:extLst>
          </p:cNvPr>
          <p:cNvSpPr/>
          <p:nvPr/>
        </p:nvSpPr>
        <p:spPr>
          <a:xfrm>
            <a:off x="0" y="0"/>
            <a:ext cx="6457950" cy="116632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E500"/>
              </a:solidFill>
            </a:endParaRPr>
          </a:p>
        </p:txBody>
      </p:sp>
      <p:sp>
        <p:nvSpPr>
          <p:cNvPr id="8" name="Prostokąt 11">
            <a:extLst>
              <a:ext uri="{FF2B5EF4-FFF2-40B4-BE49-F238E27FC236}">
                <a16:creationId xmlns:a16="http://schemas.microsoft.com/office/drawing/2014/main" id="{1212ADA7-2006-4598-B475-25951AC3AEFE}"/>
              </a:ext>
            </a:extLst>
          </p:cNvPr>
          <p:cNvSpPr/>
          <p:nvPr/>
        </p:nvSpPr>
        <p:spPr>
          <a:xfrm>
            <a:off x="6457950" y="0"/>
            <a:ext cx="2686050" cy="116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E5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  <p:sp>
        <p:nvSpPr>
          <p:cNvPr id="10" name="Rechteck 14"/>
          <p:cNvSpPr/>
          <p:nvPr userDrawn="1"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9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3200" b="1" kern="1200" dirty="0" smtClean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611560" y="1122363"/>
            <a:ext cx="7992888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dirty="0" smtClean="0"/>
              <a:t>EMSE_02</a:t>
            </a:r>
            <a:br>
              <a:rPr lang="fr-FR" dirty="0" smtClean="0"/>
            </a:br>
            <a:r>
              <a:rPr lang="fr-FR" dirty="0" smtClean="0"/>
              <a:t>Product-Service-System Design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4000" b="0" dirty="0" smtClean="0"/>
              <a:t>Pr. Xavier Boucher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3069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4" y="12616"/>
            <a:ext cx="5833697" cy="1325563"/>
          </a:xfrm>
        </p:spPr>
        <p:txBody>
          <a:bodyPr/>
          <a:lstStyle/>
          <a:p>
            <a:r>
              <a:rPr lang="fr-FR" dirty="0" smtClean="0"/>
              <a:t>Machine Life-Cycle</a:t>
            </a:r>
            <a:endParaRPr lang="fr-FR" dirty="0"/>
          </a:p>
        </p:txBody>
      </p:sp>
      <p:graphicFrame>
        <p:nvGraphicFramePr>
          <p:cNvPr id="7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595122"/>
              </p:ext>
            </p:extLst>
          </p:nvPr>
        </p:nvGraphicFramePr>
        <p:xfrm>
          <a:off x="-108519" y="1700808"/>
          <a:ext cx="9252520" cy="4212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925233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Life </a:t>
            </a:r>
            <a:r>
              <a:rPr lang="fr-FR" sz="2000" dirty="0" err="1" smtClean="0"/>
              <a:t>span</a:t>
            </a:r>
            <a:r>
              <a:rPr lang="fr-FR" sz="2000" dirty="0" smtClean="0"/>
              <a:t> for the compression </a:t>
            </a:r>
            <a:r>
              <a:rPr lang="fr-FR" sz="2000" dirty="0"/>
              <a:t>machine : </a:t>
            </a:r>
            <a:r>
              <a:rPr lang="fr-FR" sz="2000" dirty="0" smtClean="0"/>
              <a:t>10-20 </a:t>
            </a:r>
            <a:r>
              <a:rPr lang="fr-FR" sz="2000" dirty="0" err="1" smtClean="0"/>
              <a:t>years</a:t>
            </a:r>
            <a:endParaRPr lang="fr-FR" sz="200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9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86052"/>
            <a:ext cx="7668344" cy="1124316"/>
          </a:xfrm>
        </p:spPr>
        <p:txBody>
          <a:bodyPr/>
          <a:lstStyle/>
          <a:p>
            <a:r>
              <a:rPr lang="fr-FR" dirty="0" smtClean="0"/>
              <a:t>KEY STAKES  FOR EUROPRESS CUSTOMERS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402310" cy="448588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000"/>
              </a:spcBef>
            </a:pPr>
            <a:r>
              <a:rPr lang="fr-FR" b="0" i="1" dirty="0" smtClean="0"/>
              <a:t>I have </a:t>
            </a:r>
            <a:r>
              <a:rPr lang="fr-FR" b="0" i="1" dirty="0" err="1" smtClean="0"/>
              <a:t>integrated</a:t>
            </a:r>
            <a:r>
              <a:rPr lang="fr-FR" b="0" i="1" dirty="0" smtClean="0"/>
              <a:t> EUROPRES </a:t>
            </a:r>
            <a:r>
              <a:rPr lang="fr-FR" b="0" i="1" dirty="0" err="1"/>
              <a:t>T</a:t>
            </a:r>
            <a:r>
              <a:rPr lang="fr-FR" b="0" i="1" dirty="0" err="1" smtClean="0"/>
              <a:t>echnology</a:t>
            </a:r>
            <a:r>
              <a:rPr lang="fr-FR" b="0" i="1" dirty="0" smtClean="0"/>
              <a:t> in </a:t>
            </a:r>
            <a:r>
              <a:rPr lang="fr-FR" b="0" i="1" dirty="0" err="1" smtClean="0"/>
              <a:t>my</a:t>
            </a:r>
            <a:r>
              <a:rPr lang="fr-FR" b="0" i="1" dirty="0" smtClean="0"/>
              <a:t> production plant</a:t>
            </a:r>
            <a:r>
              <a:rPr lang="fr-FR" b="0" i="1" dirty="0"/>
              <a:t> : </a:t>
            </a:r>
            <a:r>
              <a:rPr lang="fr-FR" b="0" i="1" dirty="0" smtClean="0"/>
              <a:t>I</a:t>
            </a:r>
            <a:r>
              <a:rPr lang="fr-FR" b="0" i="1" dirty="0"/>
              <a:t> </a:t>
            </a:r>
            <a:r>
              <a:rPr lang="fr-FR" b="0" i="1" dirty="0" smtClean="0"/>
              <a:t>look for performance </a:t>
            </a:r>
            <a:r>
              <a:rPr lang="fr-FR" b="0" i="1" dirty="0" err="1" smtClean="0"/>
              <a:t>improvement</a:t>
            </a:r>
            <a:r>
              <a:rPr lang="fr-FR" b="0" i="1" dirty="0" smtClean="0"/>
              <a:t> of ‘Powder compression’ but </a:t>
            </a:r>
            <a:r>
              <a:rPr lang="fr-FR" b="0" i="1" dirty="0" err="1" smtClean="0"/>
              <a:t>also</a:t>
            </a:r>
            <a:r>
              <a:rPr lang="fr-FR" b="0" i="1" dirty="0" smtClean="0"/>
              <a:t> for all </a:t>
            </a:r>
            <a:r>
              <a:rPr lang="fr-FR" b="0" i="1" dirty="0" err="1" smtClean="0"/>
              <a:t>my</a:t>
            </a:r>
            <a:r>
              <a:rPr lang="fr-FR" b="0" i="1" dirty="0" smtClean="0"/>
              <a:t> </a:t>
            </a:r>
            <a:r>
              <a:rPr lang="fr-FR" b="0" i="1" dirty="0" err="1" smtClean="0"/>
              <a:t>manufacturing</a:t>
            </a:r>
            <a:r>
              <a:rPr lang="fr-FR" b="0" i="1" dirty="0" smtClean="0"/>
              <a:t> </a:t>
            </a:r>
            <a:r>
              <a:rPr lang="fr-FR" b="0" i="1" dirty="0" err="1" smtClean="0"/>
              <a:t>processes</a:t>
            </a:r>
            <a:r>
              <a:rPr lang="fr-FR" b="0" i="1" dirty="0" smtClean="0"/>
              <a:t>. </a:t>
            </a:r>
            <a:r>
              <a:rPr lang="fr-FR" b="0" i="1" dirty="0" err="1" smtClean="0"/>
              <a:t>Today</a:t>
            </a:r>
            <a:r>
              <a:rPr lang="fr-FR" b="0" i="1" dirty="0" smtClean="0"/>
              <a:t>, ‘performance’ </a:t>
            </a:r>
            <a:r>
              <a:rPr lang="fr-FR" b="0" i="1" dirty="0" err="1" smtClean="0"/>
              <a:t>should</a:t>
            </a:r>
            <a:r>
              <a:rPr lang="fr-FR" b="0" i="1" dirty="0" smtClean="0"/>
              <a:t> </a:t>
            </a:r>
            <a:r>
              <a:rPr lang="fr-FR" b="0" i="1" dirty="0" err="1" smtClean="0"/>
              <a:t>answer</a:t>
            </a:r>
            <a:r>
              <a:rPr lang="fr-FR" b="0" i="1" dirty="0" smtClean="0"/>
              <a:t> to </a:t>
            </a:r>
            <a:r>
              <a:rPr lang="fr-FR" b="0" i="1" dirty="0" err="1" smtClean="0"/>
              <a:t>recent</a:t>
            </a:r>
            <a:r>
              <a:rPr lang="fr-FR" b="0" i="1" dirty="0" smtClean="0"/>
              <a:t> </a:t>
            </a:r>
            <a:r>
              <a:rPr lang="fr-FR" b="0" i="1" dirty="0" err="1" smtClean="0"/>
              <a:t>constraints</a:t>
            </a:r>
            <a:r>
              <a:rPr lang="fr-FR" b="0" i="1" dirty="0" smtClean="0"/>
              <a:t> on </a:t>
            </a:r>
            <a:r>
              <a:rPr lang="fr-FR" b="0" i="1" dirty="0" err="1" smtClean="0"/>
              <a:t>societal</a:t>
            </a:r>
            <a:r>
              <a:rPr lang="fr-FR" b="0" i="1" dirty="0" smtClean="0"/>
              <a:t> &amp; </a:t>
            </a:r>
            <a:r>
              <a:rPr lang="fr-FR" b="0" i="1" dirty="0" err="1" smtClean="0"/>
              <a:t>environmental</a:t>
            </a:r>
            <a:r>
              <a:rPr lang="fr-FR" b="0" i="1" dirty="0" smtClean="0"/>
              <a:t> </a:t>
            </a:r>
            <a:r>
              <a:rPr lang="fr-FR" b="0" i="1" dirty="0" err="1" smtClean="0"/>
              <a:t>responsability</a:t>
            </a:r>
            <a:r>
              <a:rPr lang="fr-FR" b="0" i="1" dirty="0" smtClean="0"/>
              <a:t> </a:t>
            </a:r>
          </a:p>
          <a:p>
            <a:pPr lvl="0">
              <a:spcBef>
                <a:spcPts val="1000"/>
              </a:spcBef>
            </a:pPr>
            <a:r>
              <a:rPr lang="fr-FR" b="0" i="1" dirty="0" err="1" smtClean="0"/>
              <a:t>I’m</a:t>
            </a:r>
            <a:r>
              <a:rPr lang="fr-FR" b="0" i="1" dirty="0" smtClean="0"/>
              <a:t> SME manager. The </a:t>
            </a:r>
            <a:r>
              <a:rPr lang="fr-FR" b="0" i="1" dirty="0" err="1" smtClean="0"/>
              <a:t>amount</a:t>
            </a:r>
            <a:r>
              <a:rPr lang="fr-FR" b="0" i="1" dirty="0" smtClean="0"/>
              <a:t> of </a:t>
            </a:r>
            <a:r>
              <a:rPr lang="fr-FR" b="0" i="1" dirty="0" err="1" smtClean="0"/>
              <a:t>investment</a:t>
            </a:r>
            <a:r>
              <a:rPr lang="fr-FR" b="0" i="1" dirty="0" smtClean="0"/>
              <a:t> for EUROPRESS </a:t>
            </a:r>
            <a:r>
              <a:rPr lang="fr-FR" b="0" i="1" dirty="0" err="1" smtClean="0"/>
              <a:t>Technology</a:t>
            </a:r>
            <a:r>
              <a:rPr lang="fr-FR" b="0" i="1" dirty="0" smtClean="0"/>
              <a:t> </a:t>
            </a:r>
            <a:r>
              <a:rPr lang="fr-FR" b="0" i="1" dirty="0" err="1" smtClean="0"/>
              <a:t>is</a:t>
            </a:r>
            <a:r>
              <a:rPr lang="fr-FR" b="0" i="1" dirty="0" smtClean="0"/>
              <a:t> a </a:t>
            </a:r>
            <a:r>
              <a:rPr lang="fr-FR" b="0" i="1" dirty="0" err="1" smtClean="0"/>
              <a:t>great</a:t>
            </a:r>
            <a:r>
              <a:rPr lang="fr-FR" b="0" i="1" dirty="0" smtClean="0"/>
              <a:t> </a:t>
            </a:r>
            <a:r>
              <a:rPr lang="fr-FR" b="0" i="1" dirty="0" err="1" smtClean="0"/>
              <a:t>difficulty</a:t>
            </a:r>
            <a:r>
              <a:rPr lang="fr-FR" b="0" i="1" dirty="0" smtClean="0"/>
              <a:t> for me. To </a:t>
            </a:r>
            <a:r>
              <a:rPr lang="fr-FR" b="0" i="1" dirty="0" err="1" smtClean="0"/>
              <a:t>be</a:t>
            </a:r>
            <a:r>
              <a:rPr lang="fr-FR" b="0" i="1" dirty="0" smtClean="0"/>
              <a:t> </a:t>
            </a:r>
            <a:r>
              <a:rPr lang="fr-FR" b="0" i="1" dirty="0" err="1" smtClean="0"/>
              <a:t>abble</a:t>
            </a:r>
            <a:r>
              <a:rPr lang="fr-FR" b="0" i="1" dirty="0" smtClean="0"/>
              <a:t> to </a:t>
            </a:r>
            <a:r>
              <a:rPr lang="fr-FR" b="0" i="1" dirty="0" err="1" smtClean="0"/>
              <a:t>invest</a:t>
            </a:r>
            <a:r>
              <a:rPr lang="fr-FR" b="0" i="1" dirty="0" smtClean="0"/>
              <a:t>, I </a:t>
            </a:r>
            <a:r>
              <a:rPr lang="fr-FR" b="0" i="1" dirty="0" err="1" smtClean="0"/>
              <a:t>would</a:t>
            </a:r>
            <a:r>
              <a:rPr lang="fr-FR" b="0" i="1" dirty="0" smtClean="0"/>
              <a:t> </a:t>
            </a:r>
            <a:r>
              <a:rPr lang="fr-FR" b="0" i="1" dirty="0" err="1" smtClean="0"/>
              <a:t>need</a:t>
            </a:r>
            <a:r>
              <a:rPr lang="fr-FR" b="0" i="1" dirty="0" smtClean="0"/>
              <a:t> </a:t>
            </a:r>
            <a:r>
              <a:rPr lang="fr-FR" b="0" i="1" dirty="0" err="1" smtClean="0"/>
              <a:t>partnerships</a:t>
            </a:r>
            <a:r>
              <a:rPr lang="fr-FR" b="0" i="1" dirty="0" smtClean="0"/>
              <a:t> and solutions </a:t>
            </a:r>
            <a:r>
              <a:rPr lang="fr-FR" b="0" i="1" dirty="0" err="1" smtClean="0"/>
              <a:t>involving</a:t>
            </a:r>
            <a:r>
              <a:rPr lang="fr-FR" b="0" i="1" dirty="0" smtClean="0"/>
              <a:t> the </a:t>
            </a:r>
            <a:r>
              <a:rPr lang="fr-FR" b="0" i="1" dirty="0" err="1" smtClean="0"/>
              <a:t>fundings</a:t>
            </a:r>
            <a:r>
              <a:rPr lang="fr-FR" b="0" i="1" dirty="0" smtClean="0"/>
              <a:t> </a:t>
            </a:r>
            <a:r>
              <a:rPr lang="fr-FR" b="0" i="1" dirty="0" err="1" smtClean="0"/>
              <a:t>themselves</a:t>
            </a:r>
            <a:r>
              <a:rPr lang="fr-FR" b="0" i="1" dirty="0" smtClean="0"/>
              <a:t>.</a:t>
            </a:r>
            <a:endParaRPr lang="fr-FR" b="0" i="1" dirty="0"/>
          </a:p>
          <a:p>
            <a:pPr lvl="0">
              <a:spcBef>
                <a:spcPts val="1000"/>
              </a:spcBef>
            </a:pPr>
            <a:r>
              <a:rPr lang="fr-FR" b="0" i="1" dirty="0" smtClean="0"/>
              <a:t>I </a:t>
            </a:r>
            <a:r>
              <a:rPr lang="fr-FR" b="0" i="1" dirty="0" err="1" smtClean="0"/>
              <a:t>need</a:t>
            </a:r>
            <a:r>
              <a:rPr lang="fr-FR" b="0" i="1" dirty="0" smtClean="0"/>
              <a:t> to manage a permanent </a:t>
            </a:r>
            <a:r>
              <a:rPr lang="fr-FR" b="0" i="1" dirty="0" err="1" smtClean="0"/>
              <a:t>evolution</a:t>
            </a:r>
            <a:r>
              <a:rPr lang="fr-FR" b="0" i="1" dirty="0" smtClean="0"/>
              <a:t> of the </a:t>
            </a:r>
            <a:r>
              <a:rPr lang="fr-FR" b="0" i="1" dirty="0" err="1" smtClean="0"/>
              <a:t>products</a:t>
            </a:r>
            <a:r>
              <a:rPr lang="fr-FR" b="0" i="1" dirty="0" smtClean="0"/>
              <a:t> </a:t>
            </a:r>
            <a:r>
              <a:rPr lang="fr-FR" b="0" i="1" dirty="0" err="1" smtClean="0"/>
              <a:t>manufactured</a:t>
            </a:r>
            <a:r>
              <a:rPr lang="fr-FR" b="0" i="1" dirty="0" smtClean="0"/>
              <a:t> by Powder Compression. </a:t>
            </a:r>
            <a:r>
              <a:rPr lang="fr-FR" b="0" i="1" dirty="0" err="1" smtClean="0"/>
              <a:t>My</a:t>
            </a:r>
            <a:r>
              <a:rPr lang="fr-FR" b="0" i="1" dirty="0" smtClean="0"/>
              <a:t> </a:t>
            </a:r>
            <a:r>
              <a:rPr lang="fr-FR" b="0" i="1" dirty="0" err="1" smtClean="0"/>
              <a:t>need</a:t>
            </a:r>
            <a:r>
              <a:rPr lang="fr-FR" b="0" i="1" dirty="0" smtClean="0"/>
              <a:t> </a:t>
            </a:r>
            <a:r>
              <a:rPr lang="fr-FR" b="0" i="1" dirty="0" err="1" smtClean="0"/>
              <a:t>is</a:t>
            </a:r>
            <a:r>
              <a:rPr lang="fr-FR" b="0" i="1" dirty="0" smtClean="0"/>
              <a:t> not at all a </a:t>
            </a:r>
            <a:r>
              <a:rPr lang="fr-FR" b="0" i="1" dirty="0" err="1" smtClean="0"/>
              <a:t>fixed</a:t>
            </a:r>
            <a:r>
              <a:rPr lang="fr-FR" b="0" i="1" dirty="0" smtClean="0"/>
              <a:t> </a:t>
            </a:r>
            <a:r>
              <a:rPr lang="fr-FR" b="0" i="1" dirty="0" err="1" smtClean="0"/>
              <a:t>investment</a:t>
            </a:r>
            <a:r>
              <a:rPr lang="fr-FR" b="0" i="1" dirty="0" smtClean="0"/>
              <a:t> for the 15 </a:t>
            </a:r>
            <a:r>
              <a:rPr lang="fr-FR" b="0" i="1" dirty="0" err="1" smtClean="0"/>
              <a:t>coming</a:t>
            </a:r>
            <a:r>
              <a:rPr lang="fr-FR" b="0" i="1" dirty="0" smtClean="0"/>
              <a:t> </a:t>
            </a:r>
            <a:r>
              <a:rPr lang="fr-FR" b="0" i="1" dirty="0" err="1" smtClean="0"/>
              <a:t>years</a:t>
            </a:r>
            <a:r>
              <a:rPr lang="fr-FR" b="0" i="1" dirty="0" smtClean="0"/>
              <a:t>, but a </a:t>
            </a:r>
            <a:r>
              <a:rPr lang="fr-FR" b="0" i="1" dirty="0" err="1" smtClean="0"/>
              <a:t>capacity</a:t>
            </a:r>
            <a:r>
              <a:rPr lang="fr-FR" b="0" i="1" dirty="0" smtClean="0"/>
              <a:t> of permanent change management for </a:t>
            </a:r>
            <a:r>
              <a:rPr lang="fr-FR" b="0" i="1" dirty="0" err="1" smtClean="0"/>
              <a:t>my</a:t>
            </a:r>
            <a:r>
              <a:rPr lang="fr-FR" b="0" i="1" dirty="0" smtClean="0"/>
              <a:t> production </a:t>
            </a:r>
            <a:r>
              <a:rPr lang="fr-FR" b="0" i="1" dirty="0" err="1" smtClean="0"/>
              <a:t>capability</a:t>
            </a:r>
            <a:r>
              <a:rPr lang="fr-FR" b="0" i="1" dirty="0" smtClean="0"/>
              <a:t>. </a:t>
            </a:r>
          </a:p>
          <a:p>
            <a:pPr lvl="0">
              <a:spcBef>
                <a:spcPts val="1000"/>
              </a:spcBef>
            </a:pPr>
            <a:r>
              <a:rPr lang="fr-FR" b="0" i="1" dirty="0" err="1" smtClean="0"/>
              <a:t>Considering</a:t>
            </a:r>
            <a:r>
              <a:rPr lang="fr-FR" b="0" i="1" dirty="0" smtClean="0"/>
              <a:t> the </a:t>
            </a:r>
            <a:r>
              <a:rPr lang="fr-FR" b="0" i="1" dirty="0" err="1" smtClean="0"/>
              <a:t>technological</a:t>
            </a:r>
            <a:r>
              <a:rPr lang="fr-FR" b="0" i="1" dirty="0" smtClean="0"/>
              <a:t> </a:t>
            </a:r>
            <a:r>
              <a:rPr lang="fr-FR" b="0" i="1" dirty="0" err="1" smtClean="0"/>
              <a:t>specificities</a:t>
            </a:r>
            <a:r>
              <a:rPr lang="fr-FR" b="0" i="1" dirty="0" smtClean="0"/>
              <a:t> of ‘Powder Compression’ I do not have all </a:t>
            </a:r>
            <a:r>
              <a:rPr lang="fr-FR" b="0" i="1" dirty="0" err="1" smtClean="0"/>
              <a:t>internal</a:t>
            </a:r>
            <a:r>
              <a:rPr lang="fr-FR" b="0" i="1" dirty="0" smtClean="0"/>
              <a:t> maintenance </a:t>
            </a:r>
            <a:r>
              <a:rPr lang="fr-FR" b="0" i="1" dirty="0" err="1" smtClean="0"/>
              <a:t>skills</a:t>
            </a:r>
            <a:r>
              <a:rPr lang="fr-FR" b="0" i="1" dirty="0" smtClean="0"/>
              <a:t> </a:t>
            </a:r>
            <a:r>
              <a:rPr lang="fr-FR" b="0" i="1" dirty="0" err="1" smtClean="0"/>
              <a:t>required</a:t>
            </a:r>
            <a:r>
              <a:rPr lang="fr-FR" b="0" i="1" dirty="0" smtClean="0"/>
              <a:t>. Beyond the maintenance, the performance of </a:t>
            </a:r>
            <a:r>
              <a:rPr lang="fr-FR" b="0" i="1" dirty="0" err="1" smtClean="0"/>
              <a:t>using</a:t>
            </a:r>
            <a:r>
              <a:rPr lang="fr-FR" b="0" i="1" dirty="0" smtClean="0"/>
              <a:t> the </a:t>
            </a:r>
            <a:r>
              <a:rPr lang="fr-FR" b="0" i="1" dirty="0" err="1" smtClean="0"/>
              <a:t>technology</a:t>
            </a:r>
            <a:r>
              <a:rPr lang="fr-FR" b="0" i="1" dirty="0" smtClean="0"/>
              <a:t> </a:t>
            </a:r>
            <a:r>
              <a:rPr lang="fr-FR" b="0" i="1" dirty="0" err="1" smtClean="0"/>
              <a:t>also</a:t>
            </a:r>
            <a:r>
              <a:rPr lang="fr-FR" b="0" i="1" dirty="0" smtClean="0"/>
              <a:t> </a:t>
            </a:r>
            <a:r>
              <a:rPr lang="fr-FR" b="0" i="1" dirty="0" err="1" smtClean="0"/>
              <a:t>depends</a:t>
            </a:r>
            <a:r>
              <a:rPr lang="fr-FR" b="0" i="1" dirty="0" smtClean="0"/>
              <a:t> a lot of </a:t>
            </a:r>
            <a:r>
              <a:rPr lang="fr-FR" b="0" i="1" dirty="0" err="1" smtClean="0"/>
              <a:t>my</a:t>
            </a:r>
            <a:r>
              <a:rPr lang="fr-FR" b="0" i="1" dirty="0" smtClean="0"/>
              <a:t> </a:t>
            </a:r>
            <a:r>
              <a:rPr lang="fr-FR" b="0" i="1" dirty="0" err="1" smtClean="0"/>
              <a:t>employees</a:t>
            </a:r>
            <a:r>
              <a:rPr lang="fr-FR" b="0" i="1" dirty="0" smtClean="0"/>
              <a:t> </a:t>
            </a:r>
            <a:r>
              <a:rPr lang="fr-FR" b="0" i="1" dirty="0" err="1" smtClean="0"/>
              <a:t>competencies</a:t>
            </a:r>
            <a:r>
              <a:rPr lang="fr-FR" b="0" i="1" dirty="0" smtClean="0"/>
              <a:t>.</a:t>
            </a:r>
            <a:endParaRPr lang="fr-FR" b="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300118"/>
            <a:ext cx="879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 smtClean="0">
                <a:solidFill>
                  <a:srgbClr val="FF0000"/>
                </a:solidFill>
              </a:rPr>
              <a:t>Which</a:t>
            </a:r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needs</a:t>
            </a:r>
            <a:r>
              <a:rPr lang="fr-FR" sz="2000" b="1" i="1" dirty="0" smtClean="0">
                <a:solidFill>
                  <a:srgbClr val="FF0000"/>
                </a:solidFill>
              </a:rPr>
              <a:t> to change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EUROPRESS’s</a:t>
            </a:r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offer</a:t>
            </a:r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through</a:t>
            </a:r>
            <a:r>
              <a:rPr lang="fr-FR" sz="2000" b="1" i="1" dirty="0" smtClean="0">
                <a:solidFill>
                  <a:srgbClr val="FF0000"/>
                </a:solidFill>
              </a:rPr>
              <a:t> more services ??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462347" cy="1325563"/>
          </a:xfrm>
        </p:spPr>
        <p:txBody>
          <a:bodyPr/>
          <a:lstStyle/>
          <a:p>
            <a:r>
              <a:rPr lang="fr-FR" dirty="0" smtClean="0"/>
              <a:t>3 </a:t>
            </a:r>
            <a:r>
              <a:rPr lang="fr-FR" dirty="0" err="1" smtClean="0"/>
              <a:t>examples</a:t>
            </a:r>
            <a:r>
              <a:rPr lang="fr-FR" dirty="0" smtClean="0"/>
              <a:t> of PSS application </a:t>
            </a:r>
            <a:r>
              <a:rPr lang="fr-FR" dirty="0" err="1" smtClean="0"/>
              <a:t>fields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3140968"/>
            <a:ext cx="7886700" cy="10993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PRESENTATION OF THE CASE STUDY ECOBEL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97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6" y="44624"/>
            <a:ext cx="5833697" cy="1325563"/>
          </a:xfrm>
        </p:spPr>
        <p:txBody>
          <a:bodyPr/>
          <a:lstStyle/>
          <a:p>
            <a:r>
              <a:rPr lang="fr-FR" dirty="0" smtClean="0"/>
              <a:t>ECOBEL Case </a:t>
            </a:r>
            <a:r>
              <a:rPr lang="fr-FR" dirty="0" err="1"/>
              <a:t>s</a:t>
            </a:r>
            <a:r>
              <a:rPr lang="fr-FR" dirty="0" err="1" smtClean="0"/>
              <a:t>tudy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27124"/>
              </p:ext>
            </p:extLst>
          </p:nvPr>
        </p:nvGraphicFramePr>
        <p:xfrm>
          <a:off x="251520" y="1268760"/>
          <a:ext cx="8703682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Company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ECOBEL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site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 www.ecobel.fr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Manager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Jean-Pierre BOSLE 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Activity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Manufacturing</a:t>
                      </a:r>
                      <a:r>
                        <a:rPr lang="fr-FR" sz="1600" dirty="0" smtClean="0">
                          <a:effectLst/>
                        </a:rPr>
                        <a:t>,</a:t>
                      </a:r>
                      <a:r>
                        <a:rPr lang="fr-FR" sz="1600" baseline="0" dirty="0" smtClean="0">
                          <a:effectLst/>
                        </a:rPr>
                        <a:t> sale and </a:t>
                      </a:r>
                      <a:r>
                        <a:rPr lang="fr-FR" sz="1600" baseline="0" dirty="0" err="1" smtClean="0">
                          <a:effectLst/>
                        </a:rPr>
                        <a:t>delivery</a:t>
                      </a:r>
                      <a:r>
                        <a:rPr lang="fr-FR" sz="1600" baseline="0" dirty="0" smtClean="0">
                          <a:effectLst/>
                        </a:rPr>
                        <a:t> of </a:t>
                      </a:r>
                      <a:r>
                        <a:rPr lang="fr-FR" sz="1600" baseline="0" dirty="0" err="1" smtClean="0">
                          <a:effectLst/>
                        </a:rPr>
                        <a:t>Shower-Heads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with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technical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added</a:t>
                      </a:r>
                      <a:r>
                        <a:rPr lang="fr-FR" sz="1600" baseline="0" dirty="0" smtClean="0">
                          <a:effectLst/>
                        </a:rPr>
                        <a:t>-value : water </a:t>
                      </a:r>
                      <a:r>
                        <a:rPr lang="fr-FR" sz="1600" baseline="0" dirty="0" err="1" smtClean="0">
                          <a:effectLst/>
                        </a:rPr>
                        <a:t>consumption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reduction</a:t>
                      </a:r>
                      <a:r>
                        <a:rPr lang="fr-FR" sz="1600" baseline="0" dirty="0" smtClean="0">
                          <a:effectLst/>
                        </a:rPr>
                        <a:t> + </a:t>
                      </a:r>
                      <a:r>
                        <a:rPr lang="fr-FR" sz="1600" baseline="0" dirty="0" err="1" smtClean="0">
                          <a:effectLst/>
                        </a:rPr>
                        <a:t>sanitary</a:t>
                      </a:r>
                      <a:r>
                        <a:rPr lang="fr-FR" sz="1600" baseline="0" dirty="0" smtClean="0">
                          <a:effectLst/>
                        </a:rPr>
                        <a:t> protection (</a:t>
                      </a:r>
                      <a:r>
                        <a:rPr lang="fr-FR" sz="1600" baseline="0" dirty="0" err="1" smtClean="0">
                          <a:effectLst/>
                        </a:rPr>
                        <a:t>legionellosis</a:t>
                      </a:r>
                      <a:r>
                        <a:rPr lang="fr-FR" sz="1600" baseline="0" dirty="0" smtClean="0">
                          <a:effectLst/>
                        </a:rPr>
                        <a:t>)</a:t>
                      </a:r>
                      <a:endParaRPr lang="fr-FR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Current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customers</a:t>
                      </a:r>
                      <a:r>
                        <a:rPr lang="fr-FR" sz="1600" baseline="0" dirty="0" smtClean="0">
                          <a:effectLst/>
                        </a:rPr>
                        <a:t> and </a:t>
                      </a:r>
                      <a:r>
                        <a:rPr lang="fr-FR" sz="1600" baseline="0" dirty="0" err="1" smtClean="0">
                          <a:effectLst/>
                        </a:rPr>
                        <a:t>markets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Health</a:t>
                      </a:r>
                      <a:r>
                        <a:rPr lang="fr-FR" sz="1600" dirty="0" smtClean="0">
                          <a:effectLst/>
                        </a:rPr>
                        <a:t> : </a:t>
                      </a:r>
                      <a:r>
                        <a:rPr lang="fr-FR" sz="1600" dirty="0" err="1" smtClean="0">
                          <a:effectLst/>
                        </a:rPr>
                        <a:t>Private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clinical</a:t>
                      </a:r>
                      <a:r>
                        <a:rPr lang="fr-FR" sz="1600" baseline="0" dirty="0" smtClean="0">
                          <a:effectLst/>
                        </a:rPr>
                        <a:t> or retirements homes</a:t>
                      </a:r>
                      <a:endParaRPr lang="fr-F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Tourism</a:t>
                      </a:r>
                      <a:r>
                        <a:rPr lang="fr-FR" sz="1600" dirty="0" smtClean="0">
                          <a:effectLst/>
                        </a:rPr>
                        <a:t> : Chaîne </a:t>
                      </a:r>
                      <a:r>
                        <a:rPr lang="fr-FR" sz="1600" dirty="0">
                          <a:effectLst/>
                        </a:rPr>
                        <a:t>thermale du Soleil, </a:t>
                      </a:r>
                      <a:r>
                        <a:rPr lang="fr-FR" sz="1600" dirty="0" smtClean="0">
                          <a:effectLst/>
                        </a:rPr>
                        <a:t>Campings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Health</a:t>
                      </a:r>
                      <a:r>
                        <a:rPr lang="fr-FR" sz="1600" dirty="0" smtClean="0">
                          <a:effectLst/>
                        </a:rPr>
                        <a:t> : </a:t>
                      </a:r>
                      <a:r>
                        <a:rPr lang="fr-FR" sz="1600" dirty="0" err="1" smtClean="0">
                          <a:effectLst/>
                        </a:rPr>
                        <a:t>potential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market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with</a:t>
                      </a:r>
                      <a:r>
                        <a:rPr lang="fr-FR" sz="1600" baseline="0" dirty="0" smtClean="0">
                          <a:effectLst/>
                        </a:rPr>
                        <a:t> Public </a:t>
                      </a:r>
                      <a:r>
                        <a:rPr lang="fr-FR" sz="1600" baseline="0" dirty="0" err="1" smtClean="0">
                          <a:effectLst/>
                        </a:rPr>
                        <a:t>Hospitals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Size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Small Enterprise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Historical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elements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Created</a:t>
                      </a:r>
                      <a:r>
                        <a:rPr lang="fr-FR" sz="1600" dirty="0" smtClean="0">
                          <a:effectLst/>
                        </a:rPr>
                        <a:t> in 1983, innovation</a:t>
                      </a:r>
                      <a:r>
                        <a:rPr lang="fr-FR" sz="1600" baseline="0" dirty="0" smtClean="0">
                          <a:effectLst/>
                        </a:rPr>
                        <a:t> and patent </a:t>
                      </a:r>
                      <a:r>
                        <a:rPr lang="fr-FR" sz="1600" baseline="0" dirty="0" err="1" smtClean="0">
                          <a:effectLst/>
                        </a:rPr>
                        <a:t>concerning</a:t>
                      </a:r>
                      <a:r>
                        <a:rPr lang="fr-FR" sz="1600" baseline="0" dirty="0" smtClean="0">
                          <a:effectLst/>
                        </a:rPr>
                        <a:t> water </a:t>
                      </a:r>
                      <a:r>
                        <a:rPr lang="fr-FR" sz="1600" baseline="0" dirty="0" err="1" smtClean="0">
                          <a:effectLst/>
                        </a:rPr>
                        <a:t>consumption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reduction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(dispositif </a:t>
                      </a:r>
                      <a:r>
                        <a:rPr lang="fr-FR" sz="1600" dirty="0">
                          <a:effectLst/>
                        </a:rPr>
                        <a:t>Venturi)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Lack</a:t>
                      </a:r>
                      <a:r>
                        <a:rPr lang="fr-FR" sz="1600" dirty="0" smtClean="0">
                          <a:effectLst/>
                        </a:rPr>
                        <a:t> of innovation : </a:t>
                      </a:r>
                      <a:r>
                        <a:rPr lang="fr-FR" sz="1600" dirty="0" err="1" smtClean="0">
                          <a:effectLst/>
                        </a:rPr>
                        <a:t>sold</a:t>
                      </a:r>
                      <a:r>
                        <a:rPr lang="fr-FR" sz="1600" dirty="0" smtClean="0">
                          <a:effectLst/>
                        </a:rPr>
                        <a:t> in </a:t>
                      </a:r>
                      <a:r>
                        <a:rPr lang="fr-FR" sz="1600" dirty="0">
                          <a:effectLst/>
                        </a:rPr>
                        <a:t>2004 par </a:t>
                      </a:r>
                      <a:r>
                        <a:rPr lang="fr-FR" sz="1600" dirty="0" err="1" smtClean="0">
                          <a:effectLst/>
                        </a:rPr>
                        <a:t>JPBosle</a:t>
                      </a:r>
                      <a:r>
                        <a:rPr lang="fr-FR" sz="1600" dirty="0" smtClean="0">
                          <a:effectLst/>
                        </a:rPr>
                        <a:t>,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with</a:t>
                      </a:r>
                      <a:r>
                        <a:rPr lang="fr-FR" sz="1600" baseline="0" dirty="0" smtClean="0">
                          <a:effectLst/>
                        </a:rPr>
                        <a:t> a new </a:t>
                      </a:r>
                      <a:r>
                        <a:rPr lang="fr-FR" sz="1600" baseline="0" dirty="0" err="1" smtClean="0">
                          <a:effectLst/>
                        </a:rPr>
                        <a:t>strategy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linked</a:t>
                      </a:r>
                      <a:r>
                        <a:rPr lang="fr-FR" sz="1600" baseline="0" dirty="0" smtClean="0">
                          <a:effectLst/>
                        </a:rPr>
                        <a:t> to </a:t>
                      </a:r>
                      <a:r>
                        <a:rPr lang="fr-FR" sz="1600" baseline="0" dirty="0" err="1" smtClean="0">
                          <a:effectLst/>
                        </a:rPr>
                        <a:t>sanitary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purposes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Activities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Key </a:t>
                      </a:r>
                      <a:r>
                        <a:rPr lang="fr-FR" sz="1600" dirty="0" err="1" smtClean="0">
                          <a:effectLst/>
                        </a:rPr>
                        <a:t>activity</a:t>
                      </a:r>
                      <a:r>
                        <a:rPr lang="fr-FR" sz="1600" dirty="0" smtClean="0">
                          <a:effectLst/>
                        </a:rPr>
                        <a:t> : innovation,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design, and sale of the </a:t>
                      </a:r>
                      <a:r>
                        <a:rPr lang="fr-FR" sz="1600" dirty="0" err="1" smtClean="0">
                          <a:effectLst/>
                        </a:rPr>
                        <a:t>Offer</a:t>
                      </a:r>
                      <a:endParaRPr lang="fr-F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Current</a:t>
                      </a:r>
                      <a:r>
                        <a:rPr lang="fr-FR" sz="1600" dirty="0" smtClean="0">
                          <a:effectLst/>
                        </a:rPr>
                        <a:t> service </a:t>
                      </a:r>
                      <a:r>
                        <a:rPr lang="fr-FR" sz="1600" dirty="0" err="1" smtClean="0">
                          <a:effectLst/>
                        </a:rPr>
                        <a:t>activities</a:t>
                      </a:r>
                      <a:r>
                        <a:rPr lang="fr-FR" sz="1600" baseline="0" dirty="0" smtClean="0">
                          <a:effectLst/>
                        </a:rPr>
                        <a:t> : stock, </a:t>
                      </a:r>
                      <a:r>
                        <a:rPr lang="fr-FR" sz="1600" baseline="0" dirty="0" err="1" smtClean="0">
                          <a:effectLst/>
                        </a:rPr>
                        <a:t>delivery</a:t>
                      </a:r>
                      <a:r>
                        <a:rPr lang="fr-FR" sz="1600" baseline="0" dirty="0" smtClean="0">
                          <a:effectLst/>
                        </a:rPr>
                        <a:t>, commercial </a:t>
                      </a:r>
                      <a:r>
                        <a:rPr lang="fr-FR" sz="1600" baseline="0" dirty="0" err="1" smtClean="0">
                          <a:effectLst/>
                        </a:rPr>
                        <a:t>relationship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Manufacturing</a:t>
                      </a:r>
                      <a:r>
                        <a:rPr lang="fr-FR" sz="1600" dirty="0" smtClean="0">
                          <a:effectLst/>
                        </a:rPr>
                        <a:t> : </a:t>
                      </a:r>
                      <a:r>
                        <a:rPr lang="fr-FR" sz="1600" dirty="0" err="1" smtClean="0">
                          <a:effectLst/>
                        </a:rPr>
                        <a:t>fully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subcontracted</a:t>
                      </a:r>
                      <a:r>
                        <a:rPr lang="fr-FR" sz="1600" dirty="0" smtClean="0">
                          <a:effectLst/>
                        </a:rPr>
                        <a:t> to local </a:t>
                      </a:r>
                      <a:r>
                        <a:rPr lang="fr-FR" sz="1600" dirty="0" err="1" smtClean="0">
                          <a:effectLst/>
                        </a:rPr>
                        <a:t>manufacturing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firms</a:t>
                      </a:r>
                      <a:endParaRPr lang="fr-FR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2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551" y="74323"/>
            <a:ext cx="5833697" cy="1325563"/>
          </a:xfrm>
        </p:spPr>
        <p:txBody>
          <a:bodyPr/>
          <a:lstStyle/>
          <a:p>
            <a:r>
              <a:rPr lang="fr-FR" dirty="0"/>
              <a:t>ECOBEL </a:t>
            </a:r>
            <a:r>
              <a:rPr lang="fr-FR" dirty="0" smtClean="0"/>
              <a:t>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8" y="1008760"/>
            <a:ext cx="6803080" cy="4485884"/>
          </a:xfrm>
        </p:spPr>
        <p:txBody>
          <a:bodyPr>
            <a:normAutofit/>
          </a:bodyPr>
          <a:lstStyle/>
          <a:p>
            <a:r>
              <a:rPr lang="fr-FR" sz="1800" b="0" dirty="0" smtClean="0">
                <a:solidFill>
                  <a:srgbClr val="FF0000"/>
                </a:solidFill>
              </a:rPr>
              <a:t>A real </a:t>
            </a:r>
            <a:r>
              <a:rPr lang="fr-FR" sz="1800" b="0" dirty="0" err="1" smtClean="0">
                <a:solidFill>
                  <a:srgbClr val="FF0000"/>
                </a:solidFill>
              </a:rPr>
              <a:t>opportunity</a:t>
            </a:r>
            <a:r>
              <a:rPr lang="fr-FR" sz="1800" b="0" dirty="0" smtClean="0">
                <a:solidFill>
                  <a:srgbClr val="FF0000"/>
                </a:solidFill>
              </a:rPr>
              <a:t> : </a:t>
            </a:r>
            <a:r>
              <a:rPr lang="fr-FR" sz="1800" b="0" dirty="0" err="1" smtClean="0"/>
              <a:t>reduction</a:t>
            </a:r>
            <a:r>
              <a:rPr lang="fr-FR" sz="1800" b="0" dirty="0" smtClean="0"/>
              <a:t> of </a:t>
            </a:r>
            <a:r>
              <a:rPr lang="fr-FR" sz="1800" b="0" dirty="0" err="1" smtClean="0"/>
              <a:t>sanytary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risks</a:t>
            </a:r>
            <a:r>
              <a:rPr lang="fr-FR" sz="1800" b="0" dirty="0" smtClean="0"/>
              <a:t>,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new </a:t>
            </a:r>
            <a:r>
              <a:rPr lang="fr-FR" sz="1800" b="0" dirty="0" err="1" smtClean="0"/>
              <a:t>european</a:t>
            </a:r>
            <a:r>
              <a:rPr lang="fr-FR" sz="1800" b="0" dirty="0" smtClean="0"/>
              <a:t> standards </a:t>
            </a:r>
            <a:r>
              <a:rPr lang="fr-FR" sz="1800" b="0" dirty="0" err="1" smtClean="0"/>
              <a:t>imposing</a:t>
            </a:r>
            <a:r>
              <a:rPr lang="fr-FR" sz="1800" b="0" dirty="0" smtClean="0"/>
              <a:t> a high </a:t>
            </a:r>
            <a:r>
              <a:rPr lang="fr-FR" sz="1800" b="0" dirty="0" err="1" smtClean="0"/>
              <a:t>level</a:t>
            </a:r>
            <a:r>
              <a:rPr lang="fr-FR" sz="1800" b="0" dirty="0" smtClean="0"/>
              <a:t> of </a:t>
            </a:r>
            <a:r>
              <a:rPr lang="fr-FR" sz="1800" b="0" dirty="0" err="1" smtClean="0"/>
              <a:t>quality</a:t>
            </a:r>
            <a:r>
              <a:rPr lang="fr-FR" sz="1800" b="0" dirty="0" smtClean="0"/>
              <a:t> control on </a:t>
            </a:r>
            <a:r>
              <a:rPr lang="fr-FR" sz="1800" b="0" dirty="0" err="1" smtClean="0"/>
              <a:t>sanitary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devices</a:t>
            </a:r>
            <a:r>
              <a:rPr lang="fr-FR" sz="1800" b="0" dirty="0" smtClean="0"/>
              <a:t>.</a:t>
            </a:r>
            <a:endParaRPr lang="fr-FR" sz="1800" b="0" dirty="0" smtClean="0">
              <a:solidFill>
                <a:srgbClr val="FF0000"/>
              </a:solidFill>
            </a:endParaRPr>
          </a:p>
          <a:p>
            <a:r>
              <a:rPr lang="fr-FR" sz="1800" b="0" dirty="0" smtClean="0">
                <a:solidFill>
                  <a:srgbClr val="FF0000"/>
                </a:solidFill>
              </a:rPr>
              <a:t>A </a:t>
            </a:r>
            <a:r>
              <a:rPr lang="fr-FR" sz="1800" b="0" dirty="0" err="1" smtClean="0">
                <a:solidFill>
                  <a:srgbClr val="FF0000"/>
                </a:solidFill>
              </a:rPr>
              <a:t>strong</a:t>
            </a:r>
            <a:r>
              <a:rPr lang="fr-FR" sz="1800" b="0" dirty="0" smtClean="0">
                <a:solidFill>
                  <a:srgbClr val="FF0000"/>
                </a:solidFill>
              </a:rPr>
              <a:t> </a:t>
            </a:r>
            <a:r>
              <a:rPr lang="fr-FR" sz="1800" b="0" dirty="0" err="1" smtClean="0">
                <a:solidFill>
                  <a:srgbClr val="FF0000"/>
                </a:solidFill>
              </a:rPr>
              <a:t>market</a:t>
            </a:r>
            <a:r>
              <a:rPr lang="fr-FR" sz="1800" b="0" dirty="0" smtClean="0">
                <a:solidFill>
                  <a:srgbClr val="FF0000"/>
                </a:solidFill>
              </a:rPr>
              <a:t> </a:t>
            </a:r>
            <a:r>
              <a:rPr lang="fr-FR" sz="1800" b="0" dirty="0" smtClean="0"/>
              <a:t>: public </a:t>
            </a:r>
            <a:r>
              <a:rPr lang="fr-FR" sz="1800" b="0" dirty="0" err="1" smtClean="0"/>
              <a:t>hospitals</a:t>
            </a:r>
            <a:r>
              <a:rPr lang="fr-FR" sz="1800" b="0" dirty="0" smtClean="0"/>
              <a:t>. This </a:t>
            </a:r>
            <a:r>
              <a:rPr lang="fr-FR" sz="1800" b="0" dirty="0" err="1" smtClean="0"/>
              <a:t>market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really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difficult</a:t>
            </a:r>
            <a:r>
              <a:rPr lang="fr-FR" sz="1800" b="0" dirty="0" smtClean="0"/>
              <a:t> to </a:t>
            </a:r>
            <a:r>
              <a:rPr lang="fr-FR" sz="1800" b="0" dirty="0" err="1" smtClean="0"/>
              <a:t>get</a:t>
            </a:r>
            <a:r>
              <a:rPr lang="fr-FR" sz="1800" b="0" dirty="0"/>
              <a:t> </a:t>
            </a:r>
            <a:r>
              <a:rPr lang="fr-FR" sz="1800" b="0" dirty="0" smtClean="0"/>
              <a:t>: </a:t>
            </a:r>
            <a:r>
              <a:rPr lang="fr-FR" sz="1800" b="0" dirty="0" err="1" smtClean="0"/>
              <a:t>currently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chinese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shower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heads</a:t>
            </a:r>
            <a:r>
              <a:rPr lang="fr-FR" sz="1800" b="0" dirty="0" smtClean="0"/>
              <a:t> are </a:t>
            </a:r>
            <a:r>
              <a:rPr lang="fr-FR" sz="1800" b="0" dirty="0" err="1" smtClean="0"/>
              <a:t>dominating</a:t>
            </a:r>
            <a:r>
              <a:rPr lang="fr-FR" sz="1800" b="0" dirty="0" smtClean="0"/>
              <a:t> ! The </a:t>
            </a:r>
            <a:r>
              <a:rPr lang="fr-FR" sz="1800" b="0" dirty="0" err="1" smtClean="0"/>
              <a:t>competition</a:t>
            </a:r>
            <a:r>
              <a:rPr lang="fr-FR" sz="1800" b="0" dirty="0" smtClean="0"/>
              <a:t> on </a:t>
            </a:r>
            <a:r>
              <a:rPr lang="fr-FR" sz="1800" b="0" dirty="0" err="1" smtClean="0"/>
              <a:t>price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only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not possible.</a:t>
            </a:r>
          </a:p>
          <a:p>
            <a:r>
              <a:rPr lang="fr-FR" sz="1800" b="0" dirty="0" smtClean="0">
                <a:solidFill>
                  <a:srgbClr val="FF0000"/>
                </a:solidFill>
              </a:rPr>
              <a:t>A </a:t>
            </a:r>
            <a:r>
              <a:rPr lang="fr-FR" sz="1800" b="0" dirty="0" err="1" smtClean="0">
                <a:solidFill>
                  <a:srgbClr val="FF0000"/>
                </a:solidFill>
              </a:rPr>
              <a:t>sustainable</a:t>
            </a:r>
            <a:r>
              <a:rPr lang="fr-FR" sz="1800" b="0" dirty="0" smtClean="0">
                <a:solidFill>
                  <a:srgbClr val="FF0000"/>
                </a:solidFill>
              </a:rPr>
              <a:t> </a:t>
            </a:r>
            <a:r>
              <a:rPr lang="fr-FR" sz="1800" b="0" dirty="0" err="1" smtClean="0">
                <a:solidFill>
                  <a:srgbClr val="FF0000"/>
                </a:solidFill>
              </a:rPr>
              <a:t>strategy</a:t>
            </a:r>
            <a:r>
              <a:rPr lang="fr-FR" sz="1800" b="0" dirty="0" smtClean="0">
                <a:solidFill>
                  <a:srgbClr val="FF0000"/>
                </a:solidFill>
              </a:rPr>
              <a:t> by the </a:t>
            </a:r>
            <a:r>
              <a:rPr lang="fr-FR" sz="1800" b="0" dirty="0" err="1" smtClean="0">
                <a:solidFill>
                  <a:srgbClr val="FF0000"/>
                </a:solidFill>
              </a:rPr>
              <a:t>company</a:t>
            </a:r>
            <a:r>
              <a:rPr lang="fr-FR" sz="1800" b="0" dirty="0" smtClean="0">
                <a:solidFill>
                  <a:srgbClr val="FF0000"/>
                </a:solidFill>
              </a:rPr>
              <a:t> manager</a:t>
            </a:r>
            <a:r>
              <a:rPr lang="fr-FR" sz="1800" b="0" dirty="0" smtClean="0"/>
              <a:t> : the business </a:t>
            </a:r>
            <a:r>
              <a:rPr lang="fr-FR" sz="1800" b="0" dirty="0" err="1" smtClean="0"/>
              <a:t>should</a:t>
            </a:r>
            <a:r>
              <a:rPr lang="fr-FR" sz="1800" b="0" dirty="0" smtClean="0"/>
              <a:t> not </a:t>
            </a:r>
            <a:r>
              <a:rPr lang="fr-FR" sz="1800" b="0" dirty="0" err="1" smtClean="0"/>
              <a:t>only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make</a:t>
            </a:r>
            <a:r>
              <a:rPr lang="fr-FR" sz="1800" b="0" dirty="0" smtClean="0"/>
              <a:t> possible to </a:t>
            </a:r>
            <a:r>
              <a:rPr lang="fr-FR" sz="1800" b="0" dirty="0" err="1" smtClean="0"/>
              <a:t>develop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company</a:t>
            </a:r>
            <a:r>
              <a:rPr lang="fr-FR" sz="1800" b="0" dirty="0" smtClean="0"/>
              <a:t>, but to </a:t>
            </a:r>
            <a:r>
              <a:rPr lang="fr-FR" sz="1800" b="0" dirty="0" err="1" smtClean="0"/>
              <a:t>maintain</a:t>
            </a:r>
            <a:r>
              <a:rPr lang="fr-FR" sz="1800" b="0" dirty="0" smtClean="0"/>
              <a:t> local </a:t>
            </a:r>
            <a:r>
              <a:rPr lang="fr-FR" sz="1800" b="0" dirty="0" err="1" smtClean="0"/>
              <a:t>employment</a:t>
            </a:r>
            <a:r>
              <a:rPr lang="fr-FR" sz="1800" b="0" dirty="0" smtClean="0"/>
              <a:t>, to </a:t>
            </a:r>
            <a:r>
              <a:rPr lang="fr-FR" sz="1800" b="0" dirty="0" err="1" smtClean="0"/>
              <a:t>be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based</a:t>
            </a:r>
            <a:r>
              <a:rPr lang="fr-FR" sz="1800" b="0" dirty="0" smtClean="0"/>
              <a:t> on territorial collaborations, and to </a:t>
            </a:r>
            <a:r>
              <a:rPr lang="fr-FR" sz="1800" b="0" dirty="0" err="1" smtClean="0"/>
              <a:t>provide</a:t>
            </a:r>
            <a:r>
              <a:rPr lang="fr-FR" sz="1800" b="0" dirty="0" smtClean="0"/>
              <a:t> life-cycle management solutions for the </a:t>
            </a:r>
            <a:r>
              <a:rPr lang="fr-FR" sz="1800" b="0" dirty="0" err="1" smtClean="0"/>
              <a:t>shower-head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technology</a:t>
            </a:r>
            <a:r>
              <a:rPr lang="fr-FR" sz="1800" b="0" dirty="0" smtClean="0"/>
              <a:t>.</a:t>
            </a:r>
          </a:p>
          <a:p>
            <a:r>
              <a:rPr lang="fr-FR" sz="1800" b="0" dirty="0" smtClean="0">
                <a:solidFill>
                  <a:srgbClr val="FF0000"/>
                </a:solidFill>
              </a:rPr>
              <a:t>Constant Innovation </a:t>
            </a:r>
            <a:r>
              <a:rPr lang="fr-FR" sz="1800" b="0" dirty="0" err="1" smtClean="0">
                <a:solidFill>
                  <a:srgbClr val="FF0000"/>
                </a:solidFill>
              </a:rPr>
              <a:t>required</a:t>
            </a:r>
            <a:r>
              <a:rPr lang="fr-FR" sz="1800" b="0" dirty="0" smtClean="0">
                <a:solidFill>
                  <a:srgbClr val="FF0000"/>
                </a:solidFill>
              </a:rPr>
              <a:t> </a:t>
            </a:r>
            <a:r>
              <a:rPr lang="fr-FR" sz="1800" b="0" dirty="0" smtClean="0"/>
              <a:t>: on the </a:t>
            </a:r>
            <a:r>
              <a:rPr lang="fr-FR" sz="1800" b="0" dirty="0" err="1" smtClean="0"/>
              <a:t>shower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head</a:t>
            </a:r>
            <a:r>
              <a:rPr lang="fr-FR" sz="1800" b="0" dirty="0" smtClean="0"/>
              <a:t> + on the </a:t>
            </a:r>
            <a:r>
              <a:rPr lang="fr-FR" sz="1800" b="0" dirty="0" err="1" smtClean="0"/>
              <a:t>economic</a:t>
            </a:r>
            <a:r>
              <a:rPr lang="fr-FR" sz="1800" b="0" dirty="0" smtClean="0"/>
              <a:t> model (</a:t>
            </a:r>
            <a:r>
              <a:rPr lang="fr-FR" sz="1800" b="0" dirty="0" err="1" smtClean="0"/>
              <a:t>functional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economy</a:t>
            </a:r>
            <a:r>
              <a:rPr lang="fr-FR" sz="1800" b="0" dirty="0" smtClean="0"/>
              <a:t> ?)</a:t>
            </a:r>
          </a:p>
          <a:p>
            <a:endParaRPr lang="fr-FR" sz="18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4735228"/>
            <a:ext cx="1225257" cy="919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Calibri" pitchFamily="34" charset="0"/>
              </a:rPr>
              <a:t>Product </a:t>
            </a:r>
            <a:r>
              <a:rPr lang="fr-FR" sz="1600" dirty="0" err="1" smtClean="0">
                <a:latin typeface="Calibri" pitchFamily="34" charset="0"/>
              </a:rPr>
              <a:t>oriented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strategy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riangle isocèle 7"/>
          <p:cNvSpPr/>
          <p:nvPr/>
        </p:nvSpPr>
        <p:spPr>
          <a:xfrm>
            <a:off x="480300" y="4767484"/>
            <a:ext cx="8238579" cy="717984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78475" y="4468034"/>
            <a:ext cx="2376264" cy="32403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err="1" smtClean="0"/>
              <a:t>Current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offer</a:t>
            </a:r>
            <a:endParaRPr lang="fr-FR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4346068" y="4573210"/>
            <a:ext cx="2088232" cy="32403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err="1" smtClean="0"/>
              <a:t>Step</a:t>
            </a:r>
            <a:r>
              <a:rPr lang="fr-FR" sz="1600" i="1" dirty="0" smtClean="0"/>
              <a:t> 1</a:t>
            </a:r>
            <a:endParaRPr lang="fr-FR" sz="1600" i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998222" y="5697540"/>
            <a:ext cx="3178332" cy="79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959726" y="4791213"/>
            <a:ext cx="0" cy="907122"/>
          </a:xfrm>
          <a:prstGeom prst="line">
            <a:avLst/>
          </a:prstGeom>
          <a:ln w="31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148064" y="4791213"/>
            <a:ext cx="0" cy="907122"/>
          </a:xfrm>
          <a:prstGeom prst="line">
            <a:avLst/>
          </a:prstGeom>
          <a:ln w="31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04247" y="5735578"/>
            <a:ext cx="1544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/>
              <a:t>PSS1 ?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94" y="574792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err="1" smtClean="0"/>
              <a:t>Current</a:t>
            </a:r>
            <a:r>
              <a:rPr lang="fr-FR" b="1" u="sng" dirty="0" smtClean="0"/>
              <a:t> Product Sale</a:t>
            </a:r>
            <a:endParaRPr lang="fr-FR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564841" y="4735228"/>
            <a:ext cx="1154038" cy="66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Service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Calibri" pitchFamily="34" charset="0"/>
              </a:rPr>
              <a:t>Oriented</a:t>
            </a:r>
            <a:r>
              <a:rPr lang="fr-FR" sz="1400" dirty="0" smtClean="0">
                <a:latin typeface="Calibri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Calibri" pitchFamily="34" charset="0"/>
              </a:rPr>
              <a:t>Strategy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7020272" y="4791213"/>
            <a:ext cx="0" cy="907122"/>
          </a:xfrm>
          <a:prstGeom prst="line">
            <a:avLst/>
          </a:prstGeom>
          <a:ln w="31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7965" y="5735578"/>
            <a:ext cx="1544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/>
              <a:t>PSS2 ?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8861" y="4540446"/>
            <a:ext cx="2088232" cy="32403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err="1" smtClean="0"/>
              <a:t>Step</a:t>
            </a:r>
            <a:r>
              <a:rPr lang="fr-FR" sz="1600" i="1" dirty="0" smtClean="0"/>
              <a:t> 2</a:t>
            </a:r>
            <a:endParaRPr lang="fr-FR" sz="1600" i="1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1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35736"/>
            <a:ext cx="6732240" cy="1325563"/>
          </a:xfrm>
        </p:spPr>
        <p:txBody>
          <a:bodyPr/>
          <a:lstStyle/>
          <a:p>
            <a:r>
              <a:rPr lang="fr-FR" dirty="0" smtClean="0"/>
              <a:t>ECOBEL : </a:t>
            </a:r>
            <a:r>
              <a:rPr lang="fr-FR" dirty="0" err="1" smtClean="0"/>
              <a:t>technological</a:t>
            </a:r>
            <a:r>
              <a:rPr lang="fr-FR" dirty="0" smtClean="0"/>
              <a:t> components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6" name="Imag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03" y="1393676"/>
            <a:ext cx="1179640" cy="63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65" y="1393676"/>
            <a:ext cx="1080638" cy="63284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621560" y="13407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Product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84113" y="2348880"/>
            <a:ext cx="76091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Special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materials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: patent and certification for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reduction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sanitary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impacts</a:t>
            </a:r>
          </a:p>
          <a:p>
            <a:pPr>
              <a:buFont typeface="Arial" pitchFamily="34" charset="0"/>
              <a:buChar char="•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 Venturi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Technology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- Water </a:t>
            </a:r>
            <a:r>
              <a:rPr lang="fr-FR" dirty="0" err="1" smtClean="0">
                <a:solidFill>
                  <a:schemeClr val="tx1"/>
                </a:solidFill>
              </a:rPr>
              <a:t>consumtion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reduction</a:t>
            </a:r>
            <a:r>
              <a:rPr lang="fr-FR" dirty="0" smtClean="0">
                <a:solidFill>
                  <a:schemeClr val="tx1"/>
                </a:solidFill>
              </a:rPr>
              <a:t> up to </a:t>
            </a:r>
            <a:r>
              <a:rPr lang="en-US" dirty="0" smtClean="0">
                <a:solidFill>
                  <a:schemeClr val="tx1"/>
                </a:solidFill>
              </a:rPr>
              <a:t>75%</a:t>
            </a:r>
          </a:p>
          <a:p>
            <a:pPr lvl="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Protection </a:t>
            </a:r>
            <a:r>
              <a:rPr lang="fr-FR" dirty="0" err="1" smtClean="0">
                <a:solidFill>
                  <a:schemeClr val="tx1"/>
                </a:solidFill>
              </a:rPr>
              <a:t>against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legionellosis</a:t>
            </a:r>
            <a:endParaRPr lang="fr-FR" dirty="0" smtClean="0">
              <a:solidFill>
                <a:schemeClr val="tx1"/>
              </a:solidFill>
            </a:endParaRPr>
          </a:p>
          <a:p>
            <a:pPr lvl="0"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Possibility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traceability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when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changing</a:t>
            </a:r>
            <a:r>
              <a:rPr lang="fr-FR" dirty="0" smtClean="0">
                <a:solidFill>
                  <a:schemeClr val="tx1"/>
                </a:solidFill>
              </a:rPr>
              <a:t> the key </a:t>
            </a:r>
            <a:r>
              <a:rPr lang="fr-FR" dirty="0" err="1" smtClean="0">
                <a:solidFill>
                  <a:schemeClr val="tx1"/>
                </a:solidFill>
              </a:rPr>
              <a:t>compoent</a:t>
            </a:r>
            <a:r>
              <a:rPr lang="fr-FR" dirty="0" smtClean="0">
                <a:solidFill>
                  <a:schemeClr val="tx1"/>
                </a:solidFill>
              </a:rPr>
              <a:t> of the </a:t>
            </a:r>
            <a:r>
              <a:rPr lang="fr-FR" dirty="0" err="1" smtClean="0">
                <a:solidFill>
                  <a:schemeClr val="tx1"/>
                </a:solidFill>
              </a:rPr>
              <a:t>shower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head</a:t>
            </a:r>
            <a:r>
              <a:rPr lang="fr-FR" dirty="0" smtClean="0">
                <a:solidFill>
                  <a:schemeClr val="tx1"/>
                </a:solidFill>
              </a:rPr>
              <a:t> (venturi </a:t>
            </a:r>
            <a:r>
              <a:rPr lang="fr-FR" dirty="0" err="1" smtClean="0">
                <a:solidFill>
                  <a:schemeClr val="tx1"/>
                </a:solidFill>
              </a:rPr>
              <a:t>filter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  <a:r>
              <a:rPr lang="fr-FR" dirty="0" err="1" smtClean="0">
                <a:solidFill>
                  <a:schemeClr val="tx1"/>
                </a:solidFill>
              </a:rPr>
              <a:t>when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chaning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material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every</a:t>
            </a:r>
            <a:r>
              <a:rPr lang="fr-FR" dirty="0" smtClean="0">
                <a:solidFill>
                  <a:schemeClr val="tx1"/>
                </a:solidFill>
              </a:rPr>
              <a:t> 6 </a:t>
            </a:r>
            <a:r>
              <a:rPr lang="fr-FR" dirty="0" err="1" smtClean="0">
                <a:solidFill>
                  <a:schemeClr val="tx1"/>
                </a:solidFill>
              </a:rPr>
              <a:t>months</a:t>
            </a:r>
            <a:r>
              <a:rPr lang="fr-FR" dirty="0" smtClean="0">
                <a:solidFill>
                  <a:schemeClr val="tx1"/>
                </a:solidFill>
              </a:rPr>
              <a:t> or </a:t>
            </a:r>
            <a:r>
              <a:rPr lang="fr-FR" dirty="0" err="1" smtClean="0">
                <a:solidFill>
                  <a:schemeClr val="tx1"/>
                </a:solidFill>
              </a:rPr>
              <a:t>every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year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traceability</a:t>
            </a:r>
            <a:r>
              <a:rPr lang="fr-FR" dirty="0" smtClean="0">
                <a:solidFill>
                  <a:schemeClr val="tx1"/>
                </a:solidFill>
              </a:rPr>
              <a:t> by a system of </a:t>
            </a:r>
            <a:r>
              <a:rPr lang="fr-FR" dirty="0" err="1" smtClean="0">
                <a:solidFill>
                  <a:schemeClr val="tx1"/>
                </a:solidFill>
              </a:rPr>
              <a:t>colours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lvl="0"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Special</a:t>
            </a:r>
            <a:r>
              <a:rPr lang="fr-FR" dirty="0" smtClean="0">
                <a:solidFill>
                  <a:schemeClr val="tx1"/>
                </a:solidFill>
              </a:rPr>
              <a:t> lock, </a:t>
            </a:r>
            <a:r>
              <a:rPr lang="fr-FR" dirty="0" err="1" smtClean="0">
                <a:solidFill>
                  <a:schemeClr val="tx1"/>
                </a:solidFill>
              </a:rPr>
              <a:t>against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risk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robbery</a:t>
            </a:r>
            <a:r>
              <a:rPr lang="fr-FR" dirty="0" smtClean="0">
                <a:solidFill>
                  <a:schemeClr val="tx1"/>
                </a:solidFill>
              </a:rPr>
              <a:t> by the user….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Imag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08" y="3633382"/>
            <a:ext cx="722891" cy="53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50" y="4583267"/>
            <a:ext cx="751788" cy="7243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4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456" y="44624"/>
            <a:ext cx="6912768" cy="1325563"/>
          </a:xfrm>
        </p:spPr>
        <p:txBody>
          <a:bodyPr/>
          <a:lstStyle/>
          <a:p>
            <a:r>
              <a:rPr lang="fr-FR" dirty="0" smtClean="0"/>
              <a:t>KEY STAKES  FOR ECOBEL CUSTOMERS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402310" cy="4485884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2000" b="0" i="1" dirty="0" err="1" smtClean="0"/>
              <a:t>I’m</a:t>
            </a:r>
            <a:r>
              <a:rPr lang="fr-FR" sz="2000" b="0" i="1" dirty="0" smtClean="0"/>
              <a:t> a </a:t>
            </a:r>
            <a:r>
              <a:rPr lang="fr-FR" sz="2000" b="0" i="1" dirty="0" err="1" smtClean="0"/>
              <a:t>tourism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company</a:t>
            </a:r>
            <a:r>
              <a:rPr lang="fr-FR" sz="2000" b="0" i="1" dirty="0" smtClean="0"/>
              <a:t>. </a:t>
            </a:r>
            <a:r>
              <a:rPr lang="fr-FR" sz="2000" b="0" i="1" dirty="0" err="1" smtClean="0"/>
              <a:t>Concerning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showers</a:t>
            </a:r>
            <a:r>
              <a:rPr lang="fr-FR" sz="2000" b="0" i="1" dirty="0" smtClean="0"/>
              <a:t> or </a:t>
            </a:r>
            <a:r>
              <a:rPr lang="fr-FR" sz="2000" b="0" i="1" dirty="0" err="1" smtClean="0"/>
              <a:t>other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sanitarian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devices</a:t>
            </a:r>
            <a:r>
              <a:rPr lang="fr-FR" sz="2000" b="0" i="1" dirty="0" smtClean="0"/>
              <a:t>, </a:t>
            </a:r>
            <a:r>
              <a:rPr lang="fr-FR" sz="2000" b="0" i="1" dirty="0" err="1" smtClean="0"/>
              <a:t>I’m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particularly</a:t>
            </a:r>
            <a:r>
              <a:rPr lang="fr-FR" sz="2000" b="0" i="1" dirty="0" smtClean="0"/>
              <a:t> sensible to the design of the </a:t>
            </a:r>
            <a:r>
              <a:rPr lang="fr-FR" sz="2000" b="0" i="1" dirty="0" err="1" smtClean="0"/>
              <a:t>device</a:t>
            </a:r>
            <a:r>
              <a:rPr lang="fr-FR" sz="2000" b="0" i="1" dirty="0" smtClean="0"/>
              <a:t>. </a:t>
            </a:r>
            <a:r>
              <a:rPr lang="fr-FR" sz="2000" b="0" i="1" dirty="0" err="1" smtClean="0"/>
              <a:t>We</a:t>
            </a:r>
            <a:r>
              <a:rPr lang="fr-FR" sz="2000" b="0" i="1" dirty="0"/>
              <a:t> </a:t>
            </a:r>
            <a:r>
              <a:rPr lang="fr-FR" sz="2000" b="0" i="1" dirty="0" err="1" smtClean="0"/>
              <a:t>also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currently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develop</a:t>
            </a:r>
            <a:r>
              <a:rPr lang="fr-FR" sz="2000" b="0" i="1" dirty="0" smtClean="0"/>
              <a:t> a </a:t>
            </a:r>
            <a:r>
              <a:rPr lang="fr-FR" sz="2000" b="0" i="1" dirty="0" err="1" smtClean="0"/>
              <a:t>company</a:t>
            </a:r>
            <a:r>
              <a:rPr lang="fr-FR" sz="2000" b="0" i="1" dirty="0" smtClean="0"/>
              <a:t>-image </a:t>
            </a:r>
            <a:r>
              <a:rPr lang="fr-FR" sz="2000" b="0" i="1" dirty="0" err="1" smtClean="0"/>
              <a:t>oriented</a:t>
            </a:r>
            <a:r>
              <a:rPr lang="fr-FR" sz="2000" b="0" i="1" dirty="0" smtClean="0"/>
              <a:t> on </a:t>
            </a:r>
            <a:r>
              <a:rPr lang="fr-FR" sz="2000" b="0" i="1" dirty="0" err="1" smtClean="0"/>
              <a:t>Ecology</a:t>
            </a:r>
            <a:r>
              <a:rPr lang="fr-FR" sz="2000" b="0" i="1" dirty="0" smtClean="0"/>
              <a:t> and </a:t>
            </a:r>
            <a:r>
              <a:rPr lang="fr-FR" sz="2000" b="0" i="1" dirty="0" err="1" smtClean="0"/>
              <a:t>Sustainability</a:t>
            </a:r>
            <a:r>
              <a:rPr lang="fr-FR" sz="2000" b="0" i="1" dirty="0" smtClean="0"/>
              <a:t>.</a:t>
            </a:r>
          </a:p>
          <a:p>
            <a:pPr>
              <a:spcBef>
                <a:spcPts val="1000"/>
              </a:spcBef>
            </a:pPr>
            <a:r>
              <a:rPr lang="fr-FR" sz="2000" b="0" i="1" dirty="0" smtClean="0"/>
              <a:t>Public </a:t>
            </a:r>
            <a:r>
              <a:rPr lang="fr-FR" sz="2000" b="0" i="1" dirty="0" err="1" smtClean="0"/>
              <a:t>Hospitals</a:t>
            </a:r>
            <a:r>
              <a:rPr lang="fr-FR" sz="2000" b="0" i="1" dirty="0" smtClean="0"/>
              <a:t>: </a:t>
            </a:r>
            <a:r>
              <a:rPr lang="fr-FR" sz="2000" b="0" i="1" dirty="0" err="1" smtClean="0"/>
              <a:t>already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applied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quality</a:t>
            </a:r>
            <a:r>
              <a:rPr lang="fr-FR" sz="2000" b="0" i="1" dirty="0" smtClean="0"/>
              <a:t> standards </a:t>
            </a:r>
            <a:r>
              <a:rPr lang="fr-FR" sz="2000" b="0" i="1" dirty="0" err="1" smtClean="0"/>
              <a:t>imposing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sanitary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propocols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against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legionellosis</a:t>
            </a:r>
            <a:r>
              <a:rPr lang="fr-FR" sz="2000" b="0" i="1" dirty="0" smtClean="0"/>
              <a:t> and </a:t>
            </a:r>
            <a:r>
              <a:rPr lang="fr-FR" sz="2000" b="0" i="1" dirty="0" err="1" smtClean="0"/>
              <a:t>similar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risks</a:t>
            </a:r>
            <a:r>
              <a:rPr lang="fr-FR" sz="2000" b="0" i="1" dirty="0" smtClean="0"/>
              <a:t> (Change of </a:t>
            </a:r>
            <a:r>
              <a:rPr lang="fr-FR" sz="2000" b="0" i="1" dirty="0" err="1" smtClean="0"/>
              <a:t>shower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heads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every</a:t>
            </a:r>
            <a:r>
              <a:rPr lang="fr-FR" sz="2000" b="0" i="1" dirty="0" smtClean="0"/>
              <a:t> 6 </a:t>
            </a:r>
            <a:r>
              <a:rPr lang="fr-FR" sz="2000" b="0" i="1" dirty="0" err="1" smtClean="0"/>
              <a:t>months</a:t>
            </a:r>
            <a:r>
              <a:rPr lang="fr-FR" sz="2000" b="0" i="1" dirty="0" smtClean="0"/>
              <a:t>, </a:t>
            </a:r>
            <a:r>
              <a:rPr lang="fr-FR" sz="2000" b="0" i="1" dirty="0" err="1" smtClean="0"/>
              <a:t>temperature</a:t>
            </a:r>
            <a:r>
              <a:rPr lang="fr-FR" sz="2000" b="0" i="1" dirty="0" smtClean="0"/>
              <a:t> of water, etc…). </a:t>
            </a:r>
            <a:r>
              <a:rPr lang="fr-FR" sz="2000" b="0" i="1" dirty="0" err="1" smtClean="0"/>
              <a:t>Even</a:t>
            </a:r>
            <a:r>
              <a:rPr lang="fr-FR" sz="2000" b="0" i="1" dirty="0" smtClean="0"/>
              <a:t> more strict standards are </a:t>
            </a:r>
            <a:r>
              <a:rPr lang="fr-FR" sz="2000" b="0" i="1" dirty="0" err="1" smtClean="0"/>
              <a:t>planned</a:t>
            </a:r>
            <a:r>
              <a:rPr lang="fr-FR" sz="2000" b="0" i="1" dirty="0" smtClean="0"/>
              <a:t> in the 2 </a:t>
            </a:r>
            <a:r>
              <a:rPr lang="fr-FR" sz="2000" b="0" i="1" dirty="0" err="1" smtClean="0"/>
              <a:t>coming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years</a:t>
            </a:r>
            <a:r>
              <a:rPr lang="fr-FR" sz="2000" b="0" i="1" dirty="0" smtClean="0"/>
              <a:t>. </a:t>
            </a:r>
            <a:r>
              <a:rPr lang="fr-FR" sz="2000" b="0" i="1" dirty="0" err="1" smtClean="0"/>
              <a:t>However</a:t>
            </a:r>
            <a:r>
              <a:rPr lang="fr-FR" sz="2000" b="0" i="1" dirty="0" smtClean="0"/>
              <a:t> the </a:t>
            </a:r>
            <a:r>
              <a:rPr lang="fr-FR" sz="2000" b="0" i="1" dirty="0" err="1" smtClean="0"/>
              <a:t>cost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reduction</a:t>
            </a:r>
            <a:r>
              <a:rPr lang="fr-FR" sz="2000" b="0" i="1" dirty="0" smtClean="0"/>
              <a:t> issue </a:t>
            </a:r>
            <a:r>
              <a:rPr lang="fr-FR" sz="2000" b="0" i="1" dirty="0" err="1" smtClean="0"/>
              <a:t>is</a:t>
            </a:r>
            <a:r>
              <a:rPr lang="fr-FR" sz="2000" b="0" i="1" dirty="0" smtClean="0"/>
              <a:t> a major topic in </a:t>
            </a:r>
            <a:r>
              <a:rPr lang="fr-FR" sz="2000" b="0" i="1" dirty="0" err="1" smtClean="0"/>
              <a:t>any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Deparmtent</a:t>
            </a:r>
            <a:r>
              <a:rPr lang="fr-FR" sz="2000" b="0" i="1" dirty="0" smtClean="0"/>
              <a:t> of the </a:t>
            </a:r>
            <a:r>
              <a:rPr lang="fr-FR" sz="2000" b="0" i="1" dirty="0" err="1" smtClean="0"/>
              <a:t>Hospital</a:t>
            </a:r>
            <a:r>
              <a:rPr lang="fr-FR" sz="2000" b="0" i="1" dirty="0" smtClean="0"/>
              <a:t>. The </a:t>
            </a:r>
            <a:r>
              <a:rPr lang="fr-FR" sz="2000" b="0" i="1" dirty="0" err="1" smtClean="0"/>
              <a:t>sanitary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quality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is</a:t>
            </a:r>
            <a:r>
              <a:rPr lang="fr-FR" sz="2000" b="0" i="1" dirty="0" smtClean="0"/>
              <a:t> a </a:t>
            </a:r>
            <a:r>
              <a:rPr lang="fr-FR" sz="2000" b="0" i="1" dirty="0" err="1" smtClean="0"/>
              <a:t>responsibility</a:t>
            </a:r>
            <a:r>
              <a:rPr lang="fr-FR" sz="2000" b="0" i="1" dirty="0" smtClean="0"/>
              <a:t> of </a:t>
            </a:r>
            <a:r>
              <a:rPr lang="fr-FR" sz="2000" b="0" i="1" dirty="0" err="1" smtClean="0"/>
              <a:t>Health</a:t>
            </a:r>
            <a:r>
              <a:rPr lang="fr-FR" sz="2000" b="0" i="1" dirty="0" smtClean="0"/>
              <a:t>-Care </a:t>
            </a:r>
            <a:r>
              <a:rPr lang="fr-FR" sz="2000" b="0" i="1" dirty="0" err="1" smtClean="0"/>
              <a:t>department</a:t>
            </a:r>
            <a:r>
              <a:rPr lang="fr-FR" sz="2000" b="0" i="1" dirty="0" smtClean="0"/>
              <a:t> in the </a:t>
            </a:r>
            <a:r>
              <a:rPr lang="fr-FR" sz="2000" b="0" i="1" dirty="0" err="1" smtClean="0"/>
              <a:t>Hospital</a:t>
            </a:r>
            <a:r>
              <a:rPr lang="fr-FR" sz="2000" b="0" i="1" dirty="0" smtClean="0"/>
              <a:t>, </a:t>
            </a:r>
            <a:r>
              <a:rPr lang="fr-FR" sz="2000" b="0" i="1" dirty="0" err="1" smtClean="0"/>
              <a:t>when</a:t>
            </a:r>
            <a:r>
              <a:rPr lang="fr-FR" sz="2000" b="0" i="1" dirty="0" smtClean="0"/>
              <a:t> the maintenance </a:t>
            </a:r>
            <a:r>
              <a:rPr lang="fr-FR" sz="2000" b="0" i="1" dirty="0" err="1" smtClean="0"/>
              <a:t>is</a:t>
            </a:r>
            <a:r>
              <a:rPr lang="fr-FR" sz="2000" b="0" i="1" dirty="0" smtClean="0"/>
              <a:t> in charge of Maintenance </a:t>
            </a:r>
            <a:r>
              <a:rPr lang="fr-FR" sz="2000" b="0" i="1" dirty="0" err="1" smtClean="0"/>
              <a:t>Department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with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its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own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cost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reduction</a:t>
            </a:r>
            <a:r>
              <a:rPr lang="fr-FR" sz="2000" b="0" i="1" dirty="0" smtClean="0"/>
              <a:t> objectives.</a:t>
            </a:r>
          </a:p>
          <a:p>
            <a:pPr>
              <a:spcBef>
                <a:spcPts val="1000"/>
              </a:spcBef>
            </a:pPr>
            <a:r>
              <a:rPr lang="fr-FR" sz="2000" b="0" i="1" dirty="0" smtClean="0"/>
              <a:t>All </a:t>
            </a:r>
            <a:r>
              <a:rPr lang="fr-FR" sz="2000" b="0" i="1" dirty="0" err="1" smtClean="0"/>
              <a:t>customers</a:t>
            </a:r>
            <a:r>
              <a:rPr lang="fr-FR" sz="2000" b="0" i="1" dirty="0" smtClean="0"/>
              <a:t>: sensible to </a:t>
            </a:r>
            <a:r>
              <a:rPr lang="fr-FR" sz="2000" b="0" i="1" dirty="0" err="1" smtClean="0"/>
              <a:t>ecological</a:t>
            </a:r>
            <a:r>
              <a:rPr lang="fr-FR" sz="2000" b="0" i="1" dirty="0" smtClean="0"/>
              <a:t> actions (Life cycle management) to </a:t>
            </a:r>
            <a:r>
              <a:rPr lang="fr-FR" sz="2000" b="0" i="1" dirty="0" err="1" smtClean="0"/>
              <a:t>improve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their</a:t>
            </a:r>
            <a:r>
              <a:rPr lang="fr-FR" sz="2000" b="0" i="1" dirty="0" smtClean="0"/>
              <a:t> image…</a:t>
            </a:r>
            <a:r>
              <a:rPr lang="fr-FR" sz="2000" b="0" i="1" dirty="0" err="1" smtClean="0"/>
              <a:t>when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it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is</a:t>
            </a:r>
            <a:r>
              <a:rPr lang="fr-FR" sz="2000" b="0" i="1" dirty="0" smtClean="0"/>
              <a:t> not </a:t>
            </a:r>
            <a:r>
              <a:rPr lang="fr-FR" sz="2000" b="0" i="1" dirty="0" err="1" smtClean="0"/>
              <a:t>contradictory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with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economical</a:t>
            </a:r>
            <a:r>
              <a:rPr lang="fr-FR" sz="2000" b="0" i="1" dirty="0" smtClean="0"/>
              <a:t> objectives.</a:t>
            </a:r>
            <a:endParaRPr lang="fr-FR" sz="2000" b="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300118"/>
            <a:ext cx="8233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 smtClean="0">
                <a:solidFill>
                  <a:srgbClr val="FF0000"/>
                </a:solidFill>
              </a:rPr>
              <a:t>Which</a:t>
            </a:r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needs</a:t>
            </a:r>
            <a:r>
              <a:rPr lang="fr-FR" sz="2000" b="1" i="1" dirty="0" smtClean="0">
                <a:solidFill>
                  <a:srgbClr val="FF0000"/>
                </a:solidFill>
              </a:rPr>
              <a:t> to change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ECOBEL’s</a:t>
            </a:r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offer</a:t>
            </a:r>
            <a:r>
              <a:rPr lang="fr-FR" sz="2000" b="1" i="1" dirty="0" smtClean="0">
                <a:solidFill>
                  <a:srgbClr val="FF0000"/>
                </a:solidFill>
              </a:rPr>
              <a:t>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through</a:t>
            </a:r>
            <a:r>
              <a:rPr lang="fr-FR" sz="2000" b="1" i="1" dirty="0" smtClean="0">
                <a:solidFill>
                  <a:srgbClr val="FF0000"/>
                </a:solidFill>
              </a:rPr>
              <a:t> more services ??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6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462347" cy="1325563"/>
          </a:xfrm>
        </p:spPr>
        <p:txBody>
          <a:bodyPr/>
          <a:lstStyle/>
          <a:p>
            <a:r>
              <a:rPr lang="fr-FR" dirty="0" smtClean="0"/>
              <a:t>3 </a:t>
            </a:r>
            <a:r>
              <a:rPr lang="fr-FR" dirty="0" err="1" smtClean="0"/>
              <a:t>examples</a:t>
            </a:r>
            <a:r>
              <a:rPr lang="fr-FR" dirty="0" smtClean="0"/>
              <a:t> of PSS application </a:t>
            </a:r>
            <a:r>
              <a:rPr lang="fr-FR" dirty="0" err="1" smtClean="0"/>
              <a:t>fields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3284984"/>
            <a:ext cx="7886700" cy="11713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PRESENTATION OF THE CASE STUDY </a:t>
            </a:r>
            <a:r>
              <a:rPr lang="fr-FR" sz="2400" dirty="0"/>
              <a:t>EUROFARM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88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11" y="29760"/>
            <a:ext cx="5833697" cy="1325563"/>
          </a:xfrm>
        </p:spPr>
        <p:txBody>
          <a:bodyPr/>
          <a:lstStyle/>
          <a:p>
            <a:r>
              <a:rPr lang="fr-FR" dirty="0" err="1" smtClean="0"/>
              <a:t>Eurofarm</a:t>
            </a:r>
            <a:r>
              <a:rPr lang="fr-FR" dirty="0" smtClean="0"/>
              <a:t> CASE </a:t>
            </a:r>
            <a:r>
              <a:rPr lang="fr-FR" dirty="0"/>
              <a:t>STUDY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447616"/>
            <a:ext cx="7992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Eurofarm</a:t>
            </a:r>
            <a:r>
              <a:rPr lang="en-US" dirty="0" smtClean="0"/>
              <a:t> = SME, ~300 people, farming equipment sector</a:t>
            </a:r>
          </a:p>
          <a:p>
            <a:r>
              <a:rPr lang="en-US" dirty="0" smtClean="0"/>
              <a:t>Turnover ~ € 70 millions, over 40% from export (to more than 30 countries)</a:t>
            </a:r>
          </a:p>
          <a:p>
            <a:endParaRPr lang="en-US" dirty="0" smtClean="0"/>
          </a:p>
          <a:p>
            <a:pPr marL="900113" indent="-900113"/>
            <a:endParaRPr lang="en-US" b="1" dirty="0" smtClean="0"/>
          </a:p>
          <a:p>
            <a:pPr marL="900113" indent="-900113"/>
            <a:r>
              <a:rPr lang="en-US" b="1" dirty="0" smtClean="0"/>
              <a:t>Key Activity </a:t>
            </a:r>
            <a:r>
              <a:rPr lang="en-US" dirty="0" smtClean="0"/>
              <a:t>= Design and Manufacturing of crop sprayers (fertilizer and </a:t>
            </a:r>
            <a:r>
              <a:rPr lang="en-US" dirty="0" err="1" smtClean="0"/>
              <a:t>phyto</a:t>
            </a:r>
            <a:r>
              <a:rPr lang="en-US" dirty="0" smtClean="0"/>
              <a:t>-treatment)</a:t>
            </a:r>
          </a:p>
          <a:p>
            <a:pPr marL="900113" indent="-900113"/>
            <a:endParaRPr lang="en-US" dirty="0" smtClean="0"/>
          </a:p>
        </p:txBody>
      </p:sp>
      <p:sp>
        <p:nvSpPr>
          <p:cNvPr id="8" name="Flèche vers le bas 7"/>
          <p:cNvSpPr/>
          <p:nvPr/>
        </p:nvSpPr>
        <p:spPr>
          <a:xfrm>
            <a:off x="1043608" y="220486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1520" y="335699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Row crops</a:t>
            </a:r>
          </a:p>
          <a:p>
            <a:pPr algn="ctr"/>
            <a:r>
              <a:rPr lang="en-US" sz="1600" dirty="0" smtClean="0"/>
              <a:t>(65% of the turnover)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347864" y="3373248"/>
            <a:ext cx="250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Vines and fruit bushes</a:t>
            </a:r>
          </a:p>
          <a:p>
            <a:pPr algn="ctr"/>
            <a:r>
              <a:rPr lang="en-US" sz="1600" dirty="0" smtClean="0"/>
              <a:t>(20%)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300192" y="335699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Parts and accessories</a:t>
            </a:r>
          </a:p>
          <a:p>
            <a:pPr algn="ctr"/>
            <a:r>
              <a:rPr lang="en-US" sz="1600" dirty="0" smtClean="0"/>
              <a:t>(15%)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22" y="4005064"/>
            <a:ext cx="137775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4" y="4041248"/>
            <a:ext cx="1388572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9" y="4005064"/>
            <a:ext cx="1507310" cy="156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8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256" y="20867"/>
            <a:ext cx="5833697" cy="1325563"/>
          </a:xfrm>
        </p:spPr>
        <p:txBody>
          <a:bodyPr/>
          <a:lstStyle/>
          <a:p>
            <a:r>
              <a:rPr lang="en-US" dirty="0" err="1" smtClean="0"/>
              <a:t>Eurofarm</a:t>
            </a:r>
            <a:r>
              <a:rPr lang="en-US" dirty="0" smtClean="0"/>
              <a:t> products and services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271" y="1549151"/>
            <a:ext cx="7776864" cy="4485884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Row crops</a:t>
            </a:r>
          </a:p>
          <a:p>
            <a:pPr lvl="1"/>
            <a:r>
              <a:rPr lang="en-US" dirty="0"/>
              <a:t>Small or large mounted</a:t>
            </a:r>
          </a:p>
          <a:p>
            <a:pPr lvl="1"/>
            <a:r>
              <a:rPr lang="en-US" dirty="0"/>
              <a:t>Trailed</a:t>
            </a:r>
          </a:p>
          <a:p>
            <a:pPr lvl="1"/>
            <a:r>
              <a:rPr lang="en-US" dirty="0" smtClean="0"/>
              <a:t>Self-propelled</a:t>
            </a:r>
          </a:p>
          <a:p>
            <a:pPr lvl="1"/>
            <a:endParaRPr lang="en-US" dirty="0"/>
          </a:p>
          <a:p>
            <a:r>
              <a:rPr lang="en-US" sz="2600" b="1" dirty="0"/>
              <a:t>Vines and fruit bushes</a:t>
            </a:r>
          </a:p>
          <a:p>
            <a:pPr lvl="1"/>
            <a:r>
              <a:rPr lang="en-US" dirty="0"/>
              <a:t>Pneumatic</a:t>
            </a:r>
          </a:p>
          <a:p>
            <a:pPr lvl="1"/>
            <a:r>
              <a:rPr lang="en-US" dirty="0"/>
              <a:t>Air-assisted</a:t>
            </a:r>
          </a:p>
          <a:p>
            <a:pPr lvl="1"/>
            <a:r>
              <a:rPr lang="en-US" dirty="0"/>
              <a:t>Dusters</a:t>
            </a:r>
          </a:p>
          <a:p>
            <a:pPr lvl="1"/>
            <a:r>
              <a:rPr lang="en-US" dirty="0"/>
              <a:t>Mounted or </a:t>
            </a:r>
            <a:r>
              <a:rPr lang="en-US" dirty="0" smtClean="0"/>
              <a:t>trailed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300" dirty="0"/>
              <a:t>Equipment is marketed through a local distribution network close to farmers in around </a:t>
            </a:r>
            <a:r>
              <a:rPr lang="en-US" sz="2300" dirty="0" smtClean="0"/>
              <a:t>30 countries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300" dirty="0" smtClean="0"/>
              <a:t>Services</a:t>
            </a:r>
            <a:endParaRPr lang="en-US" sz="2300" dirty="0"/>
          </a:p>
          <a:p>
            <a:pPr lvl="1"/>
            <a:r>
              <a:rPr lang="en-US" dirty="0" smtClean="0"/>
              <a:t>Spare parts</a:t>
            </a:r>
            <a:endParaRPr lang="en-US" dirty="0"/>
          </a:p>
          <a:p>
            <a:pPr lvl="1"/>
            <a:r>
              <a:rPr lang="en-US" dirty="0" smtClean="0"/>
              <a:t>Hotline </a:t>
            </a:r>
            <a:r>
              <a:rPr lang="en-US" dirty="0"/>
              <a:t>&amp; after-sale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/>
              <a:t>Learning </a:t>
            </a:r>
            <a:r>
              <a:rPr lang="en-US" dirty="0" smtClean="0"/>
              <a:t>center</a:t>
            </a:r>
            <a:endParaRPr lang="en-US" dirty="0"/>
          </a:p>
          <a:p>
            <a:pPr lvl="1"/>
            <a:r>
              <a:rPr lang="en-US" dirty="0"/>
              <a:t>Customer support in the handling and use of the </a:t>
            </a:r>
            <a:r>
              <a:rPr lang="en-US" dirty="0" smtClean="0"/>
              <a:t>sprayers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28" y="1679828"/>
            <a:ext cx="1152126" cy="8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20" y="1818674"/>
            <a:ext cx="1112046" cy="66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8" y="1920812"/>
            <a:ext cx="1204706" cy="5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87" y="2892174"/>
            <a:ext cx="1152128" cy="8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21" y="2855644"/>
            <a:ext cx="1291698" cy="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1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92888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dirty="0" smtClean="0"/>
              <a:t>Module </a:t>
            </a:r>
            <a:r>
              <a:rPr lang="fr-FR" dirty="0" smtClean="0"/>
              <a:t>3 </a:t>
            </a:r>
            <a:r>
              <a:rPr lang="fr-FR" dirty="0" smtClean="0"/>
              <a:t>: </a:t>
            </a:r>
            <a:r>
              <a:rPr lang="en-US" dirty="0"/>
              <a:t>Discover several distinct PSS applicative fields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77181"/>
            <a:ext cx="1512168" cy="10843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0364" y="3501922"/>
            <a:ext cx="1887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Pr. Xavier Boucher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22612" y="638132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</a:t>
            </a:r>
            <a:r>
              <a:rPr lang="fr-FR" dirty="0" smtClean="0"/>
              <a:t>EMSE_02_Module2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7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PESTEL </a:t>
            </a:r>
            <a:r>
              <a:rPr lang="fr-FR" dirty="0" err="1" smtClean="0"/>
              <a:t>Analysis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829659"/>
              </p:ext>
            </p:extLst>
          </p:nvPr>
        </p:nvGraphicFramePr>
        <p:xfrm>
          <a:off x="490537" y="1268760"/>
          <a:ext cx="8401943" cy="477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568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SWOT </a:t>
            </a:r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en-US" dirty="0" err="1"/>
              <a:t>Eurofarm</a:t>
            </a:r>
            <a:r>
              <a:rPr lang="en-US" dirty="0"/>
              <a:t> 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321264"/>
              </p:ext>
            </p:extLst>
          </p:nvPr>
        </p:nvGraphicFramePr>
        <p:xfrm>
          <a:off x="611560" y="1340769"/>
          <a:ext cx="8009284" cy="491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1112994" cy="7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69416"/>
            <a:ext cx="1076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84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6817"/>
            <a:ext cx="7211144" cy="1124316"/>
          </a:xfrm>
        </p:spPr>
        <p:txBody>
          <a:bodyPr/>
          <a:lstStyle/>
          <a:p>
            <a:r>
              <a:rPr lang="en-US" dirty="0" smtClean="0"/>
              <a:t>Needs and constraints all along the distribution chain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22</a:t>
            </a:fld>
            <a:endParaRPr lang="fr-FR" dirty="0"/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1749788466"/>
              </p:ext>
            </p:extLst>
          </p:nvPr>
        </p:nvGraphicFramePr>
        <p:xfrm>
          <a:off x="1115616" y="1052736"/>
          <a:ext cx="69127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Groupe 19"/>
          <p:cNvGrpSpPr/>
          <p:nvPr/>
        </p:nvGrpSpPr>
        <p:grpSpPr>
          <a:xfrm>
            <a:off x="987864" y="2076070"/>
            <a:ext cx="1492602" cy="737394"/>
            <a:chOff x="2678" y="1680616"/>
            <a:chExt cx="1171277" cy="702766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2678" y="1680616"/>
              <a:ext cx="1171277" cy="7027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261" y="1701199"/>
              <a:ext cx="1130111" cy="66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Competitors</a:t>
              </a:r>
              <a:endParaRPr lang="en-US" sz="1600" kern="1200" dirty="0"/>
            </a:p>
          </p:txBody>
        </p:sp>
      </p:grpSp>
      <p:grpSp>
        <p:nvGrpSpPr>
          <p:cNvPr id="33" name="Groupe 32"/>
          <p:cNvGrpSpPr/>
          <p:nvPr/>
        </p:nvGrpSpPr>
        <p:grpSpPr>
          <a:xfrm rot="2471868">
            <a:off x="2527600" y="2647467"/>
            <a:ext cx="290616" cy="331994"/>
            <a:chOff x="1464068" y="2211565"/>
            <a:chExt cx="281580" cy="329396"/>
          </a:xfrm>
        </p:grpSpPr>
        <p:sp>
          <p:nvSpPr>
            <p:cNvPr id="34" name="Flèche droite 33"/>
            <p:cNvSpPr/>
            <p:nvPr/>
          </p:nvSpPr>
          <p:spPr>
            <a:xfrm>
              <a:off x="1464068" y="2211565"/>
              <a:ext cx="281580" cy="3293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lèche droite 4"/>
            <p:cNvSpPr/>
            <p:nvPr/>
          </p:nvSpPr>
          <p:spPr>
            <a:xfrm>
              <a:off x="1464068" y="2277444"/>
              <a:ext cx="197106" cy="197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400" kern="120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6876256" y="404193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e.g. health and environment concerns …</a:t>
            </a:r>
            <a:endParaRPr lang="en-US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004048" y="4005064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e.g. compliance to norms and regulations, efficiency …</a:t>
            </a:r>
            <a:endParaRPr lang="en-US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87824" y="400506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e.g. meet farmers’ needs …</a:t>
            </a:r>
            <a:endParaRPr lang="en-US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043608" y="4005064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e.g. differentiate from competitors, ensure dealers loyalty, anticipate and meet farmers’ and final consumers’ needs, …</a:t>
            </a:r>
            <a:endParaRPr lang="en-US" sz="1200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2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840" y="44624"/>
            <a:ext cx="5833697" cy="1325563"/>
          </a:xfrm>
        </p:spPr>
        <p:txBody>
          <a:bodyPr/>
          <a:lstStyle/>
          <a:p>
            <a:r>
              <a:rPr lang="en-US" dirty="0" smtClean="0"/>
              <a:t>KEY STAKES  </a:t>
            </a:r>
            <a:r>
              <a:rPr lang="en-US" dirty="0"/>
              <a:t>FOR </a:t>
            </a:r>
            <a:r>
              <a:rPr lang="en-US" dirty="0" err="1" smtClean="0"/>
              <a:t>Eurofarm’s</a:t>
            </a:r>
            <a:r>
              <a:rPr lang="en-US" dirty="0" smtClean="0"/>
              <a:t> CUSTOMERS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402310" cy="4485884"/>
          </a:xfrm>
        </p:spPr>
        <p:txBody>
          <a:bodyPr>
            <a:normAutofit fontScale="92500"/>
          </a:bodyPr>
          <a:lstStyle/>
          <a:p>
            <a:pPr lvl="0">
              <a:spcBef>
                <a:spcPts val="1000"/>
              </a:spcBef>
            </a:pPr>
            <a:r>
              <a:rPr lang="en-US" b="0" i="1" dirty="0" smtClean="0"/>
              <a:t>Farmers</a:t>
            </a:r>
          </a:p>
          <a:p>
            <a:pPr lvl="1">
              <a:spcBef>
                <a:spcPts val="1000"/>
              </a:spcBef>
            </a:pPr>
            <a:r>
              <a:rPr lang="en-US" i="1" dirty="0"/>
              <a:t>I am not a specialist on phytosanitary products; what I need is </a:t>
            </a:r>
            <a:r>
              <a:rPr lang="en-US" i="1" dirty="0" smtClean="0"/>
              <a:t>just to </a:t>
            </a:r>
            <a:r>
              <a:rPr lang="en-US" i="1" dirty="0"/>
              <a:t>get </a:t>
            </a:r>
            <a:r>
              <a:rPr lang="en-US" i="1" dirty="0" smtClean="0"/>
              <a:t>a good </a:t>
            </a:r>
            <a:r>
              <a:rPr lang="en-US" i="1" dirty="0"/>
              <a:t>harvest</a:t>
            </a:r>
          </a:p>
          <a:p>
            <a:pPr lvl="1">
              <a:spcBef>
                <a:spcPts val="1000"/>
              </a:spcBef>
            </a:pPr>
            <a:r>
              <a:rPr lang="en-US" b="0" i="1" dirty="0" smtClean="0"/>
              <a:t>I want to protect myself and my employees, and minimize the handling of phytosanitary products </a:t>
            </a:r>
            <a:endParaRPr lang="en-US" i="1" dirty="0"/>
          </a:p>
          <a:p>
            <a:pPr lvl="1">
              <a:spcBef>
                <a:spcPts val="1000"/>
              </a:spcBef>
            </a:pPr>
            <a:r>
              <a:rPr lang="en-US" i="1" dirty="0" smtClean="0"/>
              <a:t>I do not need a sprayer all the time but only on specific periods, depending on my crops</a:t>
            </a:r>
          </a:p>
          <a:p>
            <a:pPr lvl="1">
              <a:spcBef>
                <a:spcPts val="1000"/>
              </a:spcBef>
            </a:pPr>
            <a:r>
              <a:rPr lang="en-US" i="1" dirty="0" smtClean="0"/>
              <a:t>Local residents are very concerned with health and environment issues ; how can I convince them that I am not polluting? How can </a:t>
            </a:r>
            <a:r>
              <a:rPr lang="en-US" i="1" dirty="0" err="1" smtClean="0"/>
              <a:t>Eurofarm</a:t>
            </a:r>
            <a:r>
              <a:rPr lang="en-US" i="1" smtClean="0"/>
              <a:t> help </a:t>
            </a:r>
            <a:r>
              <a:rPr lang="en-US" i="1" dirty="0" smtClean="0"/>
              <a:t>me to minimize risks?</a:t>
            </a:r>
          </a:p>
          <a:p>
            <a:pPr lvl="0">
              <a:spcBef>
                <a:spcPts val="1000"/>
              </a:spcBef>
            </a:pPr>
            <a:r>
              <a:rPr lang="en-US" b="0" i="1" dirty="0" smtClean="0"/>
              <a:t>Dealers</a:t>
            </a:r>
          </a:p>
          <a:p>
            <a:pPr lvl="1">
              <a:spcBef>
                <a:spcPts val="1000"/>
              </a:spcBef>
            </a:pPr>
            <a:r>
              <a:rPr lang="en-US" b="0" i="1" dirty="0" smtClean="0"/>
              <a:t>What can </a:t>
            </a:r>
            <a:r>
              <a:rPr lang="en-US" i="1" dirty="0" err="1"/>
              <a:t>Eurofarm</a:t>
            </a:r>
            <a:r>
              <a:rPr lang="en-US" i="1" dirty="0"/>
              <a:t> provide </a:t>
            </a:r>
            <a:r>
              <a:rPr lang="en-US" b="0" i="1" dirty="0" smtClean="0"/>
              <a:t>me and farmers that its competitors cannot?</a:t>
            </a:r>
          </a:p>
          <a:p>
            <a:pPr lvl="1">
              <a:spcBef>
                <a:spcPts val="1000"/>
              </a:spcBef>
            </a:pPr>
            <a:r>
              <a:rPr lang="en-US" i="1" dirty="0" smtClean="0"/>
              <a:t>Why would I choose to sell a </a:t>
            </a:r>
            <a:r>
              <a:rPr lang="en-US" i="1" dirty="0" err="1"/>
              <a:t>Eurofarm</a:t>
            </a:r>
            <a:r>
              <a:rPr lang="en-US" i="1" dirty="0"/>
              <a:t> equipment </a:t>
            </a:r>
            <a:r>
              <a:rPr lang="en-US" i="1" dirty="0" smtClean="0"/>
              <a:t>instead of another one? </a:t>
            </a:r>
          </a:p>
          <a:p>
            <a:pPr lvl="1">
              <a:spcBef>
                <a:spcPts val="1000"/>
              </a:spcBef>
            </a:pPr>
            <a:r>
              <a:rPr lang="en-US" b="0" i="1" dirty="0" smtClean="0"/>
              <a:t>If a farmer needs not only a sprayer but also other equipment, how can I convince him to buy a </a:t>
            </a:r>
            <a:r>
              <a:rPr lang="en-US" i="1" dirty="0" err="1"/>
              <a:t>Eurofarm</a:t>
            </a:r>
            <a:r>
              <a:rPr lang="en-US" i="1" dirty="0"/>
              <a:t> </a:t>
            </a:r>
            <a:r>
              <a:rPr lang="en-US" b="0" i="1" dirty="0" smtClean="0"/>
              <a:t>sprayer even though?</a:t>
            </a:r>
          </a:p>
          <a:p>
            <a:pPr lvl="1">
              <a:spcBef>
                <a:spcPts val="1000"/>
              </a:spcBef>
            </a:pPr>
            <a:r>
              <a:rPr lang="en-US" i="1" dirty="0" smtClean="0"/>
              <a:t>How can I collaborate with </a:t>
            </a:r>
            <a:r>
              <a:rPr lang="en-US" i="1" dirty="0" err="1"/>
              <a:t>Eurofarm</a:t>
            </a:r>
            <a:r>
              <a:rPr lang="en-US" i="1" dirty="0"/>
              <a:t> to </a:t>
            </a:r>
            <a:r>
              <a:rPr lang="en-US" i="1" dirty="0" smtClean="0"/>
              <a:t>provide farmers with a more global offer?</a:t>
            </a:r>
            <a:endParaRPr lang="en-US" b="0" i="1" dirty="0" smtClean="0"/>
          </a:p>
          <a:p>
            <a:pPr lvl="0">
              <a:spcBef>
                <a:spcPts val="1000"/>
              </a:spcBef>
            </a:pPr>
            <a:endParaRPr lang="en-US" b="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300118"/>
            <a:ext cx="8392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Which needs to </a:t>
            </a:r>
            <a:r>
              <a:rPr lang="en-US" sz="2000" b="1" i="1" dirty="0">
                <a:solidFill>
                  <a:srgbClr val="FF0000"/>
                </a:solidFill>
              </a:rPr>
              <a:t>change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Eurofarm’s</a:t>
            </a:r>
            <a:r>
              <a:rPr lang="en-US" sz="2000" b="1" i="1" dirty="0" smtClean="0">
                <a:solidFill>
                  <a:srgbClr val="FF0000"/>
                </a:solidFill>
              </a:rPr>
              <a:t> offer through more services ??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62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462347" cy="1325563"/>
          </a:xfrm>
        </p:spPr>
        <p:txBody>
          <a:bodyPr/>
          <a:lstStyle/>
          <a:p>
            <a:r>
              <a:rPr lang="fr-FR" dirty="0" smtClean="0"/>
              <a:t>3 </a:t>
            </a:r>
            <a:r>
              <a:rPr lang="fr-FR" dirty="0" err="1" smtClean="0"/>
              <a:t>examples</a:t>
            </a:r>
            <a:r>
              <a:rPr lang="fr-FR" dirty="0" smtClean="0"/>
              <a:t> of PSS application </a:t>
            </a:r>
            <a:r>
              <a:rPr lang="fr-FR" dirty="0" err="1" smtClean="0"/>
              <a:t>fields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Domain : </a:t>
            </a:r>
            <a:r>
              <a:rPr lang="fr-FR" sz="2400" dirty="0" err="1"/>
              <a:t>Industrial</a:t>
            </a:r>
            <a:r>
              <a:rPr lang="fr-FR" sz="2400" dirty="0"/>
              <a:t> </a:t>
            </a:r>
            <a:r>
              <a:rPr lang="fr-FR" sz="2400" dirty="0" err="1"/>
              <a:t>Manufacturing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	– Case </a:t>
            </a:r>
            <a:r>
              <a:rPr lang="fr-FR" sz="2400" dirty="0" err="1"/>
              <a:t>Study</a:t>
            </a:r>
            <a:r>
              <a:rPr lang="fr-FR" sz="2400" dirty="0"/>
              <a:t> EUROPRESS.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Domain : </a:t>
            </a:r>
            <a:r>
              <a:rPr lang="fr-FR" sz="2400" dirty="0" err="1"/>
              <a:t>Agroalimentary</a:t>
            </a:r>
            <a:r>
              <a:rPr lang="fr-FR" sz="2400" dirty="0"/>
              <a:t> Production </a:t>
            </a:r>
          </a:p>
          <a:p>
            <a:pPr marL="0" indent="0">
              <a:buNone/>
            </a:pPr>
            <a:r>
              <a:rPr lang="fr-FR" sz="2400" dirty="0"/>
              <a:t>	– Case </a:t>
            </a:r>
            <a:r>
              <a:rPr lang="fr-FR" sz="2400" dirty="0" err="1"/>
              <a:t>study</a:t>
            </a:r>
            <a:r>
              <a:rPr lang="fr-FR" sz="2400" dirty="0"/>
              <a:t> EUROFARM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Domain : </a:t>
            </a:r>
            <a:r>
              <a:rPr lang="fr-FR" sz="2400" dirty="0" err="1"/>
              <a:t>Sanitary</a:t>
            </a:r>
            <a:r>
              <a:rPr lang="fr-FR" sz="2400" dirty="0"/>
              <a:t> </a:t>
            </a:r>
            <a:r>
              <a:rPr lang="fr-FR" sz="2400" dirty="0" err="1"/>
              <a:t>Systems</a:t>
            </a:r>
            <a:r>
              <a:rPr lang="fr-FR" sz="2400" dirty="0"/>
              <a:t> for Healthcare Institutions </a:t>
            </a:r>
          </a:p>
          <a:p>
            <a:pPr marL="0" indent="0">
              <a:buNone/>
            </a:pPr>
            <a:r>
              <a:rPr lang="fr-FR" sz="2400" dirty="0"/>
              <a:t>	– Case </a:t>
            </a:r>
            <a:r>
              <a:rPr lang="fr-FR" sz="2400" dirty="0" err="1"/>
              <a:t>Study</a:t>
            </a:r>
            <a:r>
              <a:rPr lang="fr-FR" sz="2400" dirty="0"/>
              <a:t> ECOBEL.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3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36512" y="76585"/>
            <a:ext cx="7668344" cy="1124316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Your</a:t>
            </a:r>
            <a:r>
              <a:rPr lang="fr-FR" sz="2400" dirty="0" smtClean="0"/>
              <a:t> objectives and </a:t>
            </a:r>
            <a:r>
              <a:rPr lang="fr-FR" sz="2400" dirty="0" err="1" smtClean="0"/>
              <a:t>deliverable</a:t>
            </a:r>
            <a:r>
              <a:rPr lang="fr-FR" sz="2400" dirty="0" smtClean="0"/>
              <a:t> </a:t>
            </a:r>
            <a:r>
              <a:rPr lang="fr-FR" sz="2400" dirty="0" smtClean="0"/>
              <a:t>(75mn </a:t>
            </a:r>
            <a:r>
              <a:rPr lang="fr-FR" sz="2400" dirty="0" smtClean="0"/>
              <a:t>of team </a:t>
            </a:r>
            <a:r>
              <a:rPr lang="fr-FR" sz="2400" dirty="0" err="1" smtClean="0"/>
              <a:t>work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232568"/>
            <a:ext cx="7754238" cy="4485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1/ You are a </a:t>
            </a:r>
            <a:r>
              <a:rPr lang="fr-FR" sz="2000" dirty="0" err="1" smtClean="0">
                <a:solidFill>
                  <a:srgbClr val="FF0000"/>
                </a:solidFill>
              </a:rPr>
              <a:t>customer</a:t>
            </a:r>
            <a:r>
              <a:rPr lang="fr-FR" sz="2000" dirty="0" smtClean="0">
                <a:solidFill>
                  <a:srgbClr val="FF0000"/>
                </a:solidFill>
              </a:rPr>
              <a:t> group of the case </a:t>
            </a:r>
            <a:r>
              <a:rPr lang="fr-FR" sz="2000" dirty="0" err="1" smtClean="0">
                <a:solidFill>
                  <a:srgbClr val="FF0000"/>
                </a:solidFill>
              </a:rPr>
              <a:t>study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company</a:t>
            </a:r>
            <a:r>
              <a:rPr lang="fr-FR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000" u="sng" dirty="0" smtClean="0"/>
              <a:t>As a first </a:t>
            </a:r>
            <a:r>
              <a:rPr lang="fr-FR" sz="2000" u="sng" dirty="0" err="1" smtClean="0"/>
              <a:t>result</a:t>
            </a:r>
            <a:r>
              <a:rPr lang="fr-FR" sz="2000" dirty="0" smtClean="0"/>
              <a:t>, </a:t>
            </a:r>
            <a:r>
              <a:rPr lang="fr-FR" sz="2000" dirty="0" err="1" smtClean="0"/>
              <a:t>you</a:t>
            </a:r>
            <a:r>
              <a:rPr lang="fr-FR" sz="2000" dirty="0" smtClean="0"/>
              <a:t> have to </a:t>
            </a:r>
            <a:r>
              <a:rPr lang="fr-FR" sz="2000" dirty="0" err="1" smtClean="0"/>
              <a:t>produce</a:t>
            </a:r>
            <a:r>
              <a:rPr lang="fr-FR" sz="2000" dirty="0" smtClean="0"/>
              <a:t> a </a:t>
            </a:r>
            <a:r>
              <a:rPr lang="fr-FR" sz="2000" dirty="0" err="1" smtClean="0"/>
              <a:t>synthetic</a:t>
            </a:r>
            <a:r>
              <a:rPr lang="fr-FR" sz="2000" dirty="0" smtClean="0"/>
              <a:t> </a:t>
            </a:r>
            <a:r>
              <a:rPr lang="fr-FR" sz="2000" dirty="0" err="1" smtClean="0"/>
              <a:t>map</a:t>
            </a:r>
            <a:r>
              <a:rPr lang="fr-FR" sz="2000" dirty="0" smtClean="0"/>
              <a:t> of </a:t>
            </a:r>
            <a:r>
              <a:rPr lang="fr-FR" sz="2000" dirty="0" err="1" smtClean="0"/>
              <a:t>needs</a:t>
            </a:r>
            <a:r>
              <a:rPr lang="fr-FR" sz="2000" dirty="0" smtClean="0"/>
              <a:t>, </a:t>
            </a:r>
            <a:r>
              <a:rPr lang="fr-FR" sz="2000" dirty="0" err="1" smtClean="0"/>
              <a:t>requirements</a:t>
            </a:r>
            <a:r>
              <a:rPr lang="fr-FR" sz="2000" dirty="0" smtClean="0"/>
              <a:t> &amp;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 usages </a:t>
            </a:r>
            <a:r>
              <a:rPr lang="fr-FR" sz="2000" dirty="0" err="1" smtClean="0"/>
              <a:t>concerning</a:t>
            </a:r>
            <a:r>
              <a:rPr lang="fr-FR" sz="2000" dirty="0" smtClean="0"/>
              <a:t>  a future PSS </a:t>
            </a:r>
            <a:r>
              <a:rPr lang="fr-FR" sz="2000" dirty="0" err="1" smtClean="0"/>
              <a:t>offer</a:t>
            </a:r>
            <a:r>
              <a:rPr lang="fr-FR" sz="2000" dirty="0" smtClean="0"/>
              <a:t> by the </a:t>
            </a:r>
            <a:r>
              <a:rPr lang="fr-FR" sz="2000" dirty="0" err="1" smtClean="0"/>
              <a:t>company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r>
              <a:rPr lang="fr-FR" sz="2000" dirty="0" smtClean="0"/>
              <a:t>This expression of the </a:t>
            </a:r>
            <a:r>
              <a:rPr lang="fr-FR" sz="2000" dirty="0" err="1" smtClean="0"/>
              <a:t>needs</a:t>
            </a:r>
            <a:r>
              <a:rPr lang="fr-FR" sz="2000" dirty="0" smtClean="0"/>
              <a:t> &amp; </a:t>
            </a:r>
            <a:r>
              <a:rPr lang="fr-FR" sz="2000" dirty="0" err="1" smtClean="0"/>
              <a:t>requirements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derived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key user-</a:t>
            </a:r>
            <a:r>
              <a:rPr lang="fr-FR" sz="2000" dirty="0" err="1" smtClean="0"/>
              <a:t>stakes</a:t>
            </a:r>
            <a:r>
              <a:rPr lang="fr-FR" sz="2000" dirty="0" smtClean="0"/>
              <a:t> </a:t>
            </a:r>
            <a:r>
              <a:rPr lang="fr-FR" sz="2000" dirty="0" err="1" smtClean="0"/>
              <a:t>provided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2/ You are a </a:t>
            </a:r>
            <a:r>
              <a:rPr lang="fr-FR" sz="2000" dirty="0" err="1" smtClean="0">
                <a:solidFill>
                  <a:srgbClr val="FF0000"/>
                </a:solidFill>
              </a:rPr>
              <a:t>strategic</a:t>
            </a:r>
            <a:r>
              <a:rPr lang="fr-FR" sz="2000" dirty="0" smtClean="0">
                <a:solidFill>
                  <a:srgbClr val="FF0000"/>
                </a:solidFill>
              </a:rPr>
              <a:t> design team, </a:t>
            </a:r>
            <a:r>
              <a:rPr lang="fr-FR" sz="2000" dirty="0" err="1" smtClean="0">
                <a:solidFill>
                  <a:srgbClr val="FF0000"/>
                </a:solidFill>
              </a:rPr>
              <a:t>within</a:t>
            </a:r>
            <a:r>
              <a:rPr lang="fr-FR" sz="2000" dirty="0" smtClean="0">
                <a:solidFill>
                  <a:srgbClr val="FF0000"/>
                </a:solidFill>
              </a:rPr>
              <a:t> the case </a:t>
            </a:r>
            <a:r>
              <a:rPr lang="fr-FR" sz="2000" dirty="0" err="1" smtClean="0">
                <a:solidFill>
                  <a:srgbClr val="FF0000"/>
                </a:solidFill>
              </a:rPr>
              <a:t>study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company</a:t>
            </a:r>
            <a:r>
              <a:rPr lang="fr-FR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000" u="sng" dirty="0" smtClean="0"/>
              <a:t>As second </a:t>
            </a:r>
            <a:r>
              <a:rPr lang="fr-FR" sz="2000" u="sng" dirty="0" err="1" smtClean="0"/>
              <a:t>result</a:t>
            </a:r>
            <a:r>
              <a:rPr lang="fr-FR" sz="2000" dirty="0" smtClean="0"/>
              <a:t>, </a:t>
            </a:r>
            <a:r>
              <a:rPr lang="fr-FR" sz="2000" dirty="0" err="1" smtClean="0"/>
              <a:t>you</a:t>
            </a:r>
            <a:r>
              <a:rPr lang="fr-FR" sz="2000" dirty="0" smtClean="0"/>
              <a:t> have to </a:t>
            </a:r>
            <a:r>
              <a:rPr lang="fr-FR" sz="2000" dirty="0" err="1" smtClean="0"/>
              <a:t>provide</a:t>
            </a:r>
            <a:r>
              <a:rPr lang="fr-FR" sz="2000" dirty="0" smtClean="0"/>
              <a:t> a </a:t>
            </a:r>
            <a:r>
              <a:rPr lang="fr-FR" sz="2000" dirty="0" err="1" smtClean="0"/>
              <a:t>catalog</a:t>
            </a:r>
            <a:r>
              <a:rPr lang="fr-FR" sz="2000" dirty="0" smtClean="0"/>
              <a:t> of services, </a:t>
            </a:r>
            <a:r>
              <a:rPr lang="fr-FR" sz="2000" dirty="0" err="1" smtClean="0"/>
              <a:t>designed</a:t>
            </a:r>
            <a:r>
              <a:rPr lang="fr-FR" sz="2000" dirty="0" smtClean="0"/>
              <a:t> to </a:t>
            </a:r>
            <a:r>
              <a:rPr lang="fr-FR" sz="2000" dirty="0" err="1" smtClean="0"/>
              <a:t>answer</a:t>
            </a:r>
            <a:r>
              <a:rPr lang="fr-FR" sz="2000" dirty="0" smtClean="0"/>
              <a:t> the usages </a:t>
            </a:r>
            <a:r>
              <a:rPr lang="fr-FR" sz="2000" dirty="0" err="1" smtClean="0"/>
              <a:t>identified</a:t>
            </a:r>
            <a:r>
              <a:rPr lang="fr-FR" sz="2000" dirty="0" smtClean="0"/>
              <a:t> </a:t>
            </a:r>
            <a:r>
              <a:rPr lang="fr-FR" sz="2000" dirty="0" err="1" smtClean="0"/>
              <a:t>before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please</a:t>
            </a:r>
            <a:r>
              <a:rPr lang="fr-FR" sz="2000" dirty="0" smtClean="0"/>
              <a:t> </a:t>
            </a:r>
            <a:r>
              <a:rPr lang="fr-FR" sz="2000" dirty="0" err="1" smtClean="0"/>
              <a:t>consider</a:t>
            </a:r>
            <a:r>
              <a:rPr lang="fr-FR" sz="2000" dirty="0" smtClean="0"/>
              <a:t> the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 PSS </a:t>
            </a:r>
            <a:r>
              <a:rPr lang="fr-FR" sz="2000" dirty="0" err="1" smtClean="0"/>
              <a:t>typology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51151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(3 </a:t>
            </a:r>
            <a:r>
              <a:rPr lang="fr-FR" dirty="0" err="1" smtClean="0"/>
              <a:t>persons</a:t>
            </a:r>
            <a:r>
              <a:rPr lang="fr-FR" dirty="0" smtClean="0"/>
              <a:t>, 2 questions : 1 </a:t>
            </a:r>
            <a:r>
              <a:rPr lang="fr-FR" dirty="0" err="1" smtClean="0"/>
              <a:t>paperboard</a:t>
            </a:r>
            <a:r>
              <a:rPr lang="fr-FR" dirty="0" smtClean="0"/>
              <a:t> + 1 </a:t>
            </a:r>
            <a:r>
              <a:rPr lang="fr-FR" dirty="0" err="1" smtClean="0"/>
              <a:t>responsible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question) 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496" y="4615968"/>
            <a:ext cx="911890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Final Report : Argument the </a:t>
            </a:r>
            <a:r>
              <a:rPr lang="fr-FR" i="1" dirty="0" err="1" smtClean="0"/>
              <a:t>coherence</a:t>
            </a:r>
            <a:r>
              <a:rPr lang="fr-FR" i="1" dirty="0" smtClean="0"/>
              <a:t> </a:t>
            </a:r>
            <a:r>
              <a:rPr lang="fr-FR" i="1" dirty="0" err="1" smtClean="0"/>
              <a:t>between</a:t>
            </a:r>
            <a:r>
              <a:rPr lang="fr-FR" i="1" dirty="0" smtClean="0"/>
              <a:t> </a:t>
            </a:r>
            <a:r>
              <a:rPr lang="fr-FR" i="1" dirty="0" err="1" smtClean="0"/>
              <a:t>three</a:t>
            </a:r>
            <a:r>
              <a:rPr lang="fr-FR" i="1" dirty="0" smtClean="0"/>
              <a:t> </a:t>
            </a:r>
            <a:r>
              <a:rPr lang="fr-FR" i="1" dirty="0" err="1" smtClean="0"/>
              <a:t>elements</a:t>
            </a:r>
            <a:r>
              <a:rPr lang="fr-FR" i="1" dirty="0" smtClean="0"/>
              <a:t> :</a:t>
            </a:r>
          </a:p>
          <a:p>
            <a:r>
              <a:rPr lang="fr-FR" i="1" dirty="0" smtClean="0"/>
              <a:t>1 – The </a:t>
            </a:r>
            <a:r>
              <a:rPr lang="fr-FR" i="1" dirty="0" err="1" smtClean="0"/>
              <a:t>strategic</a:t>
            </a:r>
            <a:r>
              <a:rPr lang="fr-FR" i="1" dirty="0" smtClean="0"/>
              <a:t> vision for the future </a:t>
            </a:r>
            <a:r>
              <a:rPr lang="fr-FR" i="1" dirty="0" err="1" smtClean="0"/>
              <a:t>that</a:t>
            </a:r>
            <a:r>
              <a:rPr lang="fr-FR" i="1" dirty="0" smtClean="0"/>
              <a:t> </a:t>
            </a:r>
            <a:r>
              <a:rPr lang="fr-FR" i="1" dirty="0" err="1" smtClean="0"/>
              <a:t>you</a:t>
            </a:r>
            <a:r>
              <a:rPr lang="fr-FR" i="1" dirty="0" smtClean="0"/>
              <a:t> </a:t>
            </a:r>
            <a:r>
              <a:rPr lang="fr-FR" i="1" dirty="0" err="1" smtClean="0"/>
              <a:t>highlight</a:t>
            </a:r>
            <a:r>
              <a:rPr lang="fr-FR" i="1" dirty="0" smtClean="0"/>
              <a:t> for </a:t>
            </a:r>
            <a:r>
              <a:rPr lang="fr-FR" i="1" dirty="0" err="1" smtClean="0"/>
              <a:t>your</a:t>
            </a:r>
            <a:r>
              <a:rPr lang="fr-FR" i="1" dirty="0" smtClean="0"/>
              <a:t> </a:t>
            </a:r>
            <a:r>
              <a:rPr lang="fr-FR" i="1" dirty="0" err="1" smtClean="0"/>
              <a:t>company</a:t>
            </a:r>
            <a:endParaRPr lang="fr-FR" i="1" dirty="0" smtClean="0"/>
          </a:p>
          <a:p>
            <a:r>
              <a:rPr lang="fr-FR" i="1" dirty="0" smtClean="0"/>
              <a:t>2 – The vision of the usage </a:t>
            </a:r>
            <a:r>
              <a:rPr lang="fr-FR" i="1" dirty="0" err="1" smtClean="0"/>
              <a:t>needs</a:t>
            </a:r>
            <a:r>
              <a:rPr lang="fr-FR" i="1" dirty="0"/>
              <a:t> </a:t>
            </a:r>
            <a:r>
              <a:rPr lang="fr-FR" i="1" dirty="0" smtClean="0"/>
              <a:t>(</a:t>
            </a:r>
            <a:r>
              <a:rPr lang="fr-FR" i="1" dirty="0" err="1" smtClean="0"/>
              <a:t>expressed</a:t>
            </a:r>
            <a:r>
              <a:rPr lang="fr-FR" i="1" dirty="0" smtClean="0"/>
              <a:t> in a structure </a:t>
            </a:r>
            <a:r>
              <a:rPr lang="fr-FR" i="1" dirty="0" err="1" smtClean="0"/>
              <a:t>map</a:t>
            </a:r>
            <a:r>
              <a:rPr lang="fr-FR" i="1" dirty="0" smtClean="0"/>
              <a:t> of </a:t>
            </a:r>
            <a:r>
              <a:rPr lang="fr-FR" i="1" dirty="0" err="1" smtClean="0"/>
              <a:t>needs</a:t>
            </a:r>
            <a:r>
              <a:rPr lang="fr-FR" i="1" dirty="0" smtClean="0"/>
              <a:t>/</a:t>
            </a:r>
            <a:r>
              <a:rPr lang="fr-FR" i="1" dirty="0" err="1" smtClean="0"/>
              <a:t>requirements</a:t>
            </a:r>
            <a:r>
              <a:rPr lang="fr-FR" i="1" dirty="0" smtClean="0"/>
              <a:t>)</a:t>
            </a:r>
          </a:p>
          <a:p>
            <a:r>
              <a:rPr lang="fr-FR" i="1" dirty="0" smtClean="0"/>
              <a:t>3 – The vision of the </a:t>
            </a:r>
            <a:r>
              <a:rPr lang="fr-FR" i="1" dirty="0" err="1" smtClean="0"/>
              <a:t>various</a:t>
            </a:r>
            <a:r>
              <a:rPr lang="fr-FR" i="1" dirty="0" smtClean="0"/>
              <a:t> PSS </a:t>
            </a:r>
            <a:r>
              <a:rPr lang="fr-FR" i="1" dirty="0" err="1" smtClean="0"/>
              <a:t>offers</a:t>
            </a:r>
            <a:r>
              <a:rPr lang="fr-FR" i="1" dirty="0" smtClean="0"/>
              <a:t> and service packages </a:t>
            </a:r>
            <a:r>
              <a:rPr lang="fr-FR" i="1" dirty="0" err="1" smtClean="0"/>
              <a:t>you</a:t>
            </a:r>
            <a:r>
              <a:rPr lang="fr-FR" i="1" dirty="0" smtClean="0"/>
              <a:t> propose to put on the </a:t>
            </a:r>
            <a:r>
              <a:rPr lang="fr-FR" i="1" dirty="0" err="1" smtClean="0"/>
              <a:t>market</a:t>
            </a:r>
            <a:r>
              <a:rPr lang="fr-FR" i="1" dirty="0" smtClean="0"/>
              <a:t> in the </a:t>
            </a:r>
            <a:r>
              <a:rPr lang="fr-FR" i="1" dirty="0" smtClean="0"/>
              <a:t>future</a:t>
            </a:r>
          </a:p>
          <a:p>
            <a:r>
              <a:rPr lang="fr-FR" i="1" dirty="0" err="1" smtClean="0"/>
              <a:t>Synthetic</a:t>
            </a:r>
            <a:r>
              <a:rPr lang="fr-FR" i="1" dirty="0" smtClean="0"/>
              <a:t> Oral </a:t>
            </a:r>
            <a:r>
              <a:rPr lang="fr-FR" i="1" dirty="0" err="1" smtClean="0"/>
              <a:t>Presentation</a:t>
            </a:r>
            <a:r>
              <a:rPr lang="fr-FR" i="1" dirty="0" smtClean="0"/>
              <a:t> and </a:t>
            </a:r>
            <a:r>
              <a:rPr lang="fr-FR" i="1" smtClean="0"/>
              <a:t>Debate: </a:t>
            </a:r>
            <a:r>
              <a:rPr lang="fr-FR" i="1" dirty="0" smtClean="0"/>
              <a:t>15 mn for </a:t>
            </a:r>
            <a:r>
              <a:rPr lang="fr-FR" i="1" dirty="0" err="1" smtClean="0"/>
              <a:t>each</a:t>
            </a:r>
            <a:r>
              <a:rPr lang="fr-FR" i="1" dirty="0" smtClean="0"/>
              <a:t> group</a:t>
            </a:r>
            <a:endParaRPr lang="fr-FR" i="1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5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462347" cy="1325563"/>
          </a:xfrm>
        </p:spPr>
        <p:txBody>
          <a:bodyPr/>
          <a:lstStyle/>
          <a:p>
            <a:r>
              <a:rPr lang="fr-FR" dirty="0" smtClean="0"/>
              <a:t>3 </a:t>
            </a:r>
            <a:r>
              <a:rPr lang="fr-FR" dirty="0" err="1" smtClean="0"/>
              <a:t>examples</a:t>
            </a:r>
            <a:r>
              <a:rPr lang="fr-FR" dirty="0" smtClean="0"/>
              <a:t> of PSS application </a:t>
            </a:r>
            <a:r>
              <a:rPr lang="fr-FR" dirty="0" err="1" smtClean="0"/>
              <a:t>fields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3068960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PRESENTATION OF THE CASE STUDY EUROPRESS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40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760"/>
            <a:ext cx="6462347" cy="1325563"/>
          </a:xfrm>
        </p:spPr>
        <p:txBody>
          <a:bodyPr/>
          <a:lstStyle/>
          <a:p>
            <a:r>
              <a:rPr lang="fr-FR" dirty="0" smtClean="0"/>
              <a:t>EUROPRESS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/>
              <a:t>CASE STUDY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9" y="1196752"/>
            <a:ext cx="8460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EUROPRESS = SME, 200 </a:t>
            </a:r>
            <a:r>
              <a:rPr lang="fr-FR" dirty="0" err="1" smtClean="0"/>
              <a:t>persons</a:t>
            </a:r>
            <a:r>
              <a:rPr lang="fr-FR" dirty="0" smtClean="0"/>
              <a:t> on an international </a:t>
            </a:r>
            <a:r>
              <a:rPr lang="fr-FR" dirty="0" err="1" smtClean="0"/>
              <a:t>market</a:t>
            </a:r>
            <a:endParaRPr lang="fr-FR" dirty="0" smtClean="0"/>
          </a:p>
          <a:p>
            <a:r>
              <a:rPr lang="fr-FR" b="1" dirty="0" err="1" smtClean="0"/>
              <a:t>EUROPRESSTechnology</a:t>
            </a:r>
            <a:r>
              <a:rPr lang="fr-FR" b="1" dirty="0" smtClean="0"/>
              <a:t> </a:t>
            </a:r>
            <a:r>
              <a:rPr lang="fr-FR" dirty="0" smtClean="0"/>
              <a:t>= Business Unit </a:t>
            </a:r>
            <a:r>
              <a:rPr lang="fr-FR" dirty="0" err="1" smtClean="0"/>
              <a:t>with</a:t>
            </a:r>
            <a:r>
              <a:rPr lang="fr-FR" dirty="0" smtClean="0"/>
              <a:t> 30 personnes</a:t>
            </a:r>
          </a:p>
          <a:p>
            <a:endParaRPr lang="fr-FR" dirty="0"/>
          </a:p>
          <a:p>
            <a:pPr marL="900113" indent="-900113"/>
            <a:r>
              <a:rPr lang="fr-FR" dirty="0" smtClean="0"/>
              <a:t>	</a:t>
            </a:r>
            <a:r>
              <a:rPr lang="fr-FR" b="1" dirty="0" smtClean="0"/>
              <a:t>Key Activity </a:t>
            </a:r>
            <a:r>
              <a:rPr lang="fr-FR" dirty="0" smtClean="0"/>
              <a:t>= Design and </a:t>
            </a:r>
            <a:r>
              <a:rPr lang="fr-FR" dirty="0" err="1" smtClean="0"/>
              <a:t>Manufacturing</a:t>
            </a:r>
            <a:r>
              <a:rPr lang="fr-FR" dirty="0" smtClean="0"/>
              <a:t> of </a:t>
            </a:r>
            <a:r>
              <a:rPr lang="fr-FR" dirty="0" err="1" smtClean="0"/>
              <a:t>powder</a:t>
            </a:r>
            <a:r>
              <a:rPr lang="fr-FR" dirty="0" smtClean="0"/>
              <a:t> compression machines, </a:t>
            </a:r>
            <a:r>
              <a:rPr lang="fr-FR" dirty="0" err="1" smtClean="0"/>
              <a:t>with</a:t>
            </a:r>
            <a:r>
              <a:rPr lang="fr-FR" dirty="0" smtClean="0"/>
              <a:t> maintenance service</a:t>
            </a:r>
          </a:p>
          <a:p>
            <a:pPr marL="900113" indent="-900113"/>
            <a:r>
              <a:rPr lang="fr-FR" dirty="0"/>
              <a:t>	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BtoB</a:t>
            </a:r>
            <a:r>
              <a:rPr lang="fr-FR" b="1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.</a:t>
            </a:r>
          </a:p>
          <a:p>
            <a:pPr marL="900113" indent="-900113"/>
            <a:endParaRPr lang="fr-FR" dirty="0" smtClean="0"/>
          </a:p>
          <a:p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1907704" y="184482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639" y="3265816"/>
            <a:ext cx="2349351" cy="17658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651" y="4860711"/>
            <a:ext cx="1162096" cy="116209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6036087" y="4508935"/>
            <a:ext cx="770584" cy="1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05" t="12919" r="3189" b="13111"/>
          <a:stretch/>
        </p:blipFill>
        <p:spPr>
          <a:xfrm>
            <a:off x="7092280" y="4054660"/>
            <a:ext cx="1463898" cy="9228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9" t="13080"/>
          <a:stretch/>
        </p:blipFill>
        <p:spPr>
          <a:xfrm>
            <a:off x="860772" y="3227606"/>
            <a:ext cx="1179257" cy="940243"/>
          </a:xfrm>
          <a:prstGeom prst="rect">
            <a:avLst/>
          </a:prstGeom>
        </p:spPr>
      </p:pic>
      <p:sp>
        <p:nvSpPr>
          <p:cNvPr id="15" name="Croix 27"/>
          <p:cNvSpPr/>
          <p:nvPr/>
        </p:nvSpPr>
        <p:spPr>
          <a:xfrm>
            <a:off x="2420441" y="4232558"/>
            <a:ext cx="642153" cy="59929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419346" y="5759332"/>
            <a:ext cx="20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7 </a:t>
            </a:r>
            <a:r>
              <a:rPr lang="fr-FR" dirty="0" err="1" smtClean="0"/>
              <a:t>Customisable</a:t>
            </a:r>
            <a:r>
              <a:rPr lang="fr-FR" dirty="0" smtClean="0"/>
              <a:t> Machines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213290" y="5039892"/>
            <a:ext cx="9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2-3 </a:t>
            </a:r>
            <a:r>
              <a:rPr lang="fr-FR" dirty="0" err="1" smtClean="0"/>
              <a:t>meters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709148" y="3356992"/>
            <a:ext cx="0" cy="1668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6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718"/>
            <a:ext cx="6426851" cy="1325563"/>
          </a:xfrm>
        </p:spPr>
        <p:txBody>
          <a:bodyPr/>
          <a:lstStyle/>
          <a:p>
            <a:r>
              <a:rPr lang="fr-FR" dirty="0" smtClean="0"/>
              <a:t>EUROPRESS CASE STUDY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119200" y="2083727"/>
            <a:ext cx="2952328" cy="1098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dirty="0" smtClean="0">
                <a:sym typeface="Wingdings"/>
              </a:rPr>
              <a:t>O</a:t>
            </a:r>
            <a:r>
              <a:rPr lang="fr-FR" sz="1600" dirty="0" smtClean="0"/>
              <a:t>bjective to </a:t>
            </a:r>
            <a:r>
              <a:rPr lang="fr-FR" sz="1600" dirty="0" err="1" smtClean="0"/>
              <a:t>try</a:t>
            </a:r>
            <a:r>
              <a:rPr lang="fr-FR" sz="1600" dirty="0" smtClean="0"/>
              <a:t> and balance the fluctuations of sales</a:t>
            </a:r>
            <a:r>
              <a:rPr lang="fr-FR" sz="1600" dirty="0"/>
              <a:t> </a:t>
            </a:r>
            <a:r>
              <a:rPr lang="fr-FR" sz="1600" dirty="0" smtClean="0"/>
              <a:t>:</a:t>
            </a:r>
          </a:p>
          <a:p>
            <a:r>
              <a:rPr lang="fr-FR" sz="1600" dirty="0" smtClean="0"/>
              <a:t>Prospection of new </a:t>
            </a:r>
            <a:r>
              <a:rPr lang="fr-FR" sz="1600" dirty="0" err="1" smtClean="0"/>
              <a:t>markets</a:t>
            </a:r>
            <a:endParaRPr lang="fr-FR" sz="1600" dirty="0" smtClean="0"/>
          </a:p>
          <a:p>
            <a:r>
              <a:rPr lang="fr-FR" sz="1600" dirty="0" err="1" smtClean="0"/>
              <a:t>Development</a:t>
            </a:r>
            <a:r>
              <a:rPr lang="fr-FR" sz="1600" dirty="0" smtClean="0"/>
              <a:t> of  service </a:t>
            </a:r>
            <a:r>
              <a:rPr lang="fr-FR" sz="1600" dirty="0" err="1" smtClean="0"/>
              <a:t>offers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096017683"/>
              </p:ext>
            </p:extLst>
          </p:nvPr>
        </p:nvGraphicFramePr>
        <p:xfrm>
          <a:off x="35496" y="692696"/>
          <a:ext cx="6083704" cy="257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39119"/>
              </p:ext>
            </p:extLst>
          </p:nvPr>
        </p:nvGraphicFramePr>
        <p:xfrm>
          <a:off x="683568" y="4217248"/>
          <a:ext cx="777686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3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Global Turnover (volume of sales)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~ 6 M€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3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Sale of Machines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~</a:t>
                      </a:r>
                      <a:r>
                        <a:rPr lang="fr-FR" sz="1600" baseline="0" dirty="0" smtClean="0"/>
                        <a:t> 3 M€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36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Service </a:t>
                      </a:r>
                      <a:r>
                        <a:rPr lang="fr-FR" sz="1600" dirty="0" err="1" smtClean="0"/>
                        <a:t>Department</a:t>
                      </a:r>
                      <a:endParaRPr lang="fr-FR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Spare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Parts for maintenance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~ 900 k€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36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Pure service </a:t>
                      </a:r>
                      <a:r>
                        <a:rPr lang="fr-FR" sz="1600" dirty="0" err="1" smtClean="0"/>
                        <a:t>delivery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~ 350 k€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3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Royalties  (brevet)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~ 650 k€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3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Re</a:t>
                      </a:r>
                      <a:r>
                        <a:rPr lang="fr-FR" sz="1600" dirty="0" smtClean="0"/>
                        <a:t>-engineering</a:t>
                      </a:r>
                      <a:r>
                        <a:rPr lang="fr-FR" sz="1600" baseline="0" dirty="0" smtClean="0"/>
                        <a:t> of ‘in use’ machines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~1,2M€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Espace réservé du contenu 2"/>
          <p:cNvSpPr txBox="1">
            <a:spLocks/>
          </p:cNvSpPr>
          <p:nvPr/>
        </p:nvSpPr>
        <p:spPr>
          <a:xfrm>
            <a:off x="35496" y="3284984"/>
            <a:ext cx="96490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259F"/>
              </a:buClr>
              <a:buSzPct val="100000"/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5C667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1489"/>
              </a:buClr>
              <a:buFont typeface="Arial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2/ 3 Main Clients : </a:t>
            </a:r>
            <a:r>
              <a:rPr lang="fr-FR" dirty="0" err="1" smtClean="0"/>
              <a:t>Cleaning</a:t>
            </a:r>
            <a:r>
              <a:rPr lang="fr-FR" dirty="0" smtClean="0"/>
              <a:t> </a:t>
            </a:r>
            <a:r>
              <a:rPr lang="fr-FR" dirty="0" err="1" smtClean="0"/>
              <a:t>powder</a:t>
            </a:r>
            <a:r>
              <a:rPr lang="fr-FR" dirty="0" smtClean="0"/>
              <a:t> (leadership), Chlore, Salt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-2670" y="3789040"/>
            <a:ext cx="96490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259F"/>
              </a:buClr>
              <a:buSzPct val="100000"/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5C667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1489"/>
              </a:buClr>
              <a:buFont typeface="Arial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3/ Distribution of the sales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products</a:t>
            </a:r>
            <a:r>
              <a:rPr lang="fr-FR" dirty="0" smtClean="0"/>
              <a:t> and services :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6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833697" cy="1325563"/>
          </a:xfrm>
        </p:spPr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service-</a:t>
            </a:r>
            <a:r>
              <a:rPr lang="fr-FR" dirty="0" err="1" smtClean="0"/>
              <a:t>oriented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891133520"/>
              </p:ext>
            </p:extLst>
          </p:nvPr>
        </p:nvGraphicFramePr>
        <p:xfrm>
          <a:off x="4283968" y="2924944"/>
          <a:ext cx="4608512" cy="340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716016" y="2206605"/>
            <a:ext cx="44279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Current</a:t>
            </a:r>
            <a:r>
              <a:rPr lang="fr-FR" b="1" dirty="0" smtClean="0"/>
              <a:t> ‘Service </a:t>
            </a:r>
            <a:r>
              <a:rPr lang="fr-FR" b="1" dirty="0" err="1" smtClean="0"/>
              <a:t>Department</a:t>
            </a:r>
            <a:r>
              <a:rPr lang="fr-FR" b="1" dirty="0" smtClean="0"/>
              <a:t>’ = </a:t>
            </a:r>
            <a:r>
              <a:rPr lang="fr-FR" b="1" dirty="0" err="1" smtClean="0"/>
              <a:t>spare</a:t>
            </a:r>
            <a:r>
              <a:rPr lang="fr-FR" b="1" dirty="0" smtClean="0"/>
              <a:t> parts + maintenance + formation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791" y="1320180"/>
            <a:ext cx="4976127" cy="30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960" y="75855"/>
            <a:ext cx="5833697" cy="1325563"/>
          </a:xfrm>
        </p:spPr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service-</a:t>
            </a:r>
            <a:r>
              <a:rPr lang="fr-FR" dirty="0" err="1"/>
              <a:t>oriented</a:t>
            </a:r>
            <a:r>
              <a:rPr lang="fr-FR" dirty="0"/>
              <a:t> </a:t>
            </a:r>
            <a:r>
              <a:rPr lang="fr-FR" dirty="0" err="1" smtClean="0"/>
              <a:t>offer</a:t>
            </a:r>
            <a:endParaRPr lang="fr-FR" dirty="0"/>
          </a:p>
        </p:txBody>
      </p:sp>
      <p:graphicFrame>
        <p:nvGraphicFramePr>
          <p:cNvPr id="7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767593"/>
              </p:ext>
            </p:extLst>
          </p:nvPr>
        </p:nvGraphicFramePr>
        <p:xfrm>
          <a:off x="-540568" y="1124744"/>
          <a:ext cx="1012318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16" y="1107321"/>
            <a:ext cx="462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+</a:t>
            </a:r>
            <a:r>
              <a:rPr lang="fr-FR" sz="1400" dirty="0" smtClean="0"/>
              <a:t> : </a:t>
            </a:r>
            <a:r>
              <a:rPr lang="fr-FR" sz="1400" dirty="0" err="1" smtClean="0"/>
              <a:t>Some</a:t>
            </a:r>
            <a:r>
              <a:rPr lang="fr-FR" sz="1400" dirty="0" smtClean="0"/>
              <a:t> clients </a:t>
            </a:r>
            <a:r>
              <a:rPr lang="fr-FR" sz="1400" dirty="0" err="1" smtClean="0"/>
              <a:t>without</a:t>
            </a:r>
            <a:r>
              <a:rPr lang="fr-FR" sz="1400" dirty="0" smtClean="0"/>
              <a:t> maintenance </a:t>
            </a:r>
            <a:r>
              <a:rPr lang="fr-FR" sz="1400" dirty="0" err="1" smtClean="0"/>
              <a:t>resources</a:t>
            </a:r>
            <a:endParaRPr lang="fr-FR" sz="1400" dirty="0" smtClean="0"/>
          </a:p>
          <a:p>
            <a:r>
              <a:rPr lang="fr-FR" sz="1400" b="1" dirty="0" smtClean="0"/>
              <a:t>-</a:t>
            </a:r>
            <a:r>
              <a:rPr lang="fr-FR" sz="1400" dirty="0" smtClean="0"/>
              <a:t>  : Clients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internal</a:t>
            </a:r>
            <a:r>
              <a:rPr lang="fr-FR" sz="1400" dirty="0" smtClean="0"/>
              <a:t> maintenance</a:t>
            </a:r>
          </a:p>
          <a:p>
            <a:r>
              <a:rPr lang="fr-FR" sz="1400" dirty="0" smtClean="0"/>
              <a:t>     Clients all over the world</a:t>
            </a:r>
            <a:r>
              <a:rPr lang="fr-FR" sz="1400" dirty="0"/>
              <a:t>	</a:t>
            </a:r>
            <a:endParaRPr lang="fr-FR" sz="1400" dirty="0" smtClean="0"/>
          </a:p>
          <a:p>
            <a:endParaRPr lang="fr-FR" sz="1400" dirty="0" smtClean="0"/>
          </a:p>
          <a:p>
            <a:pPr marL="742950" lvl="1" indent="-285750">
              <a:buFontTx/>
              <a:buChar char="-"/>
            </a:pPr>
            <a:endParaRPr lang="fr-FR" sz="1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6509953" y="2276872"/>
            <a:ext cx="2491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+</a:t>
            </a:r>
            <a:r>
              <a:rPr lang="fr-FR" sz="1400" dirty="0" smtClean="0"/>
              <a:t> : New clients</a:t>
            </a:r>
          </a:p>
          <a:p>
            <a:r>
              <a:rPr lang="fr-FR" sz="1400" b="1" dirty="0" smtClean="0"/>
              <a:t>-</a:t>
            </a:r>
            <a:r>
              <a:rPr lang="fr-FR" sz="1400" dirty="0" smtClean="0"/>
              <a:t> :   </a:t>
            </a:r>
            <a:r>
              <a:rPr lang="fr-FR" sz="1400" dirty="0" err="1" smtClean="0"/>
              <a:t>Risk</a:t>
            </a:r>
            <a:r>
              <a:rPr lang="fr-FR" sz="1400" dirty="0" smtClean="0"/>
              <a:t> of  new machine  </a:t>
            </a:r>
            <a:r>
              <a:rPr lang="fr-FR" sz="1400" dirty="0" err="1" smtClean="0"/>
              <a:t>loss</a:t>
            </a:r>
            <a:r>
              <a:rPr lang="fr-FR" sz="1400" dirty="0" smtClean="0"/>
              <a:t> of sale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5498648"/>
            <a:ext cx="3862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+</a:t>
            </a:r>
            <a:r>
              <a:rPr lang="fr-FR" sz="1400" dirty="0" smtClean="0"/>
              <a:t> : </a:t>
            </a:r>
            <a:r>
              <a:rPr lang="fr-FR" sz="1400" dirty="0" err="1" smtClean="0"/>
              <a:t>Specific</a:t>
            </a:r>
            <a:r>
              <a:rPr lang="fr-FR" sz="1400" dirty="0" smtClean="0"/>
              <a:t> parts </a:t>
            </a:r>
            <a:r>
              <a:rPr lang="fr-FR" sz="1400" dirty="0" err="1" smtClean="0"/>
              <a:t>designed</a:t>
            </a:r>
            <a:r>
              <a:rPr lang="fr-FR" sz="1400" dirty="0" smtClean="0"/>
              <a:t> par EUROPRESS</a:t>
            </a:r>
          </a:p>
          <a:p>
            <a:r>
              <a:rPr lang="fr-FR" sz="1400" b="1" dirty="0" smtClean="0"/>
              <a:t>-</a:t>
            </a:r>
            <a:r>
              <a:rPr lang="fr-FR" sz="1400" dirty="0" smtClean="0"/>
              <a:t> :  Lots of </a:t>
            </a:r>
            <a:r>
              <a:rPr lang="fr-FR" sz="1400" dirty="0" err="1" smtClean="0"/>
              <a:t>comon</a:t>
            </a:r>
            <a:r>
              <a:rPr lang="fr-FR" sz="1400" dirty="0" smtClean="0"/>
              <a:t> parts, </a:t>
            </a:r>
            <a:r>
              <a:rPr lang="fr-FR" sz="1400" dirty="0" err="1" smtClean="0"/>
              <a:t>avalaible</a:t>
            </a:r>
            <a:r>
              <a:rPr lang="fr-FR" sz="1400" dirty="0" smtClean="0"/>
              <a:t> on the </a:t>
            </a:r>
            <a:r>
              <a:rPr lang="fr-FR" sz="1400" dirty="0" err="1" smtClean="0"/>
              <a:t>market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93216" y="3014241"/>
            <a:ext cx="462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+</a:t>
            </a:r>
            <a:r>
              <a:rPr lang="fr-FR" sz="1400" dirty="0" smtClean="0"/>
              <a:t> : EUROPRESS Expertise </a:t>
            </a:r>
          </a:p>
          <a:p>
            <a:r>
              <a:rPr lang="fr-FR" sz="1400" b="1" dirty="0" smtClean="0"/>
              <a:t>-</a:t>
            </a:r>
            <a:r>
              <a:rPr lang="fr-FR" sz="1400" dirty="0" smtClean="0"/>
              <a:t>  : </a:t>
            </a:r>
            <a:r>
              <a:rPr lang="fr-FR" sz="1400" dirty="0" err="1" smtClean="0"/>
              <a:t>Language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64819"/>
            <a:ext cx="3192153" cy="365125"/>
          </a:xfrm>
        </p:spPr>
        <p:txBody>
          <a:bodyPr/>
          <a:lstStyle/>
          <a:p>
            <a:pPr algn="r"/>
            <a:r>
              <a:rPr lang="fr-FR" dirty="0" err="1" smtClean="0"/>
              <a:t>DIGIFoF</a:t>
            </a:r>
            <a:r>
              <a:rPr lang="fr-FR" dirty="0" smtClean="0"/>
              <a:t> Training – EMSE_02 - Module2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3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F4E9B0E-489A-435A-96D0-A8F353DFCC63}" vid="{AF59F26E-EA0C-4AC3-9059-1CE2BE81FC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2404</TotalTime>
  <Words>1948</Words>
  <Application>Microsoft Office PowerPoint</Application>
  <PresentationFormat>Affichage à l'écran (4:3)</PresentationFormat>
  <Paragraphs>292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Times New Roman</vt:lpstr>
      <vt:lpstr>Wingdings</vt:lpstr>
      <vt:lpstr>Thème1</vt:lpstr>
      <vt:lpstr>EMSE_02 Product-Service-System Design  Pr. Xavier Boucher</vt:lpstr>
      <vt:lpstr>Module 3 : Discover several distinct PSS applicative fields </vt:lpstr>
      <vt:lpstr>3 examples of PSS application fields</vt:lpstr>
      <vt:lpstr>Your objectives and deliverable (75mn of team work)</vt:lpstr>
      <vt:lpstr>3 examples of PSS application fields</vt:lpstr>
      <vt:lpstr>EUROPRESS Technology CASE STUDY</vt:lpstr>
      <vt:lpstr>EUROPRESS CASE STUDY</vt:lpstr>
      <vt:lpstr>Current service-oriented activity</vt:lpstr>
      <vt:lpstr>Current service-oriented offer</vt:lpstr>
      <vt:lpstr>Machine Life-Cycle</vt:lpstr>
      <vt:lpstr>KEY STAKES  FOR EUROPRESS CUSTOMERS</vt:lpstr>
      <vt:lpstr>3 examples of PSS application fields</vt:lpstr>
      <vt:lpstr>ECOBEL Case study</vt:lpstr>
      <vt:lpstr>ECOBEL Vision</vt:lpstr>
      <vt:lpstr>ECOBEL : technological components</vt:lpstr>
      <vt:lpstr>KEY STAKES  FOR ECOBEL CUSTOMERS</vt:lpstr>
      <vt:lpstr>3 examples of PSS application fields</vt:lpstr>
      <vt:lpstr>Eurofarm CASE STUDY</vt:lpstr>
      <vt:lpstr>Eurofarm products and services</vt:lpstr>
      <vt:lpstr>PESTEL Analysis</vt:lpstr>
      <vt:lpstr>SWOT Analysis of Eurofarm </vt:lpstr>
      <vt:lpstr>Needs and constraints all along the distribution chain</vt:lpstr>
      <vt:lpstr>KEY STAKES  FOR Eurofarm’s CUSTOMERS</vt:lpstr>
    </vt:vector>
  </TitlesOfParts>
  <Company>Institut Mines-Télécom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Charpenel;Implica</dc:creator>
  <cp:lastModifiedBy>BOUCHER Xavier</cp:lastModifiedBy>
  <cp:revision>89</cp:revision>
  <cp:lastPrinted>2015-11-26T16:52:54Z</cp:lastPrinted>
  <dcterms:created xsi:type="dcterms:W3CDTF">2013-01-04T16:51:24Z</dcterms:created>
  <dcterms:modified xsi:type="dcterms:W3CDTF">2020-03-19T09:49:49Z</dcterms:modified>
</cp:coreProperties>
</file>