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65" r:id="rId2"/>
    <p:sldId id="366" r:id="rId3"/>
    <p:sldId id="314" r:id="rId4"/>
    <p:sldId id="315" r:id="rId5"/>
    <p:sldId id="316" r:id="rId6"/>
    <p:sldId id="317" r:id="rId7"/>
    <p:sldId id="318" r:id="rId8"/>
    <p:sldId id="364" r:id="rId9"/>
    <p:sldId id="363" r:id="rId10"/>
    <p:sldId id="321" r:id="rId11"/>
    <p:sldId id="322" r:id="rId12"/>
    <p:sldId id="323" r:id="rId13"/>
    <p:sldId id="324" r:id="rId14"/>
    <p:sldId id="327" r:id="rId15"/>
    <p:sldId id="328" r:id="rId16"/>
    <p:sldId id="367" r:id="rId17"/>
    <p:sldId id="330" r:id="rId18"/>
    <p:sldId id="349" r:id="rId19"/>
    <p:sldId id="350" r:id="rId20"/>
    <p:sldId id="331" r:id="rId21"/>
    <p:sldId id="332" r:id="rId22"/>
    <p:sldId id="368" r:id="rId23"/>
    <p:sldId id="351" r:id="rId24"/>
    <p:sldId id="354" r:id="rId25"/>
    <p:sldId id="355" r:id="rId26"/>
    <p:sldId id="356" r:id="rId27"/>
    <p:sldId id="353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59F"/>
    <a:srgbClr val="5C6670"/>
    <a:srgbClr val="A50034"/>
    <a:srgbClr val="B8B8B8"/>
    <a:srgbClr val="6D5047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343" autoAdjust="0"/>
  </p:normalViewPr>
  <p:slideViewPr>
    <p:cSldViewPr>
      <p:cViewPr>
        <p:scale>
          <a:sx n="66" d="100"/>
          <a:sy n="66" d="100"/>
        </p:scale>
        <p:origin x="36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109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60A51-9764-4B24-AFAD-DE5F67647FC2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7640BE09-0485-4869-AD26-DE398E790785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b="1" i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PSS</a:t>
          </a:r>
          <a:endParaRPr lang="en-GB" sz="2000" b="1" i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A2FF1-05FD-47A7-9834-D038749ACC3C}" type="parTrans" cxnId="{0E042DAE-B857-4D03-8156-303851AE7F6F}">
      <dgm:prSet/>
      <dgm:spPr/>
      <dgm:t>
        <a:bodyPr/>
        <a:lstStyle/>
        <a:p>
          <a:endParaRPr lang="en-GB" sz="1600" noProof="0" dirty="0"/>
        </a:p>
      </dgm:t>
    </dgm:pt>
    <dgm:pt modelId="{4349A7A3-B5C3-4085-A97E-4F225BEE59F1}" type="sibTrans" cxnId="{0E042DAE-B857-4D03-8156-303851AE7F6F}">
      <dgm:prSet/>
      <dgm:spPr/>
      <dgm:t>
        <a:bodyPr/>
        <a:lstStyle/>
        <a:p>
          <a:endParaRPr lang="en-GB" sz="1600" noProof="0" dirty="0"/>
        </a:p>
      </dgm:t>
    </dgm:pt>
    <dgm:pt modelId="{6B53ECB7-9700-4863-A83E-CD1F22D39205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Analyse the context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52A4F3BB-A163-41AE-A6BE-7E82C7CB4C81}" type="parTrans" cxnId="{7335ABE9-4A1D-4A59-B493-CC93B63567A6}">
      <dgm:prSet/>
      <dgm:spPr/>
      <dgm:t>
        <a:bodyPr/>
        <a:lstStyle/>
        <a:p>
          <a:endParaRPr lang="en-GB" sz="1600" noProof="0" dirty="0"/>
        </a:p>
      </dgm:t>
    </dgm:pt>
    <dgm:pt modelId="{C24C7BD4-44B2-4A2F-890E-771D89A3DFF0}" type="sibTrans" cxnId="{7335ABE9-4A1D-4A59-B493-CC93B63567A6}">
      <dgm:prSet/>
      <dgm:spPr/>
      <dgm:t>
        <a:bodyPr/>
        <a:lstStyle/>
        <a:p>
          <a:endParaRPr lang="en-GB" sz="1600" noProof="0" dirty="0"/>
        </a:p>
      </dgm:t>
    </dgm:pt>
    <dgm:pt modelId="{D999266E-2A28-484B-8002-0578E2F1335A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Analyse usage modes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213E70C7-593F-4AE3-9FF2-393D1AE60102}" type="parTrans" cxnId="{50416A82-6FEA-4DD3-9001-7C3BA22FF8C8}">
      <dgm:prSet/>
      <dgm:spPr/>
      <dgm:t>
        <a:bodyPr/>
        <a:lstStyle/>
        <a:p>
          <a:endParaRPr lang="en-GB" sz="1600" noProof="0" dirty="0"/>
        </a:p>
      </dgm:t>
    </dgm:pt>
    <dgm:pt modelId="{4EF20667-0F14-42BC-BAF3-C84D45728AD0}" type="sibTrans" cxnId="{50416A82-6FEA-4DD3-9001-7C3BA22FF8C8}">
      <dgm:prSet/>
      <dgm:spPr/>
      <dgm:t>
        <a:bodyPr/>
        <a:lstStyle/>
        <a:p>
          <a:endParaRPr lang="en-GB" sz="1600" noProof="0" dirty="0"/>
        </a:p>
      </dgm:t>
    </dgm:pt>
    <dgm:pt modelId="{F260DA81-684C-4BD0-8B50-23CA47FF7399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Design the PSS offer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00D09A5B-C32C-4E18-ADD3-8A03AC15770D}" type="parTrans" cxnId="{C78AD157-F4D7-4B2C-B305-DC3E8F8CA41B}">
      <dgm:prSet/>
      <dgm:spPr/>
      <dgm:t>
        <a:bodyPr/>
        <a:lstStyle/>
        <a:p>
          <a:endParaRPr lang="en-GB" sz="1600" noProof="0" dirty="0"/>
        </a:p>
      </dgm:t>
    </dgm:pt>
    <dgm:pt modelId="{4895A566-C0E4-4711-BF3C-AACA25519DA6}" type="sibTrans" cxnId="{C78AD157-F4D7-4B2C-B305-DC3E8F8CA41B}">
      <dgm:prSet/>
      <dgm:spPr/>
      <dgm:t>
        <a:bodyPr/>
        <a:lstStyle/>
        <a:p>
          <a:endParaRPr lang="en-GB" sz="1600" noProof="0" dirty="0"/>
        </a:p>
      </dgm:t>
    </dgm:pt>
    <dgm:pt modelId="{674734BA-2176-436A-8A6B-10AE263C08CA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Design organisational  scenario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2DE553B6-5874-4155-BAEF-CF0F20B173C7}" type="parTrans" cxnId="{86AE5DFA-51DA-4E4D-9567-153E17B61BEB}">
      <dgm:prSet/>
      <dgm:spPr/>
      <dgm:t>
        <a:bodyPr/>
        <a:lstStyle/>
        <a:p>
          <a:endParaRPr lang="en-US" sz="1600"/>
        </a:p>
      </dgm:t>
    </dgm:pt>
    <dgm:pt modelId="{C1F9C166-A960-480E-88FC-71BEA1E0A2BB}" type="sibTrans" cxnId="{86AE5DFA-51DA-4E4D-9567-153E17B61BEB}">
      <dgm:prSet/>
      <dgm:spPr/>
      <dgm:t>
        <a:bodyPr/>
        <a:lstStyle/>
        <a:p>
          <a:endParaRPr lang="en-US" sz="1600"/>
        </a:p>
      </dgm:t>
    </dgm:pt>
    <dgm:pt modelId="{43591E6E-8993-48BF-8DC7-ABC0306DE702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Build evaluation model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1258770A-C98B-48A3-9C24-4319481DFAC2}" type="parTrans" cxnId="{93B35451-A053-48CA-961F-18003EEA1393}">
      <dgm:prSet/>
      <dgm:spPr/>
      <dgm:t>
        <a:bodyPr/>
        <a:lstStyle/>
        <a:p>
          <a:endParaRPr lang="en-US" sz="1600"/>
        </a:p>
      </dgm:t>
    </dgm:pt>
    <dgm:pt modelId="{185D915F-BFFB-4378-A060-E8BC2A501510}" type="sibTrans" cxnId="{93B35451-A053-48CA-961F-18003EEA1393}">
      <dgm:prSet/>
      <dgm:spPr/>
      <dgm:t>
        <a:bodyPr/>
        <a:lstStyle/>
        <a:p>
          <a:endParaRPr lang="en-US" sz="1600"/>
        </a:p>
      </dgm:t>
    </dgm:pt>
    <dgm:pt modelId="{AD38AF0A-DED0-4E58-B58F-0EBFC6186F04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Collect data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A87841C2-1AAA-449E-8399-EF86AAF665A6}" type="parTrans" cxnId="{34381FF7-97E8-42B1-9283-F48402771070}">
      <dgm:prSet/>
      <dgm:spPr/>
      <dgm:t>
        <a:bodyPr/>
        <a:lstStyle/>
        <a:p>
          <a:endParaRPr lang="en-US" sz="1600"/>
        </a:p>
      </dgm:t>
    </dgm:pt>
    <dgm:pt modelId="{5A906528-1CC8-4623-831D-589A7AEC394C}" type="sibTrans" cxnId="{34381FF7-97E8-42B1-9283-F48402771070}">
      <dgm:prSet/>
      <dgm:spPr/>
      <dgm:t>
        <a:bodyPr/>
        <a:lstStyle/>
        <a:p>
          <a:endParaRPr lang="en-US" sz="1600"/>
        </a:p>
      </dgm:t>
    </dgm:pt>
    <dgm:pt modelId="{3E529D6C-64A7-4804-89B3-B5A0786C7ADD}">
      <dgm:prSet phldrT="[Texte]" custT="1"/>
      <dgm:spPr>
        <a:solidFill>
          <a:srgbClr val="00B0F0"/>
        </a:solidFill>
      </dgm:spPr>
      <dgm:t>
        <a:bodyPr/>
        <a:lstStyle/>
        <a:p>
          <a:r>
            <a:rPr lang="en-GB" sz="1600" i="1" noProof="0" dirty="0" smtClean="0">
              <a:solidFill>
                <a:schemeClr val="tx1"/>
              </a:solidFill>
            </a:rPr>
            <a:t>Evaluate the scenarios</a:t>
          </a:r>
          <a:endParaRPr lang="en-GB" sz="1600" i="1" noProof="0" dirty="0">
            <a:solidFill>
              <a:schemeClr val="tx1"/>
            </a:solidFill>
          </a:endParaRPr>
        </a:p>
      </dgm:t>
    </dgm:pt>
    <dgm:pt modelId="{37079603-F0FD-4A7C-8228-6BCA5CCD78AA}" type="parTrans" cxnId="{D3E92EE7-1B3C-4697-B296-B05575BAC9A9}">
      <dgm:prSet/>
      <dgm:spPr/>
      <dgm:t>
        <a:bodyPr/>
        <a:lstStyle/>
        <a:p>
          <a:endParaRPr lang="en-US" sz="1600"/>
        </a:p>
      </dgm:t>
    </dgm:pt>
    <dgm:pt modelId="{99EA8FF3-B1D8-45A1-997F-516825EC2245}" type="sibTrans" cxnId="{D3E92EE7-1B3C-4697-B296-B05575BAC9A9}">
      <dgm:prSet/>
      <dgm:spPr/>
      <dgm:t>
        <a:bodyPr/>
        <a:lstStyle/>
        <a:p>
          <a:endParaRPr lang="en-US" sz="1600"/>
        </a:p>
      </dgm:t>
    </dgm:pt>
    <dgm:pt modelId="{64F8D39E-D213-43A0-A2B7-FD67ACFD29D3}" type="pres">
      <dgm:prSet presAssocID="{69060A51-9764-4B24-AFAD-DE5F67647F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59ACE-63F7-4290-8380-F3C0710922B1}" type="pres">
      <dgm:prSet presAssocID="{7640BE09-0485-4869-AD26-DE398E790785}" presName="centerShape" presStyleLbl="node0" presStyleIdx="0" presStyleCnt="1" custScaleX="75098" custScaleY="81645"/>
      <dgm:spPr/>
      <dgm:t>
        <a:bodyPr/>
        <a:lstStyle/>
        <a:p>
          <a:endParaRPr lang="en-US"/>
        </a:p>
      </dgm:t>
    </dgm:pt>
    <dgm:pt modelId="{7528E484-200C-4AD8-BA06-9BA801EAC04D}" type="pres">
      <dgm:prSet presAssocID="{6B53ECB7-9700-4863-A83E-CD1F22D39205}" presName="node" presStyleLbl="node1" presStyleIdx="0" presStyleCnt="7" custScaleX="227538" custScaleY="89116" custRadScaleRad="100043" custRadScaleInc="-5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B3BA48-E171-4050-88AC-61E2BE3DBA14}" type="pres">
      <dgm:prSet presAssocID="{6B53ECB7-9700-4863-A83E-CD1F22D39205}" presName="dummy" presStyleCnt="0"/>
      <dgm:spPr/>
    </dgm:pt>
    <dgm:pt modelId="{FA16BB58-F11C-4BFA-9A9D-0F1B9DA74929}" type="pres">
      <dgm:prSet presAssocID="{C24C7BD4-44B2-4A2F-890E-771D89A3DFF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08F1C8F-3E18-4411-A028-749A2F8BEF74}" type="pres">
      <dgm:prSet presAssocID="{D999266E-2A28-484B-8002-0578E2F1335A}" presName="node" presStyleLbl="node1" presStyleIdx="1" presStyleCnt="7" custScaleX="227538" custScaleY="89116" custRadScaleRad="113890" custRadScaleInc="48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076E-F5BE-4812-B33E-BF7FBC0369FA}" type="pres">
      <dgm:prSet presAssocID="{D999266E-2A28-484B-8002-0578E2F1335A}" presName="dummy" presStyleCnt="0"/>
      <dgm:spPr/>
    </dgm:pt>
    <dgm:pt modelId="{C95CC813-2FBF-4B1B-9014-DC32E619523E}" type="pres">
      <dgm:prSet presAssocID="{4EF20667-0F14-42BC-BAF3-C84D45728AD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5E51A10-2759-4CB5-A886-CA9052867382}" type="pres">
      <dgm:prSet presAssocID="{F260DA81-684C-4BD0-8B50-23CA47FF7399}" presName="node" presStyleLbl="node1" presStyleIdx="2" presStyleCnt="7" custScaleX="227538" custScaleY="89116" custRadScaleRad="101103" custRadScaleInc="-371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907FF8-B3AB-484A-B9C8-45767868F621}" type="pres">
      <dgm:prSet presAssocID="{F260DA81-684C-4BD0-8B50-23CA47FF7399}" presName="dummy" presStyleCnt="0"/>
      <dgm:spPr/>
    </dgm:pt>
    <dgm:pt modelId="{4B41C1F4-8A29-40EC-AF4C-E13442A15CC7}" type="pres">
      <dgm:prSet presAssocID="{4895A566-C0E4-4711-BF3C-AACA25519DA6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77A9585-E166-4324-AEB7-BEAD8F6DE867}" type="pres">
      <dgm:prSet presAssocID="{674734BA-2176-436A-8A6B-10AE263C08CA}" presName="node" presStyleLbl="node1" presStyleIdx="3" presStyleCnt="7" custScaleX="227538" custScaleY="89116" custRadScaleRad="101194" custRadScaleInc="-100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9F781-2958-4854-914F-521049289F48}" type="pres">
      <dgm:prSet presAssocID="{674734BA-2176-436A-8A6B-10AE263C08CA}" presName="dummy" presStyleCnt="0"/>
      <dgm:spPr/>
    </dgm:pt>
    <dgm:pt modelId="{58FF2DE2-3DCD-4C1D-860E-FEA96182F744}" type="pres">
      <dgm:prSet presAssocID="{C1F9C166-A960-480E-88FC-71BEA1E0A2BB}" presName="sibTrans" presStyleLbl="sibTrans2D1" presStyleIdx="3" presStyleCnt="7" custScaleY="103059"/>
      <dgm:spPr/>
      <dgm:t>
        <a:bodyPr/>
        <a:lstStyle/>
        <a:p>
          <a:endParaRPr lang="fr-FR"/>
        </a:p>
      </dgm:t>
    </dgm:pt>
    <dgm:pt modelId="{B5AE600B-6206-4794-9374-B0E5FAD12F29}" type="pres">
      <dgm:prSet presAssocID="{43591E6E-8993-48BF-8DC7-ABC0306DE702}" presName="node" presStyleLbl="node1" presStyleIdx="4" presStyleCnt="7" custScaleX="227538" custScaleY="89116" custRadScaleRad="101462" custRadScaleInc="8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480EB-6406-481A-98D1-E8BCFBF7A0CF}" type="pres">
      <dgm:prSet presAssocID="{43591E6E-8993-48BF-8DC7-ABC0306DE702}" presName="dummy" presStyleCnt="0"/>
      <dgm:spPr/>
    </dgm:pt>
    <dgm:pt modelId="{2EB14F65-B3D4-45B6-8B7E-3F3DBC66BB6F}" type="pres">
      <dgm:prSet presAssocID="{185D915F-BFFB-4378-A060-E8BC2A501510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84BD971-B9EB-4FE3-AE35-B8EB4C859169}" type="pres">
      <dgm:prSet presAssocID="{AD38AF0A-DED0-4E58-B58F-0EBFC6186F04}" presName="node" presStyleLbl="node1" presStyleIdx="5" presStyleCnt="7" custScaleX="227538" custScaleY="89116" custRadScaleRad="104394" custRadScaleInc="4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3823E-5D65-4F5E-8B1B-BC0CEF89C09D}" type="pres">
      <dgm:prSet presAssocID="{AD38AF0A-DED0-4E58-B58F-0EBFC6186F04}" presName="dummy" presStyleCnt="0"/>
      <dgm:spPr/>
    </dgm:pt>
    <dgm:pt modelId="{41C6F70E-FDA5-486B-92C5-94E63F46821F}" type="pres">
      <dgm:prSet presAssocID="{5A906528-1CC8-4623-831D-589A7AEC394C}" presName="sibTrans" presStyleLbl="sibTrans2D1" presStyleIdx="5" presStyleCnt="7"/>
      <dgm:spPr/>
      <dgm:t>
        <a:bodyPr/>
        <a:lstStyle/>
        <a:p>
          <a:endParaRPr lang="fr-FR"/>
        </a:p>
      </dgm:t>
    </dgm:pt>
    <dgm:pt modelId="{EFA14C85-1171-4EF8-AFED-E91BD061D181}" type="pres">
      <dgm:prSet presAssocID="{3E529D6C-64A7-4804-89B3-B5A0786C7ADD}" presName="node" presStyleLbl="node1" presStyleIdx="6" presStyleCnt="7" custScaleX="227538" custScaleY="89116" custRadScaleRad="110721" custRadScaleInc="-48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8D729-B1A2-4C9B-BA8E-45D9C7A27040}" type="pres">
      <dgm:prSet presAssocID="{3E529D6C-64A7-4804-89B3-B5A0786C7ADD}" presName="dummy" presStyleCnt="0"/>
      <dgm:spPr/>
    </dgm:pt>
    <dgm:pt modelId="{0098E13F-C45D-4FEF-9B64-AA9B5E20E102}" type="pres">
      <dgm:prSet presAssocID="{99EA8FF3-B1D8-45A1-997F-516825EC2245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F2D35350-E0AC-4829-A873-0B0B7D8C378E}" type="presOf" srcId="{674734BA-2176-436A-8A6B-10AE263C08CA}" destId="{D77A9585-E166-4324-AEB7-BEAD8F6DE867}" srcOrd="0" destOrd="0" presId="urn:microsoft.com/office/officeart/2005/8/layout/radial6"/>
    <dgm:cxn modelId="{7335ABE9-4A1D-4A59-B493-CC93B63567A6}" srcId="{7640BE09-0485-4869-AD26-DE398E790785}" destId="{6B53ECB7-9700-4863-A83E-CD1F22D39205}" srcOrd="0" destOrd="0" parTransId="{52A4F3BB-A163-41AE-A6BE-7E82C7CB4C81}" sibTransId="{C24C7BD4-44B2-4A2F-890E-771D89A3DFF0}"/>
    <dgm:cxn modelId="{75B8C0AA-FDC9-48FB-9070-44E1D7399D29}" type="presOf" srcId="{AD38AF0A-DED0-4E58-B58F-0EBFC6186F04}" destId="{C84BD971-B9EB-4FE3-AE35-B8EB4C859169}" srcOrd="0" destOrd="0" presId="urn:microsoft.com/office/officeart/2005/8/layout/radial6"/>
    <dgm:cxn modelId="{C630FEAD-3783-44BE-96F0-29F196418CEA}" type="presOf" srcId="{185D915F-BFFB-4378-A060-E8BC2A501510}" destId="{2EB14F65-B3D4-45B6-8B7E-3F3DBC66BB6F}" srcOrd="0" destOrd="0" presId="urn:microsoft.com/office/officeart/2005/8/layout/radial6"/>
    <dgm:cxn modelId="{34381FF7-97E8-42B1-9283-F48402771070}" srcId="{7640BE09-0485-4869-AD26-DE398E790785}" destId="{AD38AF0A-DED0-4E58-B58F-0EBFC6186F04}" srcOrd="5" destOrd="0" parTransId="{A87841C2-1AAA-449E-8399-EF86AAF665A6}" sibTransId="{5A906528-1CC8-4623-831D-589A7AEC394C}"/>
    <dgm:cxn modelId="{50416A82-6FEA-4DD3-9001-7C3BA22FF8C8}" srcId="{7640BE09-0485-4869-AD26-DE398E790785}" destId="{D999266E-2A28-484B-8002-0578E2F1335A}" srcOrd="1" destOrd="0" parTransId="{213E70C7-593F-4AE3-9FF2-393D1AE60102}" sibTransId="{4EF20667-0F14-42BC-BAF3-C84D45728AD0}"/>
    <dgm:cxn modelId="{C78AD157-F4D7-4B2C-B305-DC3E8F8CA41B}" srcId="{7640BE09-0485-4869-AD26-DE398E790785}" destId="{F260DA81-684C-4BD0-8B50-23CA47FF7399}" srcOrd="2" destOrd="0" parTransId="{00D09A5B-C32C-4E18-ADD3-8A03AC15770D}" sibTransId="{4895A566-C0E4-4711-BF3C-AACA25519DA6}"/>
    <dgm:cxn modelId="{894EDA47-A849-47F8-83BF-E8366A3B1638}" type="presOf" srcId="{69060A51-9764-4B24-AFAD-DE5F67647FC2}" destId="{64F8D39E-D213-43A0-A2B7-FD67ACFD29D3}" srcOrd="0" destOrd="0" presId="urn:microsoft.com/office/officeart/2005/8/layout/radial6"/>
    <dgm:cxn modelId="{0E042DAE-B857-4D03-8156-303851AE7F6F}" srcId="{69060A51-9764-4B24-AFAD-DE5F67647FC2}" destId="{7640BE09-0485-4869-AD26-DE398E790785}" srcOrd="0" destOrd="0" parTransId="{092A2FF1-05FD-47A7-9834-D038749ACC3C}" sibTransId="{4349A7A3-B5C3-4085-A97E-4F225BEE59F1}"/>
    <dgm:cxn modelId="{D3E92EE7-1B3C-4697-B296-B05575BAC9A9}" srcId="{7640BE09-0485-4869-AD26-DE398E790785}" destId="{3E529D6C-64A7-4804-89B3-B5A0786C7ADD}" srcOrd="6" destOrd="0" parTransId="{37079603-F0FD-4A7C-8228-6BCA5CCD78AA}" sibTransId="{99EA8FF3-B1D8-45A1-997F-516825EC2245}"/>
    <dgm:cxn modelId="{61394777-B0A9-4CB4-8491-399241AC9AC0}" type="presOf" srcId="{C1F9C166-A960-480E-88FC-71BEA1E0A2BB}" destId="{58FF2DE2-3DCD-4C1D-860E-FEA96182F744}" srcOrd="0" destOrd="0" presId="urn:microsoft.com/office/officeart/2005/8/layout/radial6"/>
    <dgm:cxn modelId="{982C2E21-2F04-443A-83CC-050CD6A6D8FB}" type="presOf" srcId="{D999266E-2A28-484B-8002-0578E2F1335A}" destId="{308F1C8F-3E18-4411-A028-749A2F8BEF74}" srcOrd="0" destOrd="0" presId="urn:microsoft.com/office/officeart/2005/8/layout/radial6"/>
    <dgm:cxn modelId="{078DE743-3146-4E64-8BE1-A5EE8EA5FBBD}" type="presOf" srcId="{5A906528-1CC8-4623-831D-589A7AEC394C}" destId="{41C6F70E-FDA5-486B-92C5-94E63F46821F}" srcOrd="0" destOrd="0" presId="urn:microsoft.com/office/officeart/2005/8/layout/radial6"/>
    <dgm:cxn modelId="{0152CF43-F6E8-41AF-94CF-2D5E50F2EE14}" type="presOf" srcId="{99EA8FF3-B1D8-45A1-997F-516825EC2245}" destId="{0098E13F-C45D-4FEF-9B64-AA9B5E20E102}" srcOrd="0" destOrd="0" presId="urn:microsoft.com/office/officeart/2005/8/layout/radial6"/>
    <dgm:cxn modelId="{654D2FAB-C7F2-4977-938B-23F2C2C060B3}" type="presOf" srcId="{43591E6E-8993-48BF-8DC7-ABC0306DE702}" destId="{B5AE600B-6206-4794-9374-B0E5FAD12F29}" srcOrd="0" destOrd="0" presId="urn:microsoft.com/office/officeart/2005/8/layout/radial6"/>
    <dgm:cxn modelId="{93B35451-A053-48CA-961F-18003EEA1393}" srcId="{7640BE09-0485-4869-AD26-DE398E790785}" destId="{43591E6E-8993-48BF-8DC7-ABC0306DE702}" srcOrd="4" destOrd="0" parTransId="{1258770A-C98B-48A3-9C24-4319481DFAC2}" sibTransId="{185D915F-BFFB-4378-A060-E8BC2A501510}"/>
    <dgm:cxn modelId="{86AE5DFA-51DA-4E4D-9567-153E17B61BEB}" srcId="{7640BE09-0485-4869-AD26-DE398E790785}" destId="{674734BA-2176-436A-8A6B-10AE263C08CA}" srcOrd="3" destOrd="0" parTransId="{2DE553B6-5874-4155-BAEF-CF0F20B173C7}" sibTransId="{C1F9C166-A960-480E-88FC-71BEA1E0A2BB}"/>
    <dgm:cxn modelId="{B05F294F-5346-4C32-B928-44B077A6E8E7}" type="presOf" srcId="{4895A566-C0E4-4711-BF3C-AACA25519DA6}" destId="{4B41C1F4-8A29-40EC-AF4C-E13442A15CC7}" srcOrd="0" destOrd="0" presId="urn:microsoft.com/office/officeart/2005/8/layout/radial6"/>
    <dgm:cxn modelId="{D6096D26-12F8-442B-8942-18A0D0E1C325}" type="presOf" srcId="{F260DA81-684C-4BD0-8B50-23CA47FF7399}" destId="{B5E51A10-2759-4CB5-A886-CA9052867382}" srcOrd="0" destOrd="0" presId="urn:microsoft.com/office/officeart/2005/8/layout/radial6"/>
    <dgm:cxn modelId="{A32E9901-790E-4B72-B48A-18E904BECA66}" type="presOf" srcId="{4EF20667-0F14-42BC-BAF3-C84D45728AD0}" destId="{C95CC813-2FBF-4B1B-9014-DC32E619523E}" srcOrd="0" destOrd="0" presId="urn:microsoft.com/office/officeart/2005/8/layout/radial6"/>
    <dgm:cxn modelId="{B39284F9-850F-4C4C-AA7E-FB0116F011A7}" type="presOf" srcId="{6B53ECB7-9700-4863-A83E-CD1F22D39205}" destId="{7528E484-200C-4AD8-BA06-9BA801EAC04D}" srcOrd="0" destOrd="0" presId="urn:microsoft.com/office/officeart/2005/8/layout/radial6"/>
    <dgm:cxn modelId="{CE15CAAE-6ADA-41E2-8DC0-439D0D98ADC9}" type="presOf" srcId="{3E529D6C-64A7-4804-89B3-B5A0786C7ADD}" destId="{EFA14C85-1171-4EF8-AFED-E91BD061D181}" srcOrd="0" destOrd="0" presId="urn:microsoft.com/office/officeart/2005/8/layout/radial6"/>
    <dgm:cxn modelId="{7BF00298-C960-440A-80CE-78D9542DCC37}" type="presOf" srcId="{7640BE09-0485-4869-AD26-DE398E790785}" destId="{04C59ACE-63F7-4290-8380-F3C0710922B1}" srcOrd="0" destOrd="0" presId="urn:microsoft.com/office/officeart/2005/8/layout/radial6"/>
    <dgm:cxn modelId="{12887A75-B4E8-43D0-837E-FE378BFEE1F1}" type="presOf" srcId="{C24C7BD4-44B2-4A2F-890E-771D89A3DFF0}" destId="{FA16BB58-F11C-4BFA-9A9D-0F1B9DA74929}" srcOrd="0" destOrd="0" presId="urn:microsoft.com/office/officeart/2005/8/layout/radial6"/>
    <dgm:cxn modelId="{72DA2B5A-0161-4745-AE77-7131EFF280B4}" type="presParOf" srcId="{64F8D39E-D213-43A0-A2B7-FD67ACFD29D3}" destId="{04C59ACE-63F7-4290-8380-F3C0710922B1}" srcOrd="0" destOrd="0" presId="urn:microsoft.com/office/officeart/2005/8/layout/radial6"/>
    <dgm:cxn modelId="{0F27F574-5CD1-4697-8549-B96BCB0BA0DD}" type="presParOf" srcId="{64F8D39E-D213-43A0-A2B7-FD67ACFD29D3}" destId="{7528E484-200C-4AD8-BA06-9BA801EAC04D}" srcOrd="1" destOrd="0" presId="urn:microsoft.com/office/officeart/2005/8/layout/radial6"/>
    <dgm:cxn modelId="{FC8396EF-03D4-43A0-969F-55DC669D41C2}" type="presParOf" srcId="{64F8D39E-D213-43A0-A2B7-FD67ACFD29D3}" destId="{8FB3BA48-E171-4050-88AC-61E2BE3DBA14}" srcOrd="2" destOrd="0" presId="urn:microsoft.com/office/officeart/2005/8/layout/radial6"/>
    <dgm:cxn modelId="{08F313A1-EB02-43A6-A471-55545678B9A0}" type="presParOf" srcId="{64F8D39E-D213-43A0-A2B7-FD67ACFD29D3}" destId="{FA16BB58-F11C-4BFA-9A9D-0F1B9DA74929}" srcOrd="3" destOrd="0" presId="urn:microsoft.com/office/officeart/2005/8/layout/radial6"/>
    <dgm:cxn modelId="{CAC91921-A09B-41D0-B5AD-6175B1F48C92}" type="presParOf" srcId="{64F8D39E-D213-43A0-A2B7-FD67ACFD29D3}" destId="{308F1C8F-3E18-4411-A028-749A2F8BEF74}" srcOrd="4" destOrd="0" presId="urn:microsoft.com/office/officeart/2005/8/layout/radial6"/>
    <dgm:cxn modelId="{4071A5FF-2884-417A-B70A-5DB1D9C64C2A}" type="presParOf" srcId="{64F8D39E-D213-43A0-A2B7-FD67ACFD29D3}" destId="{C4AA076E-F5BE-4812-B33E-BF7FBC0369FA}" srcOrd="5" destOrd="0" presId="urn:microsoft.com/office/officeart/2005/8/layout/radial6"/>
    <dgm:cxn modelId="{1584EE23-5FC7-4C8E-BEE4-49CBB9D516D7}" type="presParOf" srcId="{64F8D39E-D213-43A0-A2B7-FD67ACFD29D3}" destId="{C95CC813-2FBF-4B1B-9014-DC32E619523E}" srcOrd="6" destOrd="0" presId="urn:microsoft.com/office/officeart/2005/8/layout/radial6"/>
    <dgm:cxn modelId="{2C90C0D1-E96A-4A53-AD49-FB7BD01A744A}" type="presParOf" srcId="{64F8D39E-D213-43A0-A2B7-FD67ACFD29D3}" destId="{B5E51A10-2759-4CB5-A886-CA9052867382}" srcOrd="7" destOrd="0" presId="urn:microsoft.com/office/officeart/2005/8/layout/radial6"/>
    <dgm:cxn modelId="{C652B31A-37BB-4BF9-A2A8-E1228A535341}" type="presParOf" srcId="{64F8D39E-D213-43A0-A2B7-FD67ACFD29D3}" destId="{43907FF8-B3AB-484A-B9C8-45767868F621}" srcOrd="8" destOrd="0" presId="urn:microsoft.com/office/officeart/2005/8/layout/radial6"/>
    <dgm:cxn modelId="{20DC54E7-7479-4857-927F-E54E7EB63148}" type="presParOf" srcId="{64F8D39E-D213-43A0-A2B7-FD67ACFD29D3}" destId="{4B41C1F4-8A29-40EC-AF4C-E13442A15CC7}" srcOrd="9" destOrd="0" presId="urn:microsoft.com/office/officeart/2005/8/layout/radial6"/>
    <dgm:cxn modelId="{7233973C-3045-4DD4-8654-2B2D9987B1FA}" type="presParOf" srcId="{64F8D39E-D213-43A0-A2B7-FD67ACFD29D3}" destId="{D77A9585-E166-4324-AEB7-BEAD8F6DE867}" srcOrd="10" destOrd="0" presId="urn:microsoft.com/office/officeart/2005/8/layout/radial6"/>
    <dgm:cxn modelId="{D7D765F8-0703-46A5-9217-E621B5B61DA2}" type="presParOf" srcId="{64F8D39E-D213-43A0-A2B7-FD67ACFD29D3}" destId="{2B29F781-2958-4854-914F-521049289F48}" srcOrd="11" destOrd="0" presId="urn:microsoft.com/office/officeart/2005/8/layout/radial6"/>
    <dgm:cxn modelId="{CBFE365F-9E84-4180-B346-8EB1C8A8BA2A}" type="presParOf" srcId="{64F8D39E-D213-43A0-A2B7-FD67ACFD29D3}" destId="{58FF2DE2-3DCD-4C1D-860E-FEA96182F744}" srcOrd="12" destOrd="0" presId="urn:microsoft.com/office/officeart/2005/8/layout/radial6"/>
    <dgm:cxn modelId="{61C1878F-B4CC-4DDC-837D-1D9DCC77AAD0}" type="presParOf" srcId="{64F8D39E-D213-43A0-A2B7-FD67ACFD29D3}" destId="{B5AE600B-6206-4794-9374-B0E5FAD12F29}" srcOrd="13" destOrd="0" presId="urn:microsoft.com/office/officeart/2005/8/layout/radial6"/>
    <dgm:cxn modelId="{0CA9E981-8793-46FF-9B1F-4CA3F7734CC5}" type="presParOf" srcId="{64F8D39E-D213-43A0-A2B7-FD67ACFD29D3}" destId="{A0D480EB-6406-481A-98D1-E8BCFBF7A0CF}" srcOrd="14" destOrd="0" presId="urn:microsoft.com/office/officeart/2005/8/layout/radial6"/>
    <dgm:cxn modelId="{AB8964E3-37EE-4A56-8DAA-7B125B4AD969}" type="presParOf" srcId="{64F8D39E-D213-43A0-A2B7-FD67ACFD29D3}" destId="{2EB14F65-B3D4-45B6-8B7E-3F3DBC66BB6F}" srcOrd="15" destOrd="0" presId="urn:microsoft.com/office/officeart/2005/8/layout/radial6"/>
    <dgm:cxn modelId="{B264AA80-7623-4DA9-A833-ACB198522ADD}" type="presParOf" srcId="{64F8D39E-D213-43A0-A2B7-FD67ACFD29D3}" destId="{C84BD971-B9EB-4FE3-AE35-B8EB4C859169}" srcOrd="16" destOrd="0" presId="urn:microsoft.com/office/officeart/2005/8/layout/radial6"/>
    <dgm:cxn modelId="{C65FF5F0-728C-45D9-92A8-BE2214F8785D}" type="presParOf" srcId="{64F8D39E-D213-43A0-A2B7-FD67ACFD29D3}" destId="{20B3823E-5D65-4F5E-8B1B-BC0CEF89C09D}" srcOrd="17" destOrd="0" presId="urn:microsoft.com/office/officeart/2005/8/layout/radial6"/>
    <dgm:cxn modelId="{51D6282D-A9EF-4F47-85F2-C9D3BD0435F9}" type="presParOf" srcId="{64F8D39E-D213-43A0-A2B7-FD67ACFD29D3}" destId="{41C6F70E-FDA5-486B-92C5-94E63F46821F}" srcOrd="18" destOrd="0" presId="urn:microsoft.com/office/officeart/2005/8/layout/radial6"/>
    <dgm:cxn modelId="{23C578AE-989D-4B0E-8692-45C5B8584561}" type="presParOf" srcId="{64F8D39E-D213-43A0-A2B7-FD67ACFD29D3}" destId="{EFA14C85-1171-4EF8-AFED-E91BD061D181}" srcOrd="19" destOrd="0" presId="urn:microsoft.com/office/officeart/2005/8/layout/radial6"/>
    <dgm:cxn modelId="{CD8881FF-2D83-4FCE-8E87-D0B5F2633BD8}" type="presParOf" srcId="{64F8D39E-D213-43A0-A2B7-FD67ACFD29D3}" destId="{1CF8D729-B1A2-4C9B-BA8E-45D9C7A27040}" srcOrd="20" destOrd="0" presId="urn:microsoft.com/office/officeart/2005/8/layout/radial6"/>
    <dgm:cxn modelId="{C7FA2DE9-7153-4588-A7D3-2EBC625C8B3F}" type="presParOf" srcId="{64F8D39E-D213-43A0-A2B7-FD67ACFD29D3}" destId="{0098E13F-C45D-4FEF-9B64-AA9B5E20E10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E13F-C45D-4FEF-9B64-AA9B5E20E102}">
      <dsp:nvSpPr>
        <dsp:cNvPr id="0" name=""/>
        <dsp:cNvSpPr/>
      </dsp:nvSpPr>
      <dsp:spPr>
        <a:xfrm>
          <a:off x="961747" y="404248"/>
          <a:ext cx="3292785" cy="3292785"/>
        </a:xfrm>
        <a:prstGeom prst="blockArc">
          <a:avLst>
            <a:gd name="adj1" fmla="val 12812952"/>
            <a:gd name="adj2" fmla="val 16564174"/>
            <a:gd name="adj3" fmla="val 3892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6F70E-FDA5-486B-92C5-94E63F46821F}">
      <dsp:nvSpPr>
        <dsp:cNvPr id="0" name=""/>
        <dsp:cNvSpPr/>
      </dsp:nvSpPr>
      <dsp:spPr>
        <a:xfrm>
          <a:off x="1059696" y="235135"/>
          <a:ext cx="3292785" cy="3292785"/>
        </a:xfrm>
        <a:prstGeom prst="blockArc">
          <a:avLst>
            <a:gd name="adj1" fmla="val 10060389"/>
            <a:gd name="adj2" fmla="val 12396529"/>
            <a:gd name="adj3" fmla="val 3892"/>
          </a:avLst>
        </a:prstGeom>
        <a:solidFill>
          <a:schemeClr val="accent2">
            <a:shade val="90000"/>
            <a:hueOff val="-401210"/>
            <a:satOff val="2013"/>
            <a:lumOff val="20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4F65-B3D4-45B6-8B7E-3F3DBC66BB6F}">
      <dsp:nvSpPr>
        <dsp:cNvPr id="0" name=""/>
        <dsp:cNvSpPr/>
      </dsp:nvSpPr>
      <dsp:spPr>
        <a:xfrm>
          <a:off x="1085090" y="384751"/>
          <a:ext cx="3292785" cy="3292785"/>
        </a:xfrm>
        <a:prstGeom prst="blockArc">
          <a:avLst>
            <a:gd name="adj1" fmla="val 7623968"/>
            <a:gd name="adj2" fmla="val 10383672"/>
            <a:gd name="adj3" fmla="val 3892"/>
          </a:avLst>
        </a:prstGeom>
        <a:solidFill>
          <a:schemeClr val="accent2">
            <a:shade val="90000"/>
            <a:hueOff val="-320968"/>
            <a:satOff val="1611"/>
            <a:lumOff val="161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F2DE2-3DCD-4C1D-860E-FEA96182F744}">
      <dsp:nvSpPr>
        <dsp:cNvPr id="0" name=""/>
        <dsp:cNvSpPr/>
      </dsp:nvSpPr>
      <dsp:spPr>
        <a:xfrm>
          <a:off x="1157223" y="392191"/>
          <a:ext cx="3292785" cy="3393512"/>
        </a:xfrm>
        <a:prstGeom prst="blockArc">
          <a:avLst>
            <a:gd name="adj1" fmla="val 2776976"/>
            <a:gd name="adj2" fmla="val 7820836"/>
            <a:gd name="adj3" fmla="val 3892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1C1F4-8A29-40EC-AF4C-E13442A15CC7}">
      <dsp:nvSpPr>
        <dsp:cNvPr id="0" name=""/>
        <dsp:cNvSpPr/>
      </dsp:nvSpPr>
      <dsp:spPr>
        <a:xfrm>
          <a:off x="1176370" y="424543"/>
          <a:ext cx="3292785" cy="3292785"/>
        </a:xfrm>
        <a:prstGeom prst="blockArc">
          <a:avLst>
            <a:gd name="adj1" fmla="val 370788"/>
            <a:gd name="adj2" fmla="val 2832956"/>
            <a:gd name="adj3" fmla="val 3892"/>
          </a:avLst>
        </a:prstGeom>
        <a:solidFill>
          <a:schemeClr val="accent2">
            <a:shade val="90000"/>
            <a:hueOff val="-160484"/>
            <a:satOff val="805"/>
            <a:lumOff val="80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CC813-2FBF-4B1B-9014-DC32E619523E}">
      <dsp:nvSpPr>
        <dsp:cNvPr id="0" name=""/>
        <dsp:cNvSpPr/>
      </dsp:nvSpPr>
      <dsp:spPr>
        <a:xfrm>
          <a:off x="1249421" y="89059"/>
          <a:ext cx="3292785" cy="3292785"/>
        </a:xfrm>
        <a:prstGeom prst="blockArc">
          <a:avLst>
            <a:gd name="adj1" fmla="val 20282738"/>
            <a:gd name="adj2" fmla="val 1103323"/>
            <a:gd name="adj3" fmla="val 3892"/>
          </a:avLst>
        </a:prstGeom>
        <a:solidFill>
          <a:schemeClr val="accent2">
            <a:shade val="90000"/>
            <a:hueOff val="-80242"/>
            <a:satOff val="403"/>
            <a:lumOff val="40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6BB58-F11C-4BFA-9A9D-0F1B9DA74929}">
      <dsp:nvSpPr>
        <dsp:cNvPr id="0" name=""/>
        <dsp:cNvSpPr/>
      </dsp:nvSpPr>
      <dsp:spPr>
        <a:xfrm>
          <a:off x="1409135" y="389409"/>
          <a:ext cx="3292785" cy="3292785"/>
        </a:xfrm>
        <a:prstGeom prst="blockArc">
          <a:avLst>
            <a:gd name="adj1" fmla="val 15607863"/>
            <a:gd name="adj2" fmla="val 19556993"/>
            <a:gd name="adj3" fmla="val 389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59ACE-63F7-4290-8380-F3C0710922B1}">
      <dsp:nvSpPr>
        <dsp:cNvPr id="0" name=""/>
        <dsp:cNvSpPr/>
      </dsp:nvSpPr>
      <dsp:spPr>
        <a:xfrm>
          <a:off x="2328613" y="1541101"/>
          <a:ext cx="954862" cy="1038107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PSS</a:t>
          </a:r>
          <a:endParaRPr lang="en-GB" sz="2000" b="1" i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8449" y="1693128"/>
        <a:ext cx="675190" cy="734053"/>
      </dsp:txXfrm>
    </dsp:sp>
    <dsp:sp modelId="{7528E484-200C-4AD8-BA06-9BA801EAC04D}">
      <dsp:nvSpPr>
        <dsp:cNvPr id="0" name=""/>
        <dsp:cNvSpPr/>
      </dsp:nvSpPr>
      <dsp:spPr>
        <a:xfrm>
          <a:off x="1766243" y="48754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Analyse the context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2062824" y="164911"/>
        <a:ext cx="1432022" cy="560856"/>
      </dsp:txXfrm>
    </dsp:sp>
    <dsp:sp modelId="{308F1C8F-3E18-4411-A028-749A2F8BEF74}">
      <dsp:nvSpPr>
        <dsp:cNvPr id="0" name=""/>
        <dsp:cNvSpPr/>
      </dsp:nvSpPr>
      <dsp:spPr>
        <a:xfrm>
          <a:off x="3380503" y="735312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Analyse usage modes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3677084" y="851469"/>
        <a:ext cx="1432022" cy="560856"/>
      </dsp:txXfrm>
    </dsp:sp>
    <dsp:sp modelId="{B5E51A10-2759-4CB5-A886-CA9052867382}">
      <dsp:nvSpPr>
        <dsp:cNvPr id="0" name=""/>
        <dsp:cNvSpPr/>
      </dsp:nvSpPr>
      <dsp:spPr>
        <a:xfrm>
          <a:off x="3415141" y="1848133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Design the PSS offer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3711722" y="1964290"/>
        <a:ext cx="1432022" cy="560856"/>
      </dsp:txXfrm>
    </dsp:sp>
    <dsp:sp modelId="{D77A9585-E166-4324-AEB7-BEAD8F6DE867}">
      <dsp:nvSpPr>
        <dsp:cNvPr id="0" name=""/>
        <dsp:cNvSpPr/>
      </dsp:nvSpPr>
      <dsp:spPr>
        <a:xfrm>
          <a:off x="2906698" y="2859153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Design organisational  scenario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3203279" y="2975310"/>
        <a:ext cx="1432022" cy="560856"/>
      </dsp:txXfrm>
    </dsp:sp>
    <dsp:sp modelId="{B5AE600B-6206-4794-9374-B0E5FAD12F29}">
      <dsp:nvSpPr>
        <dsp:cNvPr id="0" name=""/>
        <dsp:cNvSpPr/>
      </dsp:nvSpPr>
      <dsp:spPr>
        <a:xfrm>
          <a:off x="745862" y="2922715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Build evaluation model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1042443" y="3038872"/>
        <a:ext cx="1432022" cy="560856"/>
      </dsp:txXfrm>
    </dsp:sp>
    <dsp:sp modelId="{C84BD971-B9EB-4FE3-AE35-B8EB4C859169}">
      <dsp:nvSpPr>
        <dsp:cNvPr id="0" name=""/>
        <dsp:cNvSpPr/>
      </dsp:nvSpPr>
      <dsp:spPr>
        <a:xfrm>
          <a:off x="116363" y="1829587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Collect data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412944" y="1945744"/>
        <a:ext cx="1432022" cy="560856"/>
      </dsp:txXfrm>
    </dsp:sp>
    <dsp:sp modelId="{EFA14C85-1171-4EF8-AFED-E91BD061D181}">
      <dsp:nvSpPr>
        <dsp:cNvPr id="0" name=""/>
        <dsp:cNvSpPr/>
      </dsp:nvSpPr>
      <dsp:spPr>
        <a:xfrm>
          <a:off x="250129" y="761880"/>
          <a:ext cx="2025184" cy="79317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noProof="0" dirty="0" smtClean="0">
              <a:solidFill>
                <a:schemeClr val="tx1"/>
              </a:solidFill>
            </a:rPr>
            <a:t>Evaluate the scenarios</a:t>
          </a:r>
          <a:endParaRPr lang="en-GB" sz="1600" i="1" kern="1200" noProof="0" dirty="0">
            <a:solidFill>
              <a:schemeClr val="tx1"/>
            </a:solidFill>
          </a:endParaRPr>
        </a:p>
      </dsp:txBody>
      <dsp:txXfrm>
        <a:off x="546710" y="878037"/>
        <a:ext cx="1432022" cy="56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F390-6B51-0142-909E-2B00B502133B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928F-3235-4A44-9EFB-721250788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03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INSISTER SUR LE FAIT QUE l’intégration PSS : c’est comment appréhender les usages du client et construire</a:t>
            </a:r>
            <a:r>
              <a:rPr lang="fr-FR" baseline="0" smtClean="0"/>
              <a:t> une réponses à ses problèmes spécifiques, c’est-à-dire une offre de valeur customisée, et comment faire vivre cette offre durant tout son cycle de vie.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MotorSpindle</a:t>
            </a:r>
            <a:r>
              <a:rPr lang="fr-FR" dirty="0" smtClean="0"/>
              <a:t> = </a:t>
            </a:r>
            <a:r>
              <a:rPr lang="fr-FR" dirty="0" err="1" smtClean="0"/>
              <a:t>Electo</a:t>
            </a:r>
            <a:r>
              <a:rPr lang="fr-FR" dirty="0" smtClean="0"/>
              <a:t>-broche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8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PROCESSUS / EXEMPLE VERDOT , Chromatographie. 1</a:t>
            </a:r>
            <a:r>
              <a:rPr lang="fr-FR" baseline="30000" dirty="0" smtClean="0"/>
              <a:t>er</a:t>
            </a:r>
            <a:r>
              <a:rPr lang="fr-FR" dirty="0" smtClean="0"/>
              <a:t> contact 2011 avec analyse stratégique</a:t>
            </a:r>
            <a:r>
              <a:rPr lang="fr-FR" baseline="0" dirty="0" smtClean="0"/>
              <a:t> : 6 ans pour mettre en œuvre </a:t>
            </a:r>
            <a:r>
              <a:rPr lang="fr-FR" baseline="0" dirty="0" err="1" smtClean="0"/>
              <a:t>apeuprès</a:t>
            </a:r>
            <a:r>
              <a:rPr lang="fr-FR" baseline="0" dirty="0" smtClean="0"/>
              <a:t> les orientations clés et engager une nouvelle phase pour aller plus loin.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57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BD39898-F82E-4EEE-BDD4-A2BA69C0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810285"/>
            <a:ext cx="3591018" cy="2245742"/>
          </a:xfrm>
          <a:prstGeom prst="rect">
            <a:avLst/>
          </a:prstGeom>
        </p:spPr>
      </p:pic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0285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584688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14600" y="643380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157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57462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13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33697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07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391" y="835182"/>
            <a:ext cx="7886700" cy="32481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1690400"/>
            <a:ext cx="7886700" cy="439925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9800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4688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4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52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585888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3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27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20508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11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9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5616" y="6505066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3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5262104" cy="77372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7784" y="651290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7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524DEB3F-15E4-44D2-ACB9-252DFAC42C3C}"/>
              </a:ext>
            </a:extLst>
          </p:cNvPr>
          <p:cNvSpPr/>
          <p:nvPr/>
        </p:nvSpPr>
        <p:spPr>
          <a:xfrm>
            <a:off x="0" y="0"/>
            <a:ext cx="6457950" cy="116632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8" name="Prostokąt 11">
            <a:extLst>
              <a:ext uri="{FF2B5EF4-FFF2-40B4-BE49-F238E27FC236}">
                <a16:creationId xmlns:a16="http://schemas.microsoft.com/office/drawing/2014/main" id="{1212ADA7-2006-4598-B475-25951AC3AEFE}"/>
              </a:ext>
            </a:extLst>
          </p:cNvPr>
          <p:cNvSpPr/>
          <p:nvPr/>
        </p:nvSpPr>
        <p:spPr>
          <a:xfrm>
            <a:off x="6457950" y="0"/>
            <a:ext cx="2686050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73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EMSE, FAYOL Institute - PSS Research Team</a:t>
            </a: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48214" y="6311897"/>
            <a:ext cx="116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09E9-1243-4A5E-B0EE-9F03FF47D3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 dirty="0" smtClean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2363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dirty="0" smtClean="0"/>
              <a:t>EMSE_02</a:t>
            </a:r>
            <a:br>
              <a:rPr lang="fr-FR" dirty="0" smtClean="0"/>
            </a:br>
            <a:r>
              <a:rPr lang="fr-FR" dirty="0" smtClean="0"/>
              <a:t>Product-Service-System Design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000" b="0" dirty="0" smtClean="0"/>
              <a:t>Pr. Xavier Boucher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981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0108" y="-13692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1 : PCI-SCEMM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767" y="1484784"/>
            <a:ext cx="7886700" cy="4351338"/>
          </a:xfrm>
        </p:spPr>
        <p:txBody>
          <a:bodyPr/>
          <a:lstStyle/>
          <a:p>
            <a:r>
              <a:rPr lang="fr-FR" dirty="0" smtClean="0"/>
              <a:t>Saint Etienne, 150 </a:t>
            </a:r>
            <a:r>
              <a:rPr lang="fr-FR" dirty="0" err="1" smtClean="0"/>
              <a:t>employees</a:t>
            </a:r>
            <a:endParaRPr lang="fr-FR" dirty="0" smtClean="0"/>
          </a:p>
          <a:p>
            <a:r>
              <a:rPr lang="fr-FR" dirty="0" smtClean="0"/>
              <a:t>PSA Group…till 2015,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integration</a:t>
            </a:r>
            <a:r>
              <a:rPr lang="fr-FR" dirty="0" smtClean="0"/>
              <a:t> of the </a:t>
            </a:r>
            <a:r>
              <a:rPr lang="fr-FR" dirty="0" err="1" smtClean="0"/>
              <a:t>TongTai</a:t>
            </a:r>
            <a:r>
              <a:rPr lang="fr-FR" dirty="0" smtClean="0"/>
              <a:t> Group (Taïwan).</a:t>
            </a:r>
          </a:p>
          <a:p>
            <a:r>
              <a:rPr lang="fr-FR" dirty="0" err="1" smtClean="0"/>
              <a:t>Market</a:t>
            </a:r>
            <a:r>
              <a:rPr lang="fr-FR" dirty="0" smtClean="0"/>
              <a:t> : Automobile and </a:t>
            </a:r>
            <a:r>
              <a:rPr lang="fr-FR" dirty="0" err="1" smtClean="0"/>
              <a:t>Aeronautical</a:t>
            </a:r>
            <a:r>
              <a:rPr lang="fr-FR" dirty="0" smtClean="0"/>
              <a:t> industries</a:t>
            </a:r>
          </a:p>
          <a:p>
            <a:r>
              <a:rPr lang="fr-FR" dirty="0" err="1" smtClean="0"/>
              <a:t>Products</a:t>
            </a:r>
            <a:r>
              <a:rPr lang="fr-FR" dirty="0" smtClean="0"/>
              <a:t> and services : </a:t>
            </a:r>
            <a:r>
              <a:rPr lang="fr-FR" dirty="0" err="1" smtClean="0"/>
              <a:t>machinery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for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3" y="4043097"/>
            <a:ext cx="2232248" cy="14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51" y="5121746"/>
            <a:ext cx="18002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19847" y="4173814"/>
            <a:ext cx="2396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i="1" dirty="0" err="1" smtClean="0"/>
              <a:t>Machining</a:t>
            </a:r>
            <a:r>
              <a:rPr lang="fr-FR" i="1" dirty="0" smtClean="0"/>
              <a:t> </a:t>
            </a:r>
            <a:r>
              <a:rPr lang="fr-FR" i="1" dirty="0" err="1" smtClean="0"/>
              <a:t>Centers</a:t>
            </a: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i="1" dirty="0" smtClean="0"/>
              <a:t>Flexible </a:t>
            </a:r>
            <a:r>
              <a:rPr lang="fr-FR" i="1" dirty="0" err="1" smtClean="0"/>
              <a:t>lines</a:t>
            </a: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i="1" dirty="0" smtClean="0"/>
              <a:t>Transfer machines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i="1" dirty="0" err="1" smtClean="0"/>
              <a:t>Special</a:t>
            </a:r>
            <a:r>
              <a:rPr lang="fr-FR" i="1" dirty="0" smtClean="0"/>
              <a:t> machines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i="1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1325563"/>
          </a:xfrm>
        </p:spPr>
        <p:txBody>
          <a:bodyPr>
            <a:noAutofit/>
          </a:bodyPr>
          <a:lstStyle/>
          <a:p>
            <a:r>
              <a:rPr lang="fr-FR" sz="3200" dirty="0" smtClean="0"/>
              <a:t>PCI-SCEMM : Progressive </a:t>
            </a:r>
            <a:r>
              <a:rPr lang="fr-FR" sz="3200" dirty="0" err="1" smtClean="0"/>
              <a:t>development</a:t>
            </a:r>
            <a:r>
              <a:rPr lang="fr-FR" sz="3200" dirty="0" smtClean="0"/>
              <a:t> and </a:t>
            </a:r>
            <a:r>
              <a:rPr lang="fr-FR" sz="3200" dirty="0" err="1" smtClean="0"/>
              <a:t>risk</a:t>
            </a:r>
            <a:r>
              <a:rPr lang="fr-FR" sz="3200" dirty="0" smtClean="0"/>
              <a:t> management 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96855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Progressive </a:t>
            </a:r>
            <a:r>
              <a:rPr lang="fr-FR" b="1" dirty="0" err="1" smtClean="0"/>
              <a:t>development</a:t>
            </a:r>
            <a:r>
              <a:rPr lang="fr-FR" b="1" dirty="0" smtClean="0"/>
              <a:t> of service </a:t>
            </a:r>
            <a:r>
              <a:rPr lang="fr-FR" b="1" dirty="0" err="1" smtClean="0"/>
              <a:t>offer</a:t>
            </a:r>
            <a:r>
              <a:rPr lang="fr-FR" b="1" dirty="0" smtClean="0"/>
              <a:t> </a:t>
            </a:r>
            <a:r>
              <a:rPr lang="fr-FR" b="1" dirty="0" err="1" smtClean="0"/>
              <a:t>along</a:t>
            </a:r>
            <a:r>
              <a:rPr lang="fr-FR" b="1" dirty="0" smtClean="0"/>
              <a:t> the </a:t>
            </a:r>
            <a:r>
              <a:rPr lang="fr-FR" b="1" dirty="0" err="1" smtClean="0"/>
              <a:t>years</a:t>
            </a:r>
            <a:endParaRPr lang="fr-FR" b="1" dirty="0" smtClean="0"/>
          </a:p>
          <a:p>
            <a:pPr lvl="1"/>
            <a:r>
              <a:rPr lang="fr-FR" sz="2300" dirty="0" smtClean="0"/>
              <a:t>Intervention in case of </a:t>
            </a:r>
            <a:r>
              <a:rPr lang="fr-FR" sz="2300" dirty="0" err="1" smtClean="0"/>
              <a:t>technical</a:t>
            </a:r>
            <a:r>
              <a:rPr lang="fr-FR" sz="2300" dirty="0" smtClean="0"/>
              <a:t> </a:t>
            </a:r>
            <a:r>
              <a:rPr lang="fr-FR" sz="2300" dirty="0" err="1" smtClean="0"/>
              <a:t>failure</a:t>
            </a:r>
            <a:r>
              <a:rPr lang="fr-FR" sz="2300" dirty="0" smtClean="0"/>
              <a:t> (curative maintenance)</a:t>
            </a:r>
          </a:p>
          <a:p>
            <a:pPr lvl="1"/>
            <a:r>
              <a:rPr lang="fr-FR" sz="2300" b="0" dirty="0" err="1" smtClean="0"/>
              <a:t>Development</a:t>
            </a:r>
            <a:r>
              <a:rPr lang="fr-FR" sz="2300" b="0" dirty="0" smtClean="0"/>
              <a:t> of full maintenance </a:t>
            </a:r>
            <a:r>
              <a:rPr lang="fr-FR" sz="2300" b="0" dirty="0" err="1" smtClean="0"/>
              <a:t>offers</a:t>
            </a:r>
            <a:r>
              <a:rPr lang="fr-FR" sz="2300" b="0" dirty="0" smtClean="0"/>
              <a:t> : </a:t>
            </a:r>
            <a:r>
              <a:rPr lang="fr-FR" sz="2300" b="0" dirty="0" err="1" smtClean="0"/>
              <a:t>spare</a:t>
            </a:r>
            <a:r>
              <a:rPr lang="fr-FR" sz="2300" b="0" dirty="0" smtClean="0"/>
              <a:t> part inventories, maintenance service </a:t>
            </a:r>
            <a:r>
              <a:rPr lang="fr-FR" sz="2300" b="0" dirty="0" err="1" smtClean="0"/>
              <a:t>contracts</a:t>
            </a:r>
            <a:endParaRPr lang="fr-FR" sz="2300" b="0" dirty="0" smtClean="0"/>
          </a:p>
          <a:p>
            <a:pPr lvl="1"/>
            <a:r>
              <a:rPr lang="fr-FR" sz="2300" dirty="0" err="1" smtClean="0"/>
              <a:t>Development</a:t>
            </a:r>
            <a:r>
              <a:rPr lang="fr-FR" sz="2300" dirty="0" smtClean="0"/>
              <a:t> of </a:t>
            </a:r>
            <a:r>
              <a:rPr lang="fr-FR" sz="2300" dirty="0" err="1" smtClean="0"/>
              <a:t>renovation</a:t>
            </a:r>
            <a:r>
              <a:rPr lang="fr-FR" sz="2300" dirty="0" smtClean="0"/>
              <a:t> </a:t>
            </a:r>
            <a:r>
              <a:rPr lang="fr-FR" sz="2300" dirty="0" err="1" smtClean="0"/>
              <a:t>offer</a:t>
            </a:r>
            <a:r>
              <a:rPr lang="fr-FR" sz="2300" dirty="0" smtClean="0"/>
              <a:t> on a </a:t>
            </a:r>
            <a:r>
              <a:rPr lang="fr-FR" sz="2300" dirty="0" err="1" smtClean="0"/>
              <a:t>special</a:t>
            </a:r>
            <a:r>
              <a:rPr lang="fr-FR" sz="2300" dirty="0" smtClean="0"/>
              <a:t> component : </a:t>
            </a:r>
            <a:r>
              <a:rPr lang="fr-FR" sz="2300" dirty="0" err="1" smtClean="0"/>
              <a:t>motorspindle</a:t>
            </a:r>
            <a:endParaRPr lang="fr-FR" sz="2300" dirty="0" smtClean="0"/>
          </a:p>
          <a:p>
            <a:pPr lvl="1"/>
            <a:r>
              <a:rPr lang="fr-FR" sz="2300" b="0" dirty="0" err="1" smtClean="0"/>
              <a:t>Creation</a:t>
            </a:r>
            <a:r>
              <a:rPr lang="fr-FR" sz="2300" b="0" dirty="0" smtClean="0"/>
              <a:t> (2007) of a full service </a:t>
            </a:r>
            <a:r>
              <a:rPr lang="fr-FR" sz="2300" b="0" dirty="0" err="1" smtClean="0"/>
              <a:t>department</a:t>
            </a:r>
            <a:endParaRPr lang="fr-FR" sz="2300" b="0" dirty="0" smtClean="0"/>
          </a:p>
          <a:p>
            <a:r>
              <a:rPr lang="fr-FR" b="1" dirty="0" smtClean="0"/>
              <a:t>Maintenance </a:t>
            </a:r>
            <a:r>
              <a:rPr lang="fr-FR" b="1" dirty="0" err="1" smtClean="0"/>
              <a:t>contract</a:t>
            </a:r>
            <a:r>
              <a:rPr lang="fr-FR" b="1" dirty="0" smtClean="0"/>
              <a:t> and </a:t>
            </a:r>
            <a:r>
              <a:rPr lang="fr-FR" b="1" dirty="0" err="1" smtClean="0"/>
              <a:t>risk</a:t>
            </a:r>
            <a:r>
              <a:rPr lang="fr-FR" b="1" dirty="0" smtClean="0"/>
              <a:t> management</a:t>
            </a:r>
            <a:r>
              <a:rPr lang="fr-FR" dirty="0" smtClean="0"/>
              <a:t> </a:t>
            </a:r>
          </a:p>
          <a:p>
            <a:pPr lvl="1"/>
            <a:r>
              <a:rPr lang="fr-FR" sz="2300" dirty="0" err="1" smtClean="0"/>
              <a:t>Spare</a:t>
            </a:r>
            <a:r>
              <a:rPr lang="fr-FR" sz="2300" dirty="0" smtClean="0"/>
              <a:t> part stocks : obsolescence </a:t>
            </a:r>
            <a:r>
              <a:rPr lang="fr-FR" sz="2300" dirty="0" err="1" smtClean="0"/>
              <a:t>risks</a:t>
            </a:r>
            <a:r>
              <a:rPr lang="fr-FR" sz="2300" dirty="0" smtClean="0"/>
              <a:t> reporter on the manufacturer, cash flow impacts and </a:t>
            </a:r>
            <a:r>
              <a:rPr lang="fr-FR" sz="2300" dirty="0" err="1" smtClean="0"/>
              <a:t>financial</a:t>
            </a:r>
            <a:r>
              <a:rPr lang="fr-FR" sz="2300" dirty="0" smtClean="0"/>
              <a:t> </a:t>
            </a:r>
            <a:r>
              <a:rPr lang="fr-FR" sz="2300" dirty="0" err="1" smtClean="0"/>
              <a:t>risks</a:t>
            </a:r>
            <a:endParaRPr lang="fr-FR" sz="2300" dirty="0" smtClean="0"/>
          </a:p>
          <a:p>
            <a:pPr lvl="1"/>
            <a:r>
              <a:rPr lang="fr-FR" sz="2300" dirty="0" err="1" smtClean="0"/>
              <a:t>Necessity</a:t>
            </a:r>
            <a:r>
              <a:rPr lang="fr-FR" sz="2300" dirty="0" smtClean="0"/>
              <a:t> to manage a </a:t>
            </a:r>
            <a:r>
              <a:rPr lang="fr-FR" sz="2300" dirty="0" err="1" smtClean="0"/>
              <a:t>knowledge</a:t>
            </a:r>
            <a:r>
              <a:rPr lang="fr-FR" sz="2300" dirty="0" smtClean="0"/>
              <a:t> </a:t>
            </a:r>
            <a:r>
              <a:rPr lang="fr-FR" sz="2300" dirty="0" err="1" smtClean="0"/>
              <a:t>learning</a:t>
            </a:r>
            <a:r>
              <a:rPr lang="fr-FR" sz="2300" dirty="0" smtClean="0"/>
              <a:t>  </a:t>
            </a:r>
            <a:r>
              <a:rPr lang="fr-FR" sz="2300" dirty="0" err="1" smtClean="0"/>
              <a:t>loop</a:t>
            </a:r>
            <a:r>
              <a:rPr lang="fr-FR" sz="2300" dirty="0" smtClean="0"/>
              <a:t> : </a:t>
            </a:r>
            <a:r>
              <a:rPr lang="fr-FR" sz="2300" dirty="0" err="1" smtClean="0"/>
              <a:t>maintain</a:t>
            </a:r>
            <a:r>
              <a:rPr lang="fr-FR" sz="2300" dirty="0" smtClean="0"/>
              <a:t> a </a:t>
            </a:r>
            <a:r>
              <a:rPr lang="fr-FR" sz="2300" dirty="0" err="1" smtClean="0"/>
              <a:t>strong</a:t>
            </a:r>
            <a:r>
              <a:rPr lang="fr-FR" sz="2300" dirty="0" smtClean="0"/>
              <a:t> interaction and know-how </a:t>
            </a:r>
            <a:r>
              <a:rPr lang="fr-FR" sz="2300" dirty="0" err="1" smtClean="0"/>
              <a:t>transfer</a:t>
            </a:r>
            <a:r>
              <a:rPr lang="fr-FR" sz="2300" dirty="0" smtClean="0"/>
              <a:t> </a:t>
            </a:r>
            <a:r>
              <a:rPr lang="fr-FR" sz="2300" dirty="0" err="1" smtClean="0"/>
              <a:t>between</a:t>
            </a:r>
            <a:r>
              <a:rPr lang="fr-FR" sz="2300" dirty="0" smtClean="0"/>
              <a:t> maintenance and design teams</a:t>
            </a:r>
            <a:endParaRPr lang="fr-FR" sz="2300" dirty="0"/>
          </a:p>
          <a:p>
            <a:r>
              <a:rPr lang="fr-FR" b="1" dirty="0" smtClean="0"/>
              <a:t>PSS ‘</a:t>
            </a:r>
            <a:r>
              <a:rPr lang="fr-FR" b="1" dirty="0" err="1" smtClean="0"/>
              <a:t>availability</a:t>
            </a:r>
            <a:r>
              <a:rPr lang="fr-FR" b="1" dirty="0" smtClean="0"/>
              <a:t> </a:t>
            </a:r>
            <a:r>
              <a:rPr lang="fr-FR" b="1" dirty="0" err="1" smtClean="0"/>
              <a:t>offer</a:t>
            </a:r>
            <a:r>
              <a:rPr lang="fr-FR" b="1" dirty="0" smtClean="0"/>
              <a:t>’ : high </a:t>
            </a:r>
            <a:r>
              <a:rPr lang="fr-FR" b="1" dirty="0" err="1" smtClean="0"/>
              <a:t>level</a:t>
            </a:r>
            <a:r>
              <a:rPr lang="fr-FR" b="1" dirty="0" smtClean="0"/>
              <a:t> of </a:t>
            </a:r>
            <a:r>
              <a:rPr lang="fr-FR" b="1" dirty="0" err="1" smtClean="0"/>
              <a:t>risks</a:t>
            </a:r>
            <a:r>
              <a:rPr lang="fr-FR" b="1" dirty="0" smtClean="0"/>
              <a:t> !</a:t>
            </a:r>
          </a:p>
          <a:p>
            <a:pPr lvl="1"/>
            <a:r>
              <a:rPr lang="fr-FR" sz="2300" dirty="0" err="1" smtClean="0"/>
              <a:t>Offer</a:t>
            </a:r>
            <a:r>
              <a:rPr lang="fr-FR" sz="2300" dirty="0" smtClean="0"/>
              <a:t> = the manufacturer sales the </a:t>
            </a:r>
            <a:r>
              <a:rPr lang="fr-FR" sz="2300" dirty="0" err="1" smtClean="0"/>
              <a:t>availability</a:t>
            </a:r>
            <a:r>
              <a:rPr lang="fr-FR" sz="2300" dirty="0" smtClean="0"/>
              <a:t> (or </a:t>
            </a:r>
            <a:r>
              <a:rPr lang="fr-FR" sz="2300" dirty="0" err="1" smtClean="0"/>
              <a:t>even</a:t>
            </a:r>
            <a:r>
              <a:rPr lang="fr-FR" sz="2300" dirty="0" smtClean="0"/>
              <a:t> performance !) of </a:t>
            </a:r>
            <a:r>
              <a:rPr lang="fr-FR" sz="2300" dirty="0" err="1" smtClean="0"/>
              <a:t>its</a:t>
            </a:r>
            <a:r>
              <a:rPr lang="fr-FR" sz="2300" dirty="0" smtClean="0"/>
              <a:t> </a:t>
            </a:r>
            <a:r>
              <a:rPr lang="fr-FR" sz="2300" dirty="0" err="1" smtClean="0"/>
              <a:t>technology</a:t>
            </a:r>
            <a:r>
              <a:rPr lang="fr-FR" sz="2300" dirty="0" smtClean="0"/>
              <a:t> for the final business user. The </a:t>
            </a:r>
            <a:r>
              <a:rPr lang="fr-FR" sz="2300" dirty="0" err="1" smtClean="0"/>
              <a:t>technology</a:t>
            </a:r>
            <a:r>
              <a:rPr lang="fr-FR" sz="2300" dirty="0" smtClean="0"/>
              <a:t> </a:t>
            </a:r>
            <a:r>
              <a:rPr lang="fr-FR" sz="2300" dirty="0" err="1" smtClean="0"/>
              <a:t>itself</a:t>
            </a:r>
            <a:r>
              <a:rPr lang="fr-FR" sz="2300" dirty="0" smtClean="0"/>
              <a:t> </a:t>
            </a:r>
            <a:r>
              <a:rPr lang="fr-FR" sz="2300" dirty="0" err="1" smtClean="0"/>
              <a:t>is</a:t>
            </a:r>
            <a:r>
              <a:rPr lang="fr-FR" sz="2300" dirty="0" smtClean="0"/>
              <a:t> not </a:t>
            </a:r>
            <a:r>
              <a:rPr lang="fr-FR" sz="2300" dirty="0" err="1" smtClean="0"/>
              <a:t>sold</a:t>
            </a:r>
            <a:r>
              <a:rPr lang="fr-FR" sz="2300" dirty="0" smtClean="0"/>
              <a:t>. The manufacturer </a:t>
            </a:r>
            <a:r>
              <a:rPr lang="fr-FR" sz="2300" dirty="0" err="1" smtClean="0"/>
              <a:t>is</a:t>
            </a:r>
            <a:r>
              <a:rPr lang="fr-FR" sz="2300" dirty="0" smtClean="0"/>
              <a:t> </a:t>
            </a:r>
            <a:r>
              <a:rPr lang="fr-FR" sz="2300" dirty="0" err="1" smtClean="0"/>
              <a:t>responsible</a:t>
            </a:r>
            <a:r>
              <a:rPr lang="fr-FR" sz="2300" dirty="0" smtClean="0"/>
              <a:t> to </a:t>
            </a:r>
            <a:r>
              <a:rPr lang="fr-FR" sz="2300" dirty="0" err="1" smtClean="0"/>
              <a:t>maintain</a:t>
            </a:r>
            <a:r>
              <a:rPr lang="fr-FR" sz="2300" dirty="0" smtClean="0"/>
              <a:t> the performance of the system</a:t>
            </a:r>
          </a:p>
          <a:p>
            <a:pPr lvl="1"/>
            <a:r>
              <a:rPr lang="fr-FR" sz="2300" dirty="0" err="1" smtClean="0"/>
              <a:t>Risks</a:t>
            </a:r>
            <a:r>
              <a:rPr lang="fr-FR" sz="2300" dirty="0" smtClean="0"/>
              <a:t> : how to manage the </a:t>
            </a:r>
            <a:r>
              <a:rPr lang="fr-FR" sz="2300" dirty="0" err="1" smtClean="0"/>
              <a:t>working</a:t>
            </a:r>
            <a:r>
              <a:rPr lang="fr-FR" sz="2300" dirty="0" smtClean="0"/>
              <a:t> conditions by the </a:t>
            </a:r>
            <a:r>
              <a:rPr lang="fr-FR" sz="2300" dirty="0" err="1" smtClean="0"/>
              <a:t>customer</a:t>
            </a:r>
            <a:r>
              <a:rPr lang="fr-FR" sz="2300" dirty="0" smtClean="0"/>
              <a:t> ?</a:t>
            </a:r>
          </a:p>
          <a:p>
            <a:pPr lvl="1"/>
            <a:r>
              <a:rPr lang="fr-FR" sz="2300" dirty="0" err="1" smtClean="0"/>
              <a:t>Risk</a:t>
            </a:r>
            <a:r>
              <a:rPr lang="fr-FR" sz="2300" dirty="0" smtClean="0"/>
              <a:t> Management : Contractualisation </a:t>
            </a:r>
            <a:r>
              <a:rPr lang="fr-FR" sz="2300" dirty="0" err="1" smtClean="0"/>
              <a:t>is</a:t>
            </a:r>
            <a:r>
              <a:rPr lang="fr-FR" sz="2300" dirty="0" smtClean="0"/>
              <a:t> crucial and </a:t>
            </a:r>
            <a:r>
              <a:rPr lang="fr-FR" sz="2300" dirty="0" err="1" smtClean="0"/>
              <a:t>based</a:t>
            </a:r>
            <a:r>
              <a:rPr lang="fr-FR" sz="2300" dirty="0" smtClean="0"/>
              <a:t> on </a:t>
            </a:r>
            <a:r>
              <a:rPr lang="fr-FR" sz="2300" dirty="0" err="1" smtClean="0"/>
              <a:t>risk</a:t>
            </a:r>
            <a:r>
              <a:rPr lang="fr-FR" sz="2300" dirty="0" smtClean="0"/>
              <a:t> anticipation / </a:t>
            </a:r>
            <a:r>
              <a:rPr lang="fr-FR" sz="2300" dirty="0" err="1" smtClean="0"/>
              <a:t>Treaceability</a:t>
            </a:r>
            <a:r>
              <a:rPr lang="fr-FR" sz="2300" dirty="0" smtClean="0"/>
              <a:t> for production </a:t>
            </a:r>
            <a:r>
              <a:rPr lang="fr-FR" sz="2300" dirty="0" err="1" smtClean="0"/>
              <a:t>parameters</a:t>
            </a:r>
            <a:r>
              <a:rPr lang="fr-FR" sz="2300" dirty="0" smtClean="0"/>
              <a:t> supervision and </a:t>
            </a:r>
            <a:r>
              <a:rPr lang="fr-FR" sz="2300" dirty="0" err="1" smtClean="0"/>
              <a:t>failure</a:t>
            </a:r>
            <a:r>
              <a:rPr lang="fr-FR" sz="2300" dirty="0" smtClean="0"/>
              <a:t> </a:t>
            </a:r>
            <a:r>
              <a:rPr lang="fr-FR" sz="2300" dirty="0" err="1" smtClean="0"/>
              <a:t>detection</a:t>
            </a:r>
            <a:r>
              <a:rPr lang="fr-FR" sz="2300" dirty="0" smtClean="0"/>
              <a:t> / </a:t>
            </a:r>
            <a:r>
              <a:rPr lang="fr-FR" sz="2300" dirty="0" err="1" smtClean="0"/>
              <a:t>Economic</a:t>
            </a:r>
            <a:r>
              <a:rPr lang="fr-FR" sz="2300" dirty="0" smtClean="0"/>
              <a:t> </a:t>
            </a:r>
            <a:r>
              <a:rPr lang="fr-FR" sz="2300" dirty="0" err="1" smtClean="0"/>
              <a:t>based</a:t>
            </a:r>
            <a:r>
              <a:rPr lang="fr-FR" sz="2300" dirty="0" smtClean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of </a:t>
            </a:r>
            <a:r>
              <a:rPr lang="fr-FR" sz="2300" dirty="0" err="1" smtClean="0"/>
              <a:t>risks</a:t>
            </a:r>
            <a:endParaRPr lang="fr-FR" sz="23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1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1682" y="-198917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2 : </a:t>
            </a:r>
            <a:r>
              <a:rPr lang="fr-FR" sz="3200" dirty="0" err="1" smtClean="0"/>
              <a:t>Desgranges</a:t>
            </a:r>
            <a:r>
              <a:rPr lang="fr-FR" sz="3200" dirty="0" smtClean="0"/>
              <a:t> </a:t>
            </a:r>
            <a:r>
              <a:rPr lang="fr-FR" sz="3200" dirty="0" smtClean="0"/>
              <a:t>Outillage</a:t>
            </a:r>
            <a:endParaRPr lang="fr-FR" sz="32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68760"/>
            <a:ext cx="7211144" cy="4485884"/>
          </a:xfrm>
        </p:spPr>
        <p:txBody>
          <a:bodyPr/>
          <a:lstStyle/>
          <a:p>
            <a:r>
              <a:rPr lang="fr-FR" dirty="0" smtClean="0"/>
              <a:t>Saint Etienne, 50 </a:t>
            </a:r>
            <a:r>
              <a:rPr lang="fr-FR" dirty="0" err="1" smtClean="0"/>
              <a:t>employees</a:t>
            </a:r>
            <a:endParaRPr lang="fr-FR" dirty="0" smtClean="0"/>
          </a:p>
          <a:p>
            <a:r>
              <a:rPr lang="fr-FR" dirty="0" err="1" smtClean="0"/>
              <a:t>Sub-contractors</a:t>
            </a:r>
            <a:r>
              <a:rPr lang="fr-FR" dirty="0" smtClean="0"/>
              <a:t> for </a:t>
            </a:r>
            <a:r>
              <a:rPr lang="fr-FR" dirty="0" err="1" smtClean="0"/>
              <a:t>aeronautics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endParaRPr lang="fr-FR" dirty="0" smtClean="0"/>
          </a:p>
          <a:p>
            <a:r>
              <a:rPr lang="fr-FR" dirty="0" err="1" smtClean="0"/>
              <a:t>Products</a:t>
            </a:r>
            <a:r>
              <a:rPr lang="fr-FR" dirty="0" smtClean="0"/>
              <a:t> : </a:t>
            </a:r>
            <a:r>
              <a:rPr lang="fr-FR" dirty="0" err="1" smtClean="0"/>
              <a:t>cutting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for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 smtClean="0"/>
          </a:p>
          <a:p>
            <a:r>
              <a:rPr lang="fr-FR" dirty="0" smtClean="0"/>
              <a:t>Services :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fr-FR" dirty="0" err="1" smtClean="0"/>
              <a:t>sharpening</a:t>
            </a:r>
            <a:r>
              <a:rPr lang="fr-FR" dirty="0" smtClean="0"/>
              <a:t> and adaptation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2524"/>
            <a:ext cx="1368152" cy="109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6" descr="http://www.desgranges-oc.com/images/aff04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8574"/>
            <a:ext cx="2167856" cy="11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desgranges-oc.com/images/acc_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859" r="51337" b="-2600"/>
          <a:stretch/>
        </p:blipFill>
        <p:spPr bwMode="auto">
          <a:xfrm>
            <a:off x="971600" y="4869160"/>
            <a:ext cx="1873567" cy="11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sgranges-oc.com/images/acc_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-2909" r="-8456" b="50168"/>
          <a:stretch/>
        </p:blipFill>
        <p:spPr bwMode="auto">
          <a:xfrm>
            <a:off x="6948000" y="2954216"/>
            <a:ext cx="2196000" cy="11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17123" y="605668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</a:t>
            </a:r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2314" y="501317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Aeronautic</a:t>
            </a:r>
            <a:endParaRPr lang="fr-FR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8304" y="422282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</a:p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èche à angle droit 11"/>
          <p:cNvSpPr/>
          <p:nvPr/>
        </p:nvSpPr>
        <p:spPr>
          <a:xfrm>
            <a:off x="3131840" y="5805264"/>
            <a:ext cx="1512168" cy="43608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à angle droit 15"/>
          <p:cNvSpPr/>
          <p:nvPr/>
        </p:nvSpPr>
        <p:spPr>
          <a:xfrm>
            <a:off x="6019776" y="4966617"/>
            <a:ext cx="1512168" cy="43608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4461" y="51676"/>
            <a:ext cx="7308476" cy="1124316"/>
          </a:xfrm>
        </p:spPr>
        <p:txBody>
          <a:bodyPr>
            <a:normAutofit/>
          </a:bodyPr>
          <a:lstStyle/>
          <a:p>
            <a:r>
              <a:rPr lang="fr-FR" sz="3200" dirty="0" err="1"/>
              <a:t>Desgranges</a:t>
            </a:r>
            <a:r>
              <a:rPr lang="fr-FR" sz="3200" dirty="0"/>
              <a:t> </a:t>
            </a:r>
            <a:r>
              <a:rPr lang="fr-FR" sz="3200" dirty="0" smtClean="0"/>
              <a:t>Outillage : </a:t>
            </a:r>
            <a:r>
              <a:rPr lang="fr-FR" sz="3200" dirty="0" err="1" smtClean="0"/>
              <a:t>which</a:t>
            </a:r>
            <a:r>
              <a:rPr lang="fr-FR" sz="3200" dirty="0" smtClean="0"/>
              <a:t> </a:t>
            </a:r>
            <a:r>
              <a:rPr lang="fr-FR" sz="3200" dirty="0" err="1" smtClean="0"/>
              <a:t>industrial</a:t>
            </a:r>
            <a:r>
              <a:rPr lang="fr-FR" sz="3200" dirty="0" smtClean="0"/>
              <a:t> transition ?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-36512" y="1611541"/>
            <a:ext cx="9144000" cy="2947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367" tIns="40183" rIns="80367" bIns="40183"/>
          <a:lstStyle/>
          <a:p>
            <a:pPr defTabSz="874713"/>
            <a:endParaRPr lang="fr-FR"/>
          </a:p>
        </p:txBody>
      </p:sp>
      <p:grpSp>
        <p:nvGrpSpPr>
          <p:cNvPr id="40" name="Groupe 20"/>
          <p:cNvGrpSpPr>
            <a:grpSpLocks/>
          </p:cNvGrpSpPr>
          <p:nvPr/>
        </p:nvGrpSpPr>
        <p:grpSpPr bwMode="auto">
          <a:xfrm>
            <a:off x="2552701" y="1611541"/>
            <a:ext cx="2727325" cy="1039813"/>
            <a:chOff x="3368353" y="2638028"/>
            <a:chExt cx="3168352" cy="1148830"/>
          </a:xfrm>
        </p:grpSpPr>
        <p:sp>
          <p:nvSpPr>
            <p:cNvPr id="41" name="Ellipse 16"/>
            <p:cNvSpPr>
              <a:spLocks noChangeArrowheads="1"/>
            </p:cNvSpPr>
            <p:nvPr/>
          </p:nvSpPr>
          <p:spPr bwMode="auto">
            <a:xfrm>
              <a:off x="3368353" y="2638028"/>
              <a:ext cx="3168352" cy="114883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874713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2" name="ZoneTexte 17"/>
            <p:cNvSpPr txBox="1">
              <a:spLocks noChangeArrowheads="1"/>
            </p:cNvSpPr>
            <p:nvPr/>
          </p:nvSpPr>
          <p:spPr bwMode="auto">
            <a:xfrm>
              <a:off x="3584376" y="2709641"/>
              <a:ext cx="2682720" cy="81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fr-FR" sz="1400">
                  <a:solidFill>
                    <a:schemeClr val="bg1"/>
                  </a:solidFill>
                </a:rPr>
                <a:t>Manuf. &amp; sale of tools</a:t>
              </a:r>
            </a:p>
            <a:p>
              <a:pPr algn="ctr" eaLnBrk="1" hangingPunct="1"/>
              <a:endParaRPr lang="fr-FR" sz="140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fr-FR" sz="1400">
                  <a:solidFill>
                    <a:schemeClr val="bg1"/>
                  </a:solidFill>
                </a:rPr>
                <a:t>Sale of use of the tools</a:t>
              </a:r>
            </a:p>
          </p:txBody>
        </p:sp>
        <p:sp>
          <p:nvSpPr>
            <p:cNvPr id="43" name="Flèche vers le bas 19"/>
            <p:cNvSpPr>
              <a:spLocks noChangeArrowheads="1"/>
            </p:cNvSpPr>
            <p:nvPr/>
          </p:nvSpPr>
          <p:spPr bwMode="auto">
            <a:xfrm>
              <a:off x="4664497" y="3035986"/>
              <a:ext cx="389921" cy="21226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874713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e 43"/>
          <p:cNvGrpSpPr>
            <a:grpSpLocks/>
          </p:cNvGrpSpPr>
          <p:nvPr/>
        </p:nvGrpSpPr>
        <p:grpSpPr bwMode="auto">
          <a:xfrm>
            <a:off x="66676" y="2132241"/>
            <a:ext cx="2638425" cy="1636713"/>
            <a:chOff x="120368" y="3140435"/>
            <a:chExt cx="3066390" cy="1809744"/>
          </a:xfrm>
        </p:grpSpPr>
        <p:sp>
          <p:nvSpPr>
            <p:cNvPr id="45" name="ZoneTexte 18"/>
            <p:cNvSpPr txBox="1">
              <a:spLocks noChangeArrowheads="1"/>
            </p:cNvSpPr>
            <p:nvPr/>
          </p:nvSpPr>
          <p:spPr bwMode="auto">
            <a:xfrm>
              <a:off x="1568153" y="3328375"/>
              <a:ext cx="1618605" cy="81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Fonction ‘Inventory management’</a:t>
              </a:r>
            </a:p>
          </p:txBody>
        </p:sp>
        <p:sp>
          <p:nvSpPr>
            <p:cNvPr id="46" name="ZoneTexte 31"/>
            <p:cNvSpPr txBox="1">
              <a:spLocks noChangeArrowheads="1"/>
            </p:cNvSpPr>
            <p:nvPr/>
          </p:nvSpPr>
          <p:spPr bwMode="auto">
            <a:xfrm>
              <a:off x="120368" y="4133648"/>
              <a:ext cx="1807825" cy="81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Creation of value by stock</a:t>
              </a:r>
            </a:p>
            <a:p>
              <a:pPr eaLnBrk="1" hangingPunct="1"/>
              <a:r>
                <a:rPr lang="fr-FR" sz="1400" i="1"/>
                <a:t>optimisation</a:t>
              </a:r>
            </a:p>
          </p:txBody>
        </p:sp>
        <p:cxnSp>
          <p:nvCxnSpPr>
            <p:cNvPr id="47" name="Connecteur droit avec flèche 22"/>
            <p:cNvCxnSpPr>
              <a:cxnSpLocks noChangeShapeType="1"/>
              <a:endCxn id="45" idx="0"/>
            </p:cNvCxnSpPr>
            <p:nvPr/>
          </p:nvCxnSpPr>
          <p:spPr bwMode="auto">
            <a:xfrm flipH="1">
              <a:off x="2377456" y="3140435"/>
              <a:ext cx="637179" cy="18794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Connecteur droit avec flèche 24"/>
            <p:cNvCxnSpPr>
              <a:cxnSpLocks noChangeShapeType="1"/>
              <a:stCxn id="45" idx="1"/>
              <a:endCxn id="46" idx="0"/>
            </p:cNvCxnSpPr>
            <p:nvPr/>
          </p:nvCxnSpPr>
          <p:spPr bwMode="auto">
            <a:xfrm flipH="1">
              <a:off x="1024281" y="3736641"/>
              <a:ext cx="543872" cy="39700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Groupe 48"/>
          <p:cNvGrpSpPr>
            <a:grpSpLocks/>
          </p:cNvGrpSpPr>
          <p:nvPr/>
        </p:nvGrpSpPr>
        <p:grpSpPr bwMode="auto">
          <a:xfrm>
            <a:off x="1458913" y="2670404"/>
            <a:ext cx="2301875" cy="1749425"/>
            <a:chOff x="1738974" y="3735082"/>
            <a:chExt cx="2671920" cy="1934713"/>
          </a:xfrm>
        </p:grpSpPr>
        <p:sp>
          <p:nvSpPr>
            <p:cNvPr id="50" name="ZoneTexte 28"/>
            <p:cNvSpPr txBox="1">
              <a:spLocks noChangeArrowheads="1"/>
            </p:cNvSpPr>
            <p:nvPr/>
          </p:nvSpPr>
          <p:spPr bwMode="auto">
            <a:xfrm>
              <a:off x="2792289" y="4159371"/>
              <a:ext cx="1618605" cy="57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 dirty="0"/>
                <a:t>Fonction ‘</a:t>
              </a:r>
              <a:r>
                <a:rPr lang="fr-FR" sz="1400" i="1" dirty="0" err="1"/>
                <a:t>tool</a:t>
              </a:r>
              <a:r>
                <a:rPr lang="fr-FR" sz="1400" i="1" dirty="0"/>
                <a:t> </a:t>
              </a:r>
              <a:r>
                <a:rPr lang="fr-FR" sz="1400" i="1" dirty="0" err="1"/>
                <a:t>re-sharpening</a:t>
              </a:r>
              <a:r>
                <a:rPr lang="fr-FR" sz="1400" i="1" dirty="0"/>
                <a:t>’</a:t>
              </a:r>
            </a:p>
          </p:txBody>
        </p:sp>
        <p:sp>
          <p:nvSpPr>
            <p:cNvPr id="51" name="ZoneTexte 32"/>
            <p:cNvSpPr txBox="1">
              <a:spLocks noChangeArrowheads="1"/>
            </p:cNvSpPr>
            <p:nvPr/>
          </p:nvSpPr>
          <p:spPr bwMode="auto">
            <a:xfrm>
              <a:off x="1738974" y="4852881"/>
              <a:ext cx="1948476" cy="81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Creation of value by life cycle management</a:t>
              </a:r>
            </a:p>
          </p:txBody>
        </p:sp>
        <p:cxnSp>
          <p:nvCxnSpPr>
            <p:cNvPr id="52" name="Connecteur droit avec flèche 27"/>
            <p:cNvCxnSpPr>
              <a:cxnSpLocks noChangeShapeType="1"/>
            </p:cNvCxnSpPr>
            <p:nvPr/>
          </p:nvCxnSpPr>
          <p:spPr bwMode="auto">
            <a:xfrm flipH="1">
              <a:off x="3687450" y="3735082"/>
              <a:ext cx="617007" cy="39856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Connecteur droit avec flèche 36"/>
            <p:cNvCxnSpPr>
              <a:cxnSpLocks noChangeShapeType="1"/>
            </p:cNvCxnSpPr>
            <p:nvPr/>
          </p:nvCxnSpPr>
          <p:spPr bwMode="auto">
            <a:xfrm flipH="1">
              <a:off x="2515294" y="4561819"/>
              <a:ext cx="276994" cy="220497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Forme libre 47"/>
            <p:cNvSpPr>
              <a:spLocks/>
            </p:cNvSpPr>
            <p:nvPr/>
          </p:nvSpPr>
          <p:spPr bwMode="auto">
            <a:xfrm>
              <a:off x="2191109" y="4123426"/>
              <a:ext cx="569344" cy="345057"/>
            </a:xfrm>
            <a:custGeom>
              <a:avLst/>
              <a:gdLst>
                <a:gd name="T0" fmla="*/ 0 w 569344"/>
                <a:gd name="T1" fmla="*/ 0 h 345057"/>
                <a:gd name="T2" fmla="*/ 258793 w 569344"/>
                <a:gd name="T3" fmla="*/ 276046 h 345057"/>
                <a:gd name="T4" fmla="*/ 569344 w 569344"/>
                <a:gd name="T5" fmla="*/ 345057 h 3450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9344" h="345057">
                  <a:moveTo>
                    <a:pt x="0" y="0"/>
                  </a:moveTo>
                  <a:cubicBezTo>
                    <a:pt x="81951" y="109268"/>
                    <a:pt x="163902" y="218536"/>
                    <a:pt x="258793" y="276046"/>
                  </a:cubicBezTo>
                  <a:cubicBezTo>
                    <a:pt x="353684" y="333556"/>
                    <a:pt x="461514" y="339306"/>
                    <a:pt x="569344" y="34505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" name="Groupe 54"/>
          <p:cNvGrpSpPr>
            <a:grpSpLocks/>
          </p:cNvGrpSpPr>
          <p:nvPr/>
        </p:nvGrpSpPr>
        <p:grpSpPr bwMode="auto">
          <a:xfrm>
            <a:off x="3022601" y="2567216"/>
            <a:ext cx="5654675" cy="1992313"/>
            <a:chOff x="3554083" y="3620761"/>
            <a:chExt cx="6570744" cy="2202699"/>
          </a:xfrm>
        </p:grpSpPr>
        <p:sp>
          <p:nvSpPr>
            <p:cNvPr id="56" name="ZoneTexte 29"/>
            <p:cNvSpPr txBox="1">
              <a:spLocks noChangeArrowheads="1"/>
            </p:cNvSpPr>
            <p:nvPr/>
          </p:nvSpPr>
          <p:spPr bwMode="auto">
            <a:xfrm>
              <a:off x="5272758" y="4087292"/>
              <a:ext cx="3064233" cy="57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Fonction ‘tool preparation and delivery on production line’</a:t>
              </a:r>
            </a:p>
          </p:txBody>
        </p:sp>
        <p:sp>
          <p:nvSpPr>
            <p:cNvPr id="57" name="ZoneTexte 33"/>
            <p:cNvSpPr txBox="1">
              <a:spLocks noChangeArrowheads="1"/>
            </p:cNvSpPr>
            <p:nvPr/>
          </p:nvSpPr>
          <p:spPr bwMode="auto">
            <a:xfrm>
              <a:off x="7820570" y="4768346"/>
              <a:ext cx="2304257" cy="1055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Creation of value by improvement of client’s  industrial processes</a:t>
              </a:r>
            </a:p>
          </p:txBody>
        </p:sp>
        <p:cxnSp>
          <p:nvCxnSpPr>
            <p:cNvPr id="58" name="Connecteur droit avec flèche 38"/>
            <p:cNvCxnSpPr>
              <a:cxnSpLocks noChangeShapeType="1"/>
            </p:cNvCxnSpPr>
            <p:nvPr/>
          </p:nvCxnSpPr>
          <p:spPr bwMode="auto">
            <a:xfrm>
              <a:off x="5420507" y="3620761"/>
              <a:ext cx="756158" cy="51288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Connecteur droit avec flèche 40"/>
            <p:cNvCxnSpPr>
              <a:cxnSpLocks noChangeShapeType="1"/>
            </p:cNvCxnSpPr>
            <p:nvPr/>
          </p:nvCxnSpPr>
          <p:spPr bwMode="auto">
            <a:xfrm>
              <a:off x="6811859" y="4621715"/>
              <a:ext cx="871403" cy="59631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Forme libre 48"/>
            <p:cNvSpPr>
              <a:spLocks/>
            </p:cNvSpPr>
            <p:nvPr/>
          </p:nvSpPr>
          <p:spPr bwMode="auto">
            <a:xfrm>
              <a:off x="3554083" y="4675517"/>
              <a:ext cx="1846053" cy="517585"/>
            </a:xfrm>
            <a:custGeom>
              <a:avLst/>
              <a:gdLst>
                <a:gd name="T0" fmla="*/ 0 w 1846053"/>
                <a:gd name="T1" fmla="*/ 517585 h 517585"/>
                <a:gd name="T2" fmla="*/ 1276709 w 1846053"/>
                <a:gd name="T3" fmla="*/ 345057 h 517585"/>
                <a:gd name="T4" fmla="*/ 1846053 w 1846053"/>
                <a:gd name="T5" fmla="*/ 0 h 517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46053" h="517585">
                  <a:moveTo>
                    <a:pt x="0" y="517585"/>
                  </a:moveTo>
                  <a:cubicBezTo>
                    <a:pt x="484517" y="474453"/>
                    <a:pt x="969034" y="431321"/>
                    <a:pt x="1276709" y="345057"/>
                  </a:cubicBezTo>
                  <a:cubicBezTo>
                    <a:pt x="1584385" y="258793"/>
                    <a:pt x="1715219" y="129396"/>
                    <a:pt x="1846053" y="0"/>
                  </a:cubicBezTo>
                </a:path>
              </a:pathLst>
            </a:custGeom>
            <a:noFill/>
            <a:ln w="9525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" name="Groupe 60"/>
          <p:cNvGrpSpPr>
            <a:grpSpLocks/>
          </p:cNvGrpSpPr>
          <p:nvPr/>
        </p:nvGrpSpPr>
        <p:grpSpPr bwMode="auto">
          <a:xfrm>
            <a:off x="5280026" y="1917929"/>
            <a:ext cx="3827462" cy="1727200"/>
            <a:chOff x="6176665" y="2904085"/>
            <a:chExt cx="4448473" cy="1909455"/>
          </a:xfrm>
        </p:grpSpPr>
        <p:sp>
          <p:nvSpPr>
            <p:cNvPr id="62" name="ZoneTexte 30"/>
            <p:cNvSpPr txBox="1">
              <a:spLocks noChangeArrowheads="1"/>
            </p:cNvSpPr>
            <p:nvPr/>
          </p:nvSpPr>
          <p:spPr bwMode="auto">
            <a:xfrm>
              <a:off x="6536705" y="3035986"/>
              <a:ext cx="2023224" cy="81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Fonction ’design and purchase of new cutting tools’</a:t>
              </a:r>
            </a:p>
          </p:txBody>
        </p:sp>
        <p:sp>
          <p:nvSpPr>
            <p:cNvPr id="63" name="ZoneTexte 34"/>
            <p:cNvSpPr txBox="1">
              <a:spLocks noChangeArrowheads="1"/>
            </p:cNvSpPr>
            <p:nvPr/>
          </p:nvSpPr>
          <p:spPr bwMode="auto">
            <a:xfrm>
              <a:off x="8676662" y="2904085"/>
              <a:ext cx="1948476" cy="129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 i="1"/>
                <a:t>Creation of value by better adaptation of the tools to the client needs</a:t>
              </a:r>
            </a:p>
          </p:txBody>
        </p:sp>
        <p:cxnSp>
          <p:nvCxnSpPr>
            <p:cNvPr id="64" name="Connecteur droit avec flèche 42"/>
            <p:cNvCxnSpPr>
              <a:cxnSpLocks noChangeShapeType="1"/>
              <a:endCxn id="62" idx="1"/>
            </p:cNvCxnSpPr>
            <p:nvPr/>
          </p:nvCxnSpPr>
          <p:spPr bwMode="auto">
            <a:xfrm>
              <a:off x="6176665" y="3319584"/>
              <a:ext cx="360040" cy="124706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Connecteur droit avec flèche 45"/>
            <p:cNvCxnSpPr>
              <a:cxnSpLocks noChangeShapeType="1"/>
              <a:endCxn id="63" idx="1"/>
            </p:cNvCxnSpPr>
            <p:nvPr/>
          </p:nvCxnSpPr>
          <p:spPr bwMode="auto">
            <a:xfrm>
              <a:off x="8336904" y="3319584"/>
              <a:ext cx="339757" cy="23098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Forme libre 49"/>
            <p:cNvSpPr>
              <a:spLocks/>
            </p:cNvSpPr>
            <p:nvPr/>
          </p:nvSpPr>
          <p:spPr bwMode="auto">
            <a:xfrm>
              <a:off x="8005313" y="3657600"/>
              <a:ext cx="523987" cy="1155940"/>
            </a:xfrm>
            <a:custGeom>
              <a:avLst/>
              <a:gdLst>
                <a:gd name="T0" fmla="*/ 396815 w 523987"/>
                <a:gd name="T1" fmla="*/ 1155940 h 1155940"/>
                <a:gd name="T2" fmla="*/ 500332 w 523987"/>
                <a:gd name="T3" fmla="*/ 500332 h 1155940"/>
                <a:gd name="T4" fmla="*/ 0 w 523987"/>
                <a:gd name="T5" fmla="*/ 0 h 11559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3987" h="1155940">
                  <a:moveTo>
                    <a:pt x="396815" y="1155940"/>
                  </a:moveTo>
                  <a:cubicBezTo>
                    <a:pt x="481641" y="924464"/>
                    <a:pt x="566468" y="692989"/>
                    <a:pt x="500332" y="500332"/>
                  </a:cubicBezTo>
                  <a:cubicBezTo>
                    <a:pt x="434196" y="307675"/>
                    <a:pt x="217098" y="153837"/>
                    <a:pt x="0" y="0"/>
                  </a:cubicBezTo>
                </a:path>
              </a:pathLst>
            </a:custGeom>
            <a:noFill/>
            <a:ln w="9525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" name="ZoneTexte 1"/>
          <p:cNvSpPr txBox="1">
            <a:spLocks noChangeArrowheads="1"/>
          </p:cNvSpPr>
          <p:nvPr/>
        </p:nvSpPr>
        <p:spPr bwMode="auto">
          <a:xfrm>
            <a:off x="457200" y="4689116"/>
            <a:ext cx="868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fr-FR" sz="1800" dirty="0" err="1"/>
              <a:t>Completely</a:t>
            </a:r>
            <a:r>
              <a:rPr lang="fr-FR" sz="1800" dirty="0"/>
              <a:t> new revenue </a:t>
            </a:r>
            <a:r>
              <a:rPr lang="fr-FR" sz="1800" dirty="0" err="1"/>
              <a:t>models</a:t>
            </a:r>
            <a:r>
              <a:rPr lang="fr-FR" sz="1800" dirty="0"/>
              <a:t>,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mutiple</a:t>
            </a:r>
            <a:r>
              <a:rPr lang="fr-FR" sz="1800" dirty="0"/>
              <a:t> </a:t>
            </a:r>
            <a:r>
              <a:rPr lang="fr-FR" sz="1800" dirty="0" err="1"/>
              <a:t>opportunities</a:t>
            </a:r>
            <a:r>
              <a:rPr lang="fr-FR" sz="1800" dirty="0"/>
              <a:t> of value </a:t>
            </a:r>
            <a:r>
              <a:rPr lang="fr-FR" sz="1800" dirty="0" err="1"/>
              <a:t>offers</a:t>
            </a:r>
            <a:endParaRPr lang="fr-FR" sz="1800" dirty="0"/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/>
              <a:t>A full innovation on the </a:t>
            </a:r>
            <a:r>
              <a:rPr lang="fr-FR" sz="1800" dirty="0" err="1"/>
              <a:t>product</a:t>
            </a:r>
            <a:r>
              <a:rPr lang="fr-FR" sz="1800" dirty="0"/>
              <a:t> </a:t>
            </a:r>
            <a:r>
              <a:rPr lang="fr-FR" sz="1800" dirty="0" err="1"/>
              <a:t>itself</a:t>
            </a:r>
            <a:r>
              <a:rPr lang="fr-FR" sz="1800" dirty="0"/>
              <a:t> (</a:t>
            </a:r>
            <a:r>
              <a:rPr lang="fr-FR" sz="1800" dirty="0" err="1"/>
              <a:t>durability</a:t>
            </a:r>
            <a:r>
              <a:rPr lang="fr-FR" sz="1800" dirty="0"/>
              <a:t>, </a:t>
            </a:r>
            <a:r>
              <a:rPr lang="fr-FR" sz="1800" dirty="0" err="1"/>
              <a:t>traceability</a:t>
            </a:r>
            <a:r>
              <a:rPr lang="fr-FR" sz="1800" dirty="0"/>
              <a:t>, service support…)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 err="1"/>
              <a:t>Profound</a:t>
            </a:r>
            <a:r>
              <a:rPr lang="fr-FR" sz="1800" dirty="0"/>
              <a:t> change of </a:t>
            </a:r>
            <a:r>
              <a:rPr lang="fr-FR" sz="1800" dirty="0" err="1"/>
              <a:t>definition</a:t>
            </a:r>
            <a:r>
              <a:rPr lang="fr-FR" sz="1800" dirty="0"/>
              <a:t> of the </a:t>
            </a:r>
            <a:r>
              <a:rPr lang="fr-FR" sz="1800" dirty="0" err="1"/>
              <a:t>internal</a:t>
            </a:r>
            <a:r>
              <a:rPr lang="fr-FR" sz="1800" dirty="0"/>
              <a:t> business, and </a:t>
            </a:r>
            <a:r>
              <a:rPr lang="fr-FR" sz="1800" dirty="0" err="1"/>
              <a:t>processes</a:t>
            </a:r>
            <a:r>
              <a:rPr lang="fr-FR" sz="1800" dirty="0"/>
              <a:t> of the </a:t>
            </a:r>
            <a:r>
              <a:rPr lang="fr-FR" sz="1800" dirty="0" err="1"/>
              <a:t>firm</a:t>
            </a:r>
            <a:endParaRPr lang="fr-FR" sz="1800" dirty="0"/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 err="1"/>
              <a:t>Deep</a:t>
            </a:r>
            <a:r>
              <a:rPr lang="fr-FR" sz="1800" dirty="0"/>
              <a:t> change on </a:t>
            </a:r>
            <a:r>
              <a:rPr lang="fr-FR" sz="1800" dirty="0" err="1"/>
              <a:t>what</a:t>
            </a:r>
            <a:r>
              <a:rPr lang="fr-FR" sz="1800" dirty="0"/>
              <a:t> </a:t>
            </a:r>
            <a:r>
              <a:rPr lang="fr-FR" sz="1800" dirty="0" err="1"/>
              <a:t>means</a:t>
            </a:r>
            <a:r>
              <a:rPr lang="fr-FR" sz="1800" dirty="0"/>
              <a:t> « </a:t>
            </a:r>
            <a:r>
              <a:rPr lang="fr-FR" sz="1800" dirty="0" err="1"/>
              <a:t>innovate</a:t>
            </a:r>
            <a:r>
              <a:rPr lang="fr-FR" sz="1800" dirty="0"/>
              <a:t> » and « </a:t>
            </a:r>
            <a:r>
              <a:rPr lang="fr-FR" sz="1800" dirty="0" err="1"/>
              <a:t>develop</a:t>
            </a:r>
            <a:r>
              <a:rPr lang="fr-FR" sz="1800" dirty="0"/>
              <a:t> new </a:t>
            </a:r>
            <a:r>
              <a:rPr lang="fr-FR" sz="1800" dirty="0" err="1"/>
              <a:t>offer</a:t>
            </a:r>
            <a:r>
              <a:rPr lang="fr-FR" sz="1800" dirty="0"/>
              <a:t> »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sz="1800" dirty="0" err="1"/>
              <a:t>Deep</a:t>
            </a:r>
            <a:r>
              <a:rPr lang="fr-FR" sz="1800" dirty="0"/>
              <a:t> change of culture for the </a:t>
            </a:r>
            <a:r>
              <a:rPr lang="fr-FR" sz="1800" dirty="0" err="1"/>
              <a:t>firm</a:t>
            </a:r>
            <a:endParaRPr lang="fr-FR" sz="1800" dirty="0"/>
          </a:p>
          <a:p>
            <a:pPr eaLnBrk="1" hangingPunct="1">
              <a:buFont typeface="Wingdings" pitchFamily="2" charset="2"/>
              <a:buChar char="q"/>
            </a:pPr>
            <a:endParaRPr lang="fr-FR" sz="1800" dirty="0"/>
          </a:p>
        </p:txBody>
      </p:sp>
      <p:sp>
        <p:nvSpPr>
          <p:cNvPr id="3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2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54162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Synthesis</a:t>
            </a:r>
            <a:r>
              <a:rPr lang="fr-FR" sz="3200" dirty="0" smtClean="0"/>
              <a:t> 1/2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46908" y="5487988"/>
            <a:ext cx="42846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400" b="1" i="1">
                <a:latin typeface="Times New Roman" pitchFamily="18" charset="0"/>
              </a:rPr>
              <a:t>Economic model : Sale of use</a:t>
            </a: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4336034" y="4397474"/>
            <a:ext cx="2373312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4336034" y="4640361"/>
            <a:ext cx="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 flipV="1">
            <a:off x="2175446" y="4480024"/>
            <a:ext cx="2160588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17239" y="1458063"/>
            <a:ext cx="91440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Functionality sales….can appear on the whole value creation chain</a:t>
            </a:r>
          </a:p>
          <a:p>
            <a:pPr eaLnBrk="1" hangingPunct="1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4644009" y="3489424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 dirty="0"/>
              <a:t>Production</a:t>
            </a:r>
          </a:p>
          <a:p>
            <a:pPr eaLnBrk="1" hangingPunct="1"/>
            <a:r>
              <a:rPr lang="fr-FR" sz="1600" i="1" dirty="0" err="1"/>
              <a:t>Functionnality</a:t>
            </a:r>
            <a:endParaRPr lang="fr-FR" sz="1600" i="1" dirty="0"/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1511871" y="3489424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/>
              <a:t>‘Cutting’</a:t>
            </a:r>
          </a:p>
          <a:p>
            <a:pPr eaLnBrk="1" hangingPunct="1"/>
            <a:r>
              <a:rPr lang="fr-FR" sz="1600" i="1"/>
              <a:t>Functionnality</a:t>
            </a:r>
          </a:p>
        </p:txBody>
      </p:sp>
      <p:pic>
        <p:nvPicPr>
          <p:cNvPr id="83" name="Picture 2" descr="http://www.desgranges-oc.com/images/acc_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859" r="51337" b="-2600"/>
          <a:stretch/>
        </p:blipFill>
        <p:spPr bwMode="auto">
          <a:xfrm>
            <a:off x="1972485" y="2232024"/>
            <a:ext cx="1283255" cy="8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Chevron 1040"/>
          <p:cNvSpPr/>
          <p:nvPr/>
        </p:nvSpPr>
        <p:spPr>
          <a:xfrm>
            <a:off x="539552" y="3140968"/>
            <a:ext cx="1800200" cy="348456"/>
          </a:xfrm>
          <a:prstGeom prst="chevron">
            <a:avLst>
              <a:gd name="adj" fmla="val 88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Chevron 84"/>
          <p:cNvSpPr/>
          <p:nvPr/>
        </p:nvSpPr>
        <p:spPr>
          <a:xfrm>
            <a:off x="3131840" y="3140968"/>
            <a:ext cx="1800200" cy="348456"/>
          </a:xfrm>
          <a:prstGeom prst="chevron">
            <a:avLst>
              <a:gd name="adj" fmla="val 88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6084168" y="3140968"/>
            <a:ext cx="1800200" cy="348456"/>
          </a:xfrm>
          <a:prstGeom prst="chevron">
            <a:avLst>
              <a:gd name="adj" fmla="val 88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ZoneTexte 10"/>
          <p:cNvSpPr txBox="1">
            <a:spLocks noChangeArrowheads="1"/>
          </p:cNvSpPr>
          <p:nvPr/>
        </p:nvSpPr>
        <p:spPr bwMode="auto">
          <a:xfrm>
            <a:off x="7163371" y="352842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 dirty="0" err="1" smtClean="0"/>
              <a:t>Mobility</a:t>
            </a:r>
            <a:endParaRPr lang="fr-FR" sz="1600" i="1" dirty="0"/>
          </a:p>
          <a:p>
            <a:pPr eaLnBrk="1" hangingPunct="1"/>
            <a:r>
              <a:rPr lang="fr-FR" sz="1600" i="1" dirty="0" err="1"/>
              <a:t>Functionnality</a:t>
            </a:r>
            <a:endParaRPr lang="fr-FR" sz="1600" i="1" dirty="0"/>
          </a:p>
        </p:txBody>
      </p:sp>
      <p:pic>
        <p:nvPicPr>
          <p:cNvPr id="88" name="Picture 36" descr="http://www.desgranges-oc.com/images/aff04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301193"/>
            <a:ext cx="1429382" cy="77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http://www.desgranges-oc.com/images/acc_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-2909" r="-8456" b="50168"/>
          <a:stretch/>
        </p:blipFill>
        <p:spPr bwMode="auto">
          <a:xfrm>
            <a:off x="7740352" y="1862931"/>
            <a:ext cx="1224136" cy="6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img.clubic.com/07828697-photo-voiture-autonome-de-google-en-decembre-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4" y="2628997"/>
            <a:ext cx="1044115" cy="6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9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1959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Synthesis</a:t>
            </a:r>
            <a:r>
              <a:rPr lang="fr-FR" sz="3200" dirty="0"/>
              <a:t> </a:t>
            </a:r>
            <a:r>
              <a:rPr lang="fr-FR" sz="3200" dirty="0" smtClean="0"/>
              <a:t>2/2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58738" y="2222965"/>
            <a:ext cx="9202738" cy="508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2000" dirty="0" err="1" smtClean="0">
                <a:solidFill>
                  <a:srgbClr val="C00000"/>
                </a:solidFill>
              </a:rPr>
              <a:t>Characteristic</a:t>
            </a:r>
            <a:r>
              <a:rPr lang="fr-FR" sz="2000" dirty="0" smtClean="0">
                <a:solidFill>
                  <a:srgbClr val="C00000"/>
                </a:solidFill>
              </a:rPr>
              <a:t> of the </a:t>
            </a:r>
            <a:r>
              <a:rPr lang="fr-FR" sz="2000" dirty="0" err="1" smtClean="0">
                <a:solidFill>
                  <a:srgbClr val="C00000"/>
                </a:solidFill>
              </a:rPr>
              <a:t>economic</a:t>
            </a:r>
            <a:r>
              <a:rPr lang="fr-FR" sz="2000" dirty="0" smtClean="0">
                <a:solidFill>
                  <a:srgbClr val="C00000"/>
                </a:solidFill>
              </a:rPr>
              <a:t> model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3710" y="2638078"/>
            <a:ext cx="8440738" cy="573405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 err="1"/>
              <a:t>Economic</a:t>
            </a:r>
            <a:r>
              <a:rPr lang="fr-FR" sz="1600" dirty="0"/>
              <a:t> model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b="1" dirty="0"/>
              <a:t>‘no possession transaction’,</a:t>
            </a:r>
            <a:r>
              <a:rPr lang="fr-FR" sz="1600" dirty="0"/>
              <a:t> but </a:t>
            </a:r>
            <a:r>
              <a:rPr lang="fr-FR" sz="1600" dirty="0" err="1"/>
              <a:t>with</a:t>
            </a:r>
            <a:r>
              <a:rPr lang="fr-FR" sz="1600" dirty="0"/>
              <a:t> a sale of service </a:t>
            </a:r>
            <a:r>
              <a:rPr lang="fr-FR" sz="1600" dirty="0" err="1"/>
              <a:t>making</a:t>
            </a:r>
            <a:r>
              <a:rPr lang="fr-FR" sz="1600" dirty="0"/>
              <a:t> possible </a:t>
            </a:r>
            <a:r>
              <a:rPr lang="fr-FR" sz="1600" dirty="0" smtClean="0"/>
              <a:t>to sale the </a:t>
            </a:r>
            <a:r>
              <a:rPr lang="fr-FR" sz="1600" dirty="0"/>
              <a:t>use of </a:t>
            </a:r>
            <a:r>
              <a:rPr lang="fr-FR" sz="1600" dirty="0" err="1"/>
              <a:t>goods</a:t>
            </a:r>
            <a:r>
              <a:rPr lang="fr-FR" sz="1600" dirty="0"/>
              <a:t> ; </a:t>
            </a:r>
            <a:r>
              <a:rPr lang="fr-FR" sz="1600" dirty="0" err="1"/>
              <a:t>thus</a:t>
            </a:r>
            <a:r>
              <a:rPr lang="fr-FR" sz="1600" dirty="0"/>
              <a:t>, </a:t>
            </a:r>
            <a:r>
              <a:rPr lang="fr-FR" sz="1600" dirty="0" err="1" smtClean="0"/>
              <a:t>economic</a:t>
            </a:r>
            <a:r>
              <a:rPr lang="fr-FR" sz="1600" dirty="0" smtClean="0"/>
              <a:t> 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</a:t>
            </a:r>
            <a:r>
              <a:rPr lang="fr-FR" sz="1600" dirty="0"/>
              <a:t>use-value and no more on </a:t>
            </a:r>
            <a:r>
              <a:rPr lang="fr-FR" sz="1600" dirty="0" smtClean="0"/>
              <a:t>transaction-value of </a:t>
            </a:r>
            <a:r>
              <a:rPr lang="fr-FR" sz="1600" dirty="0"/>
              <a:t>the </a:t>
            </a:r>
            <a:r>
              <a:rPr lang="fr-FR" sz="1600" dirty="0" err="1"/>
              <a:t>goods</a:t>
            </a:r>
            <a:r>
              <a:rPr lang="fr-FR" sz="16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/>
              <a:t>Mutualisation of the use of </a:t>
            </a:r>
            <a:r>
              <a:rPr lang="fr-FR" sz="1600" dirty="0" err="1"/>
              <a:t>goods</a:t>
            </a:r>
            <a:r>
              <a:rPr lang="fr-FR" sz="1600" dirty="0"/>
              <a:t>, by putting </a:t>
            </a:r>
            <a:r>
              <a:rPr lang="fr-FR" sz="1600" dirty="0" err="1"/>
              <a:t>forth</a:t>
            </a:r>
            <a:r>
              <a:rPr lang="fr-FR" sz="1600" dirty="0"/>
              <a:t> service </a:t>
            </a:r>
            <a:r>
              <a:rPr lang="fr-FR" sz="1600" dirty="0" err="1"/>
              <a:t>offers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tend to </a:t>
            </a:r>
            <a:r>
              <a:rPr lang="fr-FR" sz="1600" dirty="0" err="1"/>
              <a:t>answer</a:t>
            </a:r>
            <a:r>
              <a:rPr lang="fr-FR" sz="1600" dirty="0"/>
              <a:t> </a:t>
            </a:r>
            <a:r>
              <a:rPr lang="fr-FR" sz="1600" b="1" dirty="0"/>
              <a:t>’collective </a:t>
            </a:r>
            <a:r>
              <a:rPr lang="fr-FR" sz="1600" b="1" dirty="0" err="1"/>
              <a:t>functional</a:t>
            </a:r>
            <a:r>
              <a:rPr lang="fr-FR" sz="1600" b="1" dirty="0"/>
              <a:t> </a:t>
            </a:r>
            <a:r>
              <a:rPr lang="fr-FR" sz="1600" b="1" dirty="0" err="1"/>
              <a:t>needs</a:t>
            </a:r>
            <a:r>
              <a:rPr lang="fr-FR" sz="1600" b="1" dirty="0"/>
              <a:t>’ : </a:t>
            </a:r>
            <a:r>
              <a:rPr lang="fr-FR" sz="1600" dirty="0"/>
              <a:t>territorialisation of </a:t>
            </a:r>
            <a:r>
              <a:rPr lang="fr-FR" sz="1600" dirty="0" err="1"/>
              <a:t>needs</a:t>
            </a:r>
            <a:r>
              <a:rPr lang="fr-FR" sz="16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b="1" dirty="0"/>
              <a:t>Transformation de ‘focus’ of the production </a:t>
            </a:r>
            <a:r>
              <a:rPr lang="fr-FR" sz="1600" b="1" dirty="0" err="1"/>
              <a:t>processes</a:t>
            </a:r>
            <a:r>
              <a:rPr lang="fr-FR" sz="1600" dirty="0"/>
              <a:t> :  New ‘</a:t>
            </a:r>
            <a:r>
              <a:rPr lang="fr-FR" sz="1600" dirty="0" err="1"/>
              <a:t>object</a:t>
            </a:r>
            <a:r>
              <a:rPr lang="fr-FR" sz="1600" dirty="0"/>
              <a:t> of production’ </a:t>
            </a:r>
            <a:r>
              <a:rPr lang="fr-FR" sz="1600" dirty="0" err="1"/>
              <a:t>based</a:t>
            </a:r>
            <a:r>
              <a:rPr lang="fr-FR" sz="1600" dirty="0"/>
              <a:t> on the </a:t>
            </a:r>
            <a:r>
              <a:rPr lang="fr-FR" sz="1600" dirty="0" err="1"/>
              <a:t>integration</a:t>
            </a:r>
            <a:r>
              <a:rPr lang="fr-FR" sz="1600" dirty="0"/>
              <a:t> of </a:t>
            </a:r>
            <a:r>
              <a:rPr lang="fr-FR" sz="1600" dirty="0" err="1"/>
              <a:t>product</a:t>
            </a:r>
            <a:r>
              <a:rPr lang="fr-FR" sz="1600" dirty="0"/>
              <a:t> and services over the </a:t>
            </a:r>
            <a:r>
              <a:rPr lang="fr-FR" sz="1600" dirty="0" err="1"/>
              <a:t>whole</a:t>
            </a:r>
            <a:r>
              <a:rPr lang="fr-FR" sz="1600" dirty="0"/>
              <a:t> life cycle (Design, Production, End of Life, Evolution of the </a:t>
            </a:r>
            <a:r>
              <a:rPr lang="fr-FR" sz="1600" dirty="0" err="1"/>
              <a:t>offer</a:t>
            </a:r>
            <a:r>
              <a:rPr lang="fr-FR" sz="1600" dirty="0"/>
              <a:t>,…).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b="1" dirty="0"/>
              <a:t>Dynamics of co-production</a:t>
            </a:r>
            <a:r>
              <a:rPr lang="fr-FR" sz="1600" dirty="0"/>
              <a:t> (</a:t>
            </a:r>
            <a:r>
              <a:rPr lang="fr-FR" sz="1600" dirty="0" err="1"/>
              <a:t>customer</a:t>
            </a:r>
            <a:r>
              <a:rPr lang="fr-FR" sz="1600" dirty="0"/>
              <a:t>/user contribution, collaborative production networks, multiple </a:t>
            </a:r>
            <a:r>
              <a:rPr lang="fr-FR" sz="1600" dirty="0" err="1"/>
              <a:t>stakeholders</a:t>
            </a:r>
            <a:r>
              <a:rPr lang="fr-FR" sz="1600" dirty="0"/>
              <a:t>), </a:t>
            </a:r>
            <a:r>
              <a:rPr lang="fr-FR" sz="1600" dirty="0" err="1"/>
              <a:t>generating</a:t>
            </a:r>
            <a:r>
              <a:rPr lang="fr-FR" sz="1600" dirty="0"/>
              <a:t> new </a:t>
            </a:r>
            <a:r>
              <a:rPr lang="fr-FR" sz="1600" dirty="0" err="1"/>
              <a:t>forms</a:t>
            </a:r>
            <a:r>
              <a:rPr lang="fr-FR" sz="1600" dirty="0"/>
              <a:t> of value </a:t>
            </a:r>
            <a:r>
              <a:rPr lang="fr-FR" sz="1600" dirty="0" err="1"/>
              <a:t>creation</a:t>
            </a:r>
            <a:r>
              <a:rPr lang="fr-FR" sz="1600" dirty="0"/>
              <a:t> </a:t>
            </a:r>
            <a:r>
              <a:rPr lang="fr-FR" sz="1600" dirty="0" err="1"/>
              <a:t>process</a:t>
            </a:r>
            <a:r>
              <a:rPr lang="fr-FR" sz="1600" dirty="0"/>
              <a:t> &amp; value </a:t>
            </a:r>
            <a:r>
              <a:rPr lang="fr-FR" sz="1600" dirty="0" err="1"/>
              <a:t>creation</a:t>
            </a:r>
            <a:r>
              <a:rPr lang="fr-FR" sz="1600" dirty="0"/>
              <a:t> </a:t>
            </a:r>
            <a:r>
              <a:rPr lang="fr-FR" sz="1600" dirty="0" err="1"/>
              <a:t>factors</a:t>
            </a:r>
            <a:r>
              <a:rPr lang="fr-FR" sz="1600" dirty="0"/>
              <a:t>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dirty="0"/>
              <a:t>An </a:t>
            </a:r>
            <a:r>
              <a:rPr lang="fr-FR" sz="1600" dirty="0" err="1"/>
              <a:t>intentionality</a:t>
            </a:r>
            <a:r>
              <a:rPr lang="fr-FR" sz="1600" dirty="0"/>
              <a:t>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should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oriented</a:t>
            </a:r>
            <a:r>
              <a:rPr lang="fr-FR" sz="1600" dirty="0"/>
              <a:t> on </a:t>
            </a:r>
            <a:r>
              <a:rPr lang="fr-FR" sz="1600" b="1" dirty="0"/>
              <a:t>environnemental and </a:t>
            </a:r>
            <a:r>
              <a:rPr lang="fr-FR" sz="1600" b="1" dirty="0" err="1"/>
              <a:t>societal</a:t>
            </a:r>
            <a:r>
              <a:rPr lang="fr-FR" sz="1600" b="1" dirty="0"/>
              <a:t> </a:t>
            </a:r>
            <a:r>
              <a:rPr lang="fr-FR" sz="1600" b="1" dirty="0" err="1"/>
              <a:t>requirements</a:t>
            </a:r>
            <a:endParaRPr lang="fr-FR" sz="1600" dirty="0"/>
          </a:p>
          <a:p>
            <a:pPr lvl="2">
              <a:spcBef>
                <a:spcPct val="20000"/>
              </a:spcBef>
              <a:buFont typeface="Wingdings" pitchFamily="2" charset="2"/>
              <a:buChar char="ü"/>
            </a:pPr>
            <a:endParaRPr lang="fr-FR" sz="900" dirty="0"/>
          </a:p>
          <a:p>
            <a:pPr>
              <a:spcBef>
                <a:spcPct val="20000"/>
              </a:spcBef>
              <a:buFontTx/>
              <a:buChar char="•"/>
            </a:pPr>
            <a:endParaRPr lang="fr-FR" sz="1100" dirty="0"/>
          </a:p>
        </p:txBody>
      </p:sp>
      <p:sp>
        <p:nvSpPr>
          <p:cNvPr id="9" name="Rectangle 8"/>
          <p:cNvSpPr/>
          <p:nvPr/>
        </p:nvSpPr>
        <p:spPr>
          <a:xfrm>
            <a:off x="5985" y="705649"/>
            <a:ext cx="6552728" cy="14927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>
                <a:solidFill>
                  <a:srgbClr val="005187"/>
                </a:solidFill>
              </a:rPr>
              <a:t>C. du Tertre (2008) : Functional Economy </a:t>
            </a:r>
            <a:r>
              <a:rPr lang="fr-FR" sz="1400" b="1">
                <a:solidFill>
                  <a:srgbClr val="005187"/>
                </a:solidFill>
              </a:rPr>
              <a:t>(sale of ‘functionalities’ and no more of products)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fr-FR" sz="1600"/>
              <a:t>« </a:t>
            </a:r>
            <a:r>
              <a:rPr lang="fr-FR" sz="1600" i="1"/>
              <a:t>… Dynamics of  </a:t>
            </a:r>
            <a:r>
              <a:rPr lang="fr-FR" sz="1600" i="1" u="sng"/>
              <a:t>co-production</a:t>
            </a:r>
            <a:r>
              <a:rPr lang="fr-FR" sz="1600" i="1"/>
              <a:t> by producers together with consumers, of overall solutions integrating</a:t>
            </a:r>
            <a:r>
              <a:rPr lang="fr-FR" sz="1600" i="1" u="sng"/>
              <a:t> products and services</a:t>
            </a:r>
            <a:r>
              <a:rPr lang="fr-FR" sz="1600" i="1"/>
              <a:t> in order to answer needs of people (B2B) or enterprises (B2B), taking into account new </a:t>
            </a:r>
            <a:r>
              <a:rPr lang="fr-FR" sz="1600" i="1" u="sng"/>
              <a:t>environmental and societal requirements </a:t>
            </a:r>
            <a:r>
              <a:rPr lang="fr-FR" sz="1600"/>
              <a:t>»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6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7213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AGENDA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Product Service </a:t>
            </a:r>
            <a:r>
              <a:rPr lang="fr-FR" dirty="0" err="1" smtClean="0"/>
              <a:t>Systems</a:t>
            </a:r>
            <a:r>
              <a:rPr lang="fr-FR" dirty="0" smtClean="0"/>
              <a:t> (PSS) Concept &amp; Applications 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PSS typologies</a:t>
            </a:r>
          </a:p>
          <a:p>
            <a:endParaRPr lang="fr-FR" dirty="0"/>
          </a:p>
          <a:p>
            <a:r>
              <a:rPr lang="en-US" dirty="0" err="1"/>
              <a:t>Servitization</a:t>
            </a:r>
            <a:r>
              <a:rPr lang="en-US" dirty="0"/>
              <a:t> of the industry : which problematic issues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24175" y="2492896"/>
            <a:ext cx="7560840" cy="508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67295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Basic </a:t>
            </a:r>
            <a:r>
              <a:rPr lang="fr-FR" sz="3200" dirty="0" smtClean="0"/>
              <a:t>PSS </a:t>
            </a:r>
            <a:r>
              <a:rPr lang="fr-FR" sz="3200" dirty="0" err="1" smtClean="0"/>
              <a:t>Typology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32482" y="4014365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6332" y="3222203"/>
            <a:ext cx="6732588" cy="612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Et a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64270" y="3222203"/>
            <a:ext cx="6732587" cy="6127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16645" y="3177753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/>
              <a:t>Product focus</a:t>
            </a:r>
          </a:p>
          <a:p>
            <a:pPr eaLnBrk="1" hangingPunct="1"/>
            <a:endParaRPr lang="fr-FR" sz="1600" i="1"/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5901432" y="3538115"/>
            <a:ext cx="141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/>
              <a:t>Service focus</a:t>
            </a:r>
          </a:p>
        </p:txBody>
      </p:sp>
      <p:sp>
        <p:nvSpPr>
          <p:cNvPr id="12" name="Triangle isocèle 11"/>
          <p:cNvSpPr/>
          <p:nvPr/>
        </p:nvSpPr>
        <p:spPr>
          <a:xfrm flipV="1">
            <a:off x="837307" y="3946103"/>
            <a:ext cx="142875" cy="1444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Triangle isocèle 12"/>
          <p:cNvSpPr/>
          <p:nvPr/>
        </p:nvSpPr>
        <p:spPr>
          <a:xfrm flipV="1">
            <a:off x="3753545" y="3946103"/>
            <a:ext cx="142875" cy="1444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Triangle isocèle 13"/>
          <p:cNvSpPr/>
          <p:nvPr/>
        </p:nvSpPr>
        <p:spPr>
          <a:xfrm flipV="1">
            <a:off x="6704707" y="3946103"/>
            <a:ext cx="144463" cy="1444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ZoneTexte 11"/>
          <p:cNvSpPr txBox="1">
            <a:spLocks noChangeArrowheads="1"/>
          </p:cNvSpPr>
          <p:nvPr/>
        </p:nvSpPr>
        <p:spPr bwMode="auto">
          <a:xfrm>
            <a:off x="251520" y="4015953"/>
            <a:ext cx="23764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Product-oriented PSS</a:t>
            </a:r>
          </a:p>
          <a:p>
            <a:pPr eaLnBrk="1" hangingPunct="1"/>
            <a:endParaRPr lang="fr-FR" sz="1400"/>
          </a:p>
          <a:p>
            <a:pPr eaLnBrk="1" hangingPunct="1"/>
            <a:r>
              <a:rPr lang="fr-FR" sz="1400"/>
              <a:t>Addition of services to ensure functionality and durability along the lifecycle of a product, sold with a usual transactional model</a:t>
            </a:r>
          </a:p>
        </p:txBody>
      </p: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3091557" y="4052465"/>
            <a:ext cx="2376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 dirty="0"/>
              <a:t>Use-</a:t>
            </a:r>
            <a:r>
              <a:rPr lang="fr-FR" sz="1400" dirty="0" err="1"/>
              <a:t>oriented</a:t>
            </a:r>
            <a:r>
              <a:rPr lang="fr-FR" sz="1400" dirty="0"/>
              <a:t> PSS</a:t>
            </a:r>
          </a:p>
          <a:p>
            <a:pPr eaLnBrk="1" hangingPunct="1"/>
            <a:endParaRPr lang="fr-FR" sz="1400" dirty="0"/>
          </a:p>
          <a:p>
            <a:pPr eaLnBrk="1" hangingPunct="1"/>
            <a:r>
              <a:rPr lang="fr-FR" sz="1400" dirty="0" err="1"/>
              <a:t>Only</a:t>
            </a:r>
            <a:r>
              <a:rPr lang="fr-FR" sz="1400" dirty="0"/>
              <a:t> the </a:t>
            </a:r>
            <a:r>
              <a:rPr lang="fr-FR" sz="1400" dirty="0" err="1"/>
              <a:t>availability</a:t>
            </a:r>
            <a:r>
              <a:rPr lang="fr-FR" sz="1400" dirty="0"/>
              <a:t> or the use of the </a:t>
            </a:r>
            <a:r>
              <a:rPr lang="fr-FR" sz="1400" dirty="0" err="1"/>
              <a:t>product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sold</a:t>
            </a:r>
            <a:r>
              <a:rPr lang="fr-FR" sz="1400" dirty="0"/>
              <a:t> </a:t>
            </a:r>
            <a:r>
              <a:rPr lang="fr-FR" sz="1400" dirty="0" smtClean="0"/>
              <a:t> to </a:t>
            </a:r>
            <a:r>
              <a:rPr lang="fr-FR" sz="1400" dirty="0"/>
              <a:t>the </a:t>
            </a:r>
            <a:r>
              <a:rPr lang="fr-FR" sz="1400" dirty="0" err="1"/>
              <a:t>customer</a:t>
            </a:r>
            <a:r>
              <a:rPr lang="fr-FR" sz="1400" dirty="0"/>
              <a:t>. </a:t>
            </a:r>
            <a:r>
              <a:rPr lang="fr-FR" sz="1400" dirty="0" err="1"/>
              <a:t>Relational</a:t>
            </a:r>
            <a:r>
              <a:rPr lang="fr-FR" sz="1400" dirty="0"/>
              <a:t> value </a:t>
            </a:r>
            <a:r>
              <a:rPr lang="fr-FR" sz="1400" dirty="0" err="1"/>
              <a:t>creation</a:t>
            </a:r>
            <a:r>
              <a:rPr lang="fr-FR" sz="1400" dirty="0"/>
              <a:t> model.</a:t>
            </a:r>
          </a:p>
        </p:txBody>
      </p:sp>
      <p:sp>
        <p:nvSpPr>
          <p:cNvPr id="17" name="ZoneTexte 17"/>
          <p:cNvSpPr txBox="1">
            <a:spLocks noChangeArrowheads="1"/>
          </p:cNvSpPr>
          <p:nvPr/>
        </p:nvSpPr>
        <p:spPr bwMode="auto">
          <a:xfrm>
            <a:off x="6079232" y="4087390"/>
            <a:ext cx="2735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Result-oriented PSS </a:t>
            </a:r>
          </a:p>
          <a:p>
            <a:pPr eaLnBrk="1" hangingPunct="1"/>
            <a:endParaRPr lang="fr-FR" sz="1400"/>
          </a:p>
          <a:p>
            <a:pPr eaLnBrk="1" hangingPunct="1"/>
            <a:r>
              <a:rPr lang="fr-FR" sz="1400"/>
              <a:t>No more product sale, but sale of a well specified result or capability specified by the customer (contract on the ability to guarantee a performance)</a:t>
            </a:r>
          </a:p>
        </p:txBody>
      </p:sp>
      <p:sp>
        <p:nvSpPr>
          <p:cNvPr id="18" name="Accolade fermante 1"/>
          <p:cNvSpPr>
            <a:spLocks/>
          </p:cNvSpPr>
          <p:nvPr/>
        </p:nvSpPr>
        <p:spPr bwMode="auto">
          <a:xfrm rot="5400000">
            <a:off x="5503764" y="3229346"/>
            <a:ext cx="419100" cy="5119687"/>
          </a:xfrm>
          <a:prstGeom prst="rightBrace">
            <a:avLst>
              <a:gd name="adj1" fmla="val 0"/>
              <a:gd name="adj2" fmla="val 4969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95363"/>
            <a:endParaRPr lang="fr-FR"/>
          </a:p>
        </p:txBody>
      </p:sp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3556695" y="6011440"/>
            <a:ext cx="4624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800" b="1">
                <a:solidFill>
                  <a:srgbClr val="FF0000"/>
                </a:solidFill>
              </a:rPr>
              <a:t>FUNCTIONAL ECONOMY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406" y="951359"/>
            <a:ext cx="602123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874825" eaLnBrk="0" hangingPunct="0">
              <a:spcBef>
                <a:spcPct val="20000"/>
              </a:spcBef>
              <a:buClr>
                <a:srgbClr val="005A95"/>
              </a:buClr>
              <a:buSzPct val="150000"/>
              <a:defRPr/>
            </a:pPr>
            <a:r>
              <a:rPr lang="fr-FR" sz="1600" b="1" dirty="0">
                <a:solidFill>
                  <a:schemeClr val="accent6"/>
                </a:solidFill>
                <a:ea typeface="ＭＳ Ｐゴシック" pitchFamily="34" charset="-128"/>
              </a:rPr>
              <a:t>Product Service System (PSS) </a:t>
            </a:r>
            <a:r>
              <a:rPr lang="fr-FR" sz="1600" b="1" dirty="0">
                <a:ea typeface="ＭＳ Ｐゴシック" pitchFamily="34" charset="-128"/>
              </a:rPr>
              <a:t>:</a:t>
            </a:r>
            <a:r>
              <a:rPr lang="fr-FR" sz="1600" dirty="0">
                <a:ea typeface="ＭＳ Ｐゴシック" pitchFamily="34" charset="-128"/>
              </a:rPr>
              <a:t> </a:t>
            </a:r>
            <a:r>
              <a:rPr lang="en-US" sz="1600" dirty="0">
                <a:ea typeface="ＭＳ Ｐゴシック" pitchFamily="34" charset="-128"/>
              </a:rPr>
              <a:t>Product-Service is a value proposition that consists of a mix of tangible product and intangible service designed and combined so that they jointly are capable of fulfilling final customers’ needs </a:t>
            </a:r>
            <a:r>
              <a:rPr lang="fr-FR" sz="1600" dirty="0">
                <a:ea typeface="ＭＳ Ｐゴシック" pitchFamily="34" charset="-128"/>
              </a:rPr>
              <a:t>(</a:t>
            </a:r>
            <a:r>
              <a:rPr lang="fr-FR" sz="1600" dirty="0" err="1">
                <a:ea typeface="ＭＳ Ｐゴシック" pitchFamily="34" charset="-128"/>
              </a:rPr>
              <a:t>Tukker</a:t>
            </a:r>
            <a:r>
              <a:rPr lang="fr-FR" sz="1600" dirty="0">
                <a:ea typeface="ＭＳ Ｐゴシック" pitchFamily="34" charset="-128"/>
              </a:rPr>
              <a:t> et al., 2006).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8185" y="2348880"/>
            <a:ext cx="9696450" cy="6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53" tIns="43749" rIns="25312" bIns="43749"/>
          <a:lstStyle/>
          <a:p>
            <a:pPr defTabSz="874713" eaLnBrk="0" hangingPunct="0">
              <a:spcBef>
                <a:spcPct val="20000"/>
              </a:spcBef>
              <a:buClr>
                <a:srgbClr val="005A95"/>
              </a:buClr>
              <a:buSzPct val="150000"/>
            </a:pPr>
            <a:r>
              <a:rPr lang="fr-FR" sz="1800" b="1" dirty="0" smtClean="0">
                <a:solidFill>
                  <a:srgbClr val="005187"/>
                </a:solidFill>
              </a:rPr>
              <a:t>PSS </a:t>
            </a:r>
            <a:r>
              <a:rPr lang="fr-FR" sz="1800" b="1" dirty="0" err="1">
                <a:solidFill>
                  <a:srgbClr val="005187"/>
                </a:solidFill>
              </a:rPr>
              <a:t>Typology</a:t>
            </a:r>
            <a:r>
              <a:rPr lang="fr-FR" sz="1800" b="1" dirty="0">
                <a:solidFill>
                  <a:srgbClr val="005187"/>
                </a:solidFill>
              </a:rPr>
              <a:t>: </a:t>
            </a:r>
            <a:r>
              <a:rPr lang="fr-FR" sz="1800" b="1" dirty="0" err="1">
                <a:solidFill>
                  <a:srgbClr val="005187"/>
                </a:solidFill>
              </a:rPr>
              <a:t>Hokkerts</a:t>
            </a:r>
            <a:r>
              <a:rPr lang="fr-FR" sz="1800" b="1" dirty="0">
                <a:solidFill>
                  <a:srgbClr val="005187"/>
                </a:solidFill>
              </a:rPr>
              <a:t> (1999), </a:t>
            </a:r>
            <a:r>
              <a:rPr lang="fr-FR" sz="1800" b="1" dirty="0" err="1">
                <a:solidFill>
                  <a:srgbClr val="005187"/>
                </a:solidFill>
              </a:rPr>
              <a:t>Tukker</a:t>
            </a:r>
            <a:r>
              <a:rPr lang="fr-FR" sz="1800" b="1" dirty="0">
                <a:solidFill>
                  <a:srgbClr val="005187"/>
                </a:solidFill>
              </a:rPr>
              <a:t> (2004)…Baines et al. (2007)</a:t>
            </a: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0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0412" y="-327794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Characteristics</a:t>
            </a:r>
            <a:r>
              <a:rPr lang="fr-FR" sz="3200" dirty="0" smtClean="0"/>
              <a:t> of PSS Types</a:t>
            </a:r>
            <a:endParaRPr lang="fr-FR" sz="3200" dirty="0"/>
          </a:p>
        </p:txBody>
      </p:sp>
      <p:graphicFrame>
        <p:nvGraphicFramePr>
          <p:cNvPr id="11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199794"/>
              </p:ext>
            </p:extLst>
          </p:nvPr>
        </p:nvGraphicFramePr>
        <p:xfrm>
          <a:off x="-8340" y="5288557"/>
          <a:ext cx="9152340" cy="159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519">
                  <a:extLst>
                    <a:ext uri="{9D8B030D-6E8A-4147-A177-3AD203B41FA5}">
                      <a16:colId xmlns:a16="http://schemas.microsoft.com/office/drawing/2014/main" val="1552316987"/>
                    </a:ext>
                  </a:extLst>
                </a:gridCol>
                <a:gridCol w="6788821">
                  <a:extLst>
                    <a:ext uri="{9D8B030D-6E8A-4147-A177-3AD203B41FA5}">
                      <a16:colId xmlns:a16="http://schemas.microsoft.com/office/drawing/2014/main" val="420011666"/>
                    </a:ext>
                  </a:extLst>
                </a:gridCol>
              </a:tblGrid>
              <a:tr h="30032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Contractualisation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71486"/>
                  </a:ext>
                </a:extLst>
              </a:tr>
              <a:tr h="351624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Product-</a:t>
                      </a:r>
                      <a:r>
                        <a:rPr lang="fr-FR" i="1" dirty="0" err="1" smtClean="0">
                          <a:solidFill>
                            <a:srgbClr val="FF0000"/>
                          </a:solidFill>
                        </a:rPr>
                        <a:t>oriented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Quality</a:t>
                      </a:r>
                      <a:r>
                        <a:rPr lang="fr-FR" sz="1400" dirty="0" smtClean="0"/>
                        <a:t> of service, for </a:t>
                      </a:r>
                      <a:r>
                        <a:rPr lang="fr-FR" sz="1400" dirty="0" err="1" smtClean="0"/>
                        <a:t>punctual</a:t>
                      </a:r>
                      <a:r>
                        <a:rPr lang="fr-FR" sz="1400" baseline="0" dirty="0" smtClean="0"/>
                        <a:t> service </a:t>
                      </a:r>
                      <a:r>
                        <a:rPr lang="fr-FR" sz="1400" baseline="0" dirty="0" err="1" smtClean="0"/>
                        <a:t>deliveries</a:t>
                      </a:r>
                      <a:r>
                        <a:rPr lang="fr-FR" sz="1400" baseline="0" dirty="0" smtClean="0"/>
                        <a:t>.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10934"/>
                  </a:ext>
                </a:extLst>
              </a:tr>
              <a:tr h="775834"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Use-</a:t>
                      </a:r>
                      <a:r>
                        <a:rPr lang="fr-FR" i="1" dirty="0" err="1" smtClean="0">
                          <a:solidFill>
                            <a:srgbClr val="FF0000"/>
                          </a:solidFill>
                        </a:rPr>
                        <a:t>oriented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Level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availability</a:t>
                      </a:r>
                      <a:r>
                        <a:rPr lang="fr-FR" sz="1400" dirty="0" smtClean="0"/>
                        <a:t> of the solution ;</a:t>
                      </a:r>
                    </a:p>
                    <a:p>
                      <a:r>
                        <a:rPr lang="fr-FR" sz="1400" dirty="0" err="1" smtClean="0"/>
                        <a:t>Level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availability</a:t>
                      </a:r>
                      <a:r>
                        <a:rPr lang="fr-FR" sz="1400" dirty="0" smtClean="0"/>
                        <a:t> of parts for maintenance;</a:t>
                      </a:r>
                    </a:p>
                    <a:p>
                      <a:r>
                        <a:rPr lang="fr-FR" sz="1400" dirty="0" err="1" smtClean="0"/>
                        <a:t>Reactivity</a:t>
                      </a:r>
                      <a:r>
                        <a:rPr lang="fr-FR" sz="1400" dirty="0" smtClean="0"/>
                        <a:t> &amp; </a:t>
                      </a:r>
                      <a:r>
                        <a:rPr lang="fr-FR" sz="1400" dirty="0" err="1" smtClean="0"/>
                        <a:t>quality</a:t>
                      </a:r>
                      <a:r>
                        <a:rPr lang="fr-FR" sz="1400" dirty="0" smtClean="0"/>
                        <a:t> of services all </a:t>
                      </a:r>
                      <a:r>
                        <a:rPr lang="fr-FR" sz="1400" dirty="0" err="1" smtClean="0"/>
                        <a:t>along</a:t>
                      </a:r>
                      <a:r>
                        <a:rPr lang="fr-FR" sz="1400" dirty="0" smtClean="0"/>
                        <a:t> life-cycle ;</a:t>
                      </a:r>
                    </a:p>
                    <a:p>
                      <a:r>
                        <a:rPr lang="fr-FR" sz="1400" dirty="0" smtClean="0"/>
                        <a:t>Usage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Behaviours</a:t>
                      </a:r>
                      <a:r>
                        <a:rPr lang="fr-FR" sz="1400" baseline="0" dirty="0" smtClean="0"/>
                        <a:t> ;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8186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58650"/>
              </p:ext>
            </p:extLst>
          </p:nvPr>
        </p:nvGraphicFramePr>
        <p:xfrm>
          <a:off x="-36509" y="1688157"/>
          <a:ext cx="9180509" cy="357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1">
                  <a:extLst>
                    <a:ext uri="{9D8B030D-6E8A-4147-A177-3AD203B41FA5}">
                      <a16:colId xmlns:a16="http://schemas.microsoft.com/office/drawing/2014/main" val="142266732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39585751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905109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202407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001099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01344807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3896574512"/>
                    </a:ext>
                  </a:extLst>
                </a:gridCol>
              </a:tblGrid>
              <a:tr h="5216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PSS PROVIDER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PSS USER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04739"/>
                  </a:ext>
                </a:extLst>
              </a:tr>
              <a:tr h="52161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Cost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Revenue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 </a:t>
                      </a:r>
                      <a:r>
                        <a:rPr lang="fr-FR" sz="1600" i="1" dirty="0" err="1" smtClean="0"/>
                        <a:t>Risks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Cost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Revenue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 </a:t>
                      </a:r>
                      <a:r>
                        <a:rPr lang="fr-FR" sz="1600" i="1" dirty="0" err="1" smtClean="0"/>
                        <a:t>Risks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70901"/>
                  </a:ext>
                </a:extLst>
              </a:tr>
              <a:tr h="521613"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solidFill>
                            <a:srgbClr val="FF0000"/>
                          </a:solidFill>
                        </a:rPr>
                        <a:t>Product-</a:t>
                      </a:r>
                      <a:r>
                        <a:rPr lang="fr-FR" sz="1600" i="1" dirty="0" err="1" smtClean="0">
                          <a:solidFill>
                            <a:srgbClr val="FF0000"/>
                          </a:solidFill>
                        </a:rPr>
                        <a:t>oriented</a:t>
                      </a:r>
                      <a:endParaRPr lang="fr-FR" sz="16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Design;</a:t>
                      </a:r>
                    </a:p>
                    <a:p>
                      <a:r>
                        <a:rPr lang="fr-FR" sz="1300" dirty="0" err="1" smtClean="0"/>
                        <a:t>Manufacturing</a:t>
                      </a:r>
                      <a:r>
                        <a:rPr lang="fr-FR" sz="1300" dirty="0" smtClean="0"/>
                        <a:t>;</a:t>
                      </a:r>
                    </a:p>
                    <a:p>
                      <a:r>
                        <a:rPr lang="fr-FR" sz="1300" dirty="0" smtClean="0"/>
                        <a:t>Service staff;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Sale </a:t>
                      </a:r>
                      <a:r>
                        <a:rPr lang="fr-FR" sz="1400" dirty="0" err="1" smtClean="0"/>
                        <a:t>product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Sale service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Loss</a:t>
                      </a:r>
                      <a:r>
                        <a:rPr lang="fr-FR" sz="1400" baseline="0" dirty="0" smtClean="0"/>
                        <a:t> of </a:t>
                      </a:r>
                      <a:r>
                        <a:rPr lang="fr-FR" sz="1400" dirty="0" err="1" smtClean="0"/>
                        <a:t>serv</a:t>
                      </a:r>
                      <a:r>
                        <a:rPr lang="fr-FR" sz="1400" dirty="0" smtClean="0"/>
                        <a:t>. revenue;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Product</a:t>
                      </a:r>
                      <a:r>
                        <a:rPr lang="fr-FR" sz="1400" baseline="0" dirty="0" smtClean="0"/>
                        <a:t> &amp; service </a:t>
                      </a:r>
                      <a:r>
                        <a:rPr lang="fr-FR" sz="1400" baseline="0" dirty="0" err="1" smtClean="0"/>
                        <a:t>purchase</a:t>
                      </a:r>
                      <a:r>
                        <a:rPr lang="fr-FR" sz="1400" baseline="0" dirty="0" smtClean="0"/>
                        <a:t> ;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Revenue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derived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product</a:t>
                      </a:r>
                      <a:r>
                        <a:rPr lang="fr-FR" sz="1400" baseline="0" dirty="0" smtClean="0"/>
                        <a:t> usage;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Product </a:t>
                      </a:r>
                      <a:r>
                        <a:rPr lang="fr-FR" sz="1400" dirty="0" err="1" smtClean="0"/>
                        <a:t>fiability</a:t>
                      </a:r>
                      <a:r>
                        <a:rPr lang="fr-FR" sz="1400" dirty="0" smtClean="0"/>
                        <a:t>; Maintenance </a:t>
                      </a:r>
                      <a:r>
                        <a:rPr lang="fr-FR" sz="1400" dirty="0" err="1" smtClean="0"/>
                        <a:t>cost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r>
                        <a:rPr lang="fr-FR" sz="1400" dirty="0" err="1" smtClean="0"/>
                        <a:t>Lack</a:t>
                      </a:r>
                      <a:r>
                        <a:rPr lang="fr-FR" sz="1400" dirty="0" smtClean="0"/>
                        <a:t> of usage;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38456"/>
                  </a:ext>
                </a:extLst>
              </a:tr>
              <a:tr h="521613"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solidFill>
                            <a:srgbClr val="FF0000"/>
                          </a:solidFill>
                        </a:rPr>
                        <a:t>Use-</a:t>
                      </a:r>
                      <a:r>
                        <a:rPr lang="fr-FR" sz="1600" i="1" dirty="0" err="1" smtClean="0">
                          <a:solidFill>
                            <a:srgbClr val="FF0000"/>
                          </a:solidFill>
                        </a:rPr>
                        <a:t>oriented</a:t>
                      </a:r>
                      <a:endParaRPr lang="fr-FR" sz="16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Increased</a:t>
                      </a:r>
                      <a:r>
                        <a:rPr lang="fr-FR" sz="1400" baseline="0" dirty="0" smtClean="0"/>
                        <a:t> maintenance </a:t>
                      </a:r>
                      <a:r>
                        <a:rPr lang="fr-FR" sz="1400" baseline="0" dirty="0" err="1" smtClean="0"/>
                        <a:t>cost</a:t>
                      </a:r>
                      <a:r>
                        <a:rPr lang="fr-FR" sz="1400" baseline="0" dirty="0" smtClean="0"/>
                        <a:t>; Maintenance stocks;</a:t>
                      </a:r>
                    </a:p>
                    <a:p>
                      <a:r>
                        <a:rPr lang="fr-FR" sz="1400" baseline="0" dirty="0" smtClean="0"/>
                        <a:t>Innovation </a:t>
                      </a:r>
                      <a:r>
                        <a:rPr lang="fr-FR" sz="1400" baseline="0" dirty="0" err="1" smtClean="0"/>
                        <a:t>costs</a:t>
                      </a:r>
                      <a:r>
                        <a:rPr lang="fr-FR" sz="1400" baseline="0" dirty="0" smtClean="0"/>
                        <a:t>;</a:t>
                      </a:r>
                    </a:p>
                    <a:p>
                      <a:r>
                        <a:rPr lang="fr-FR" sz="1400" baseline="0" dirty="0" smtClean="0"/>
                        <a:t>Customer management </a:t>
                      </a:r>
                      <a:r>
                        <a:rPr lang="fr-FR" sz="1400" baseline="0" dirty="0" err="1" smtClean="0"/>
                        <a:t>costs</a:t>
                      </a:r>
                      <a:r>
                        <a:rPr lang="fr-FR" sz="1400" baseline="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Usage sale, </a:t>
                      </a:r>
                      <a:r>
                        <a:rPr lang="fr-FR" sz="1400" dirty="0" err="1" smtClean="0"/>
                        <a:t>along</a:t>
                      </a:r>
                      <a:r>
                        <a:rPr lang="fr-FR" sz="1400" dirty="0" smtClean="0"/>
                        <a:t> the </a:t>
                      </a:r>
                      <a:r>
                        <a:rPr lang="fr-FR" sz="1400" dirty="0" err="1" smtClean="0"/>
                        <a:t>whole</a:t>
                      </a:r>
                      <a:r>
                        <a:rPr lang="fr-FR" sz="1400" dirty="0" smtClean="0"/>
                        <a:t> life cycle; Long </a:t>
                      </a:r>
                      <a:r>
                        <a:rPr lang="fr-FR" sz="1400" dirty="0" err="1" smtClean="0"/>
                        <a:t>term</a:t>
                      </a:r>
                      <a:r>
                        <a:rPr lang="fr-FR" sz="1400" dirty="0" smtClean="0"/>
                        <a:t> service </a:t>
                      </a:r>
                      <a:r>
                        <a:rPr lang="fr-FR" sz="1400" dirty="0" err="1" smtClean="0"/>
                        <a:t>contract</a:t>
                      </a:r>
                      <a:r>
                        <a:rPr lang="fr-FR" sz="1400" dirty="0" smtClean="0"/>
                        <a:t>; Client </a:t>
                      </a:r>
                      <a:r>
                        <a:rPr lang="fr-FR" sz="1400" dirty="0" err="1" smtClean="0"/>
                        <a:t>loyalty</a:t>
                      </a:r>
                      <a:r>
                        <a:rPr lang="fr-FR" sz="140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Usage </a:t>
                      </a:r>
                      <a:r>
                        <a:rPr lang="fr-FR" sz="1400" dirty="0" err="1" smtClean="0"/>
                        <a:t>risks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r>
                        <a:rPr lang="fr-FR" sz="1400" dirty="0" smtClean="0"/>
                        <a:t>Obsolescence</a:t>
                      </a:r>
                      <a:r>
                        <a:rPr lang="fr-FR" sz="1400" baseline="0" dirty="0" smtClean="0"/>
                        <a:t> : full solution + parts;</a:t>
                      </a:r>
                    </a:p>
                    <a:p>
                      <a:r>
                        <a:rPr lang="fr-FR" sz="1400" baseline="0" dirty="0" smtClean="0"/>
                        <a:t>Image impact;</a:t>
                      </a:r>
                    </a:p>
                    <a:p>
                      <a:r>
                        <a:rPr lang="fr-FR" sz="1400" baseline="0" dirty="0" smtClean="0"/>
                        <a:t>Service </a:t>
                      </a:r>
                      <a:r>
                        <a:rPr lang="fr-FR" sz="1400" baseline="0" dirty="0" err="1" smtClean="0"/>
                        <a:t>workload</a:t>
                      </a:r>
                      <a:r>
                        <a:rPr lang="fr-FR" sz="1400" baseline="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Usage</a:t>
                      </a:r>
                      <a:r>
                        <a:rPr lang="fr-FR" sz="1400" baseline="0" dirty="0" smtClean="0"/>
                        <a:t>;</a:t>
                      </a:r>
                    </a:p>
                    <a:p>
                      <a:r>
                        <a:rPr lang="fr-FR" sz="1400" baseline="0" dirty="0" err="1" smtClean="0"/>
                        <a:t>Quality</a:t>
                      </a:r>
                      <a:r>
                        <a:rPr lang="fr-FR" sz="1400" baseline="0" dirty="0" smtClean="0"/>
                        <a:t> of service;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Lack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reactivity</a:t>
                      </a:r>
                      <a:r>
                        <a:rPr lang="fr-FR" sz="1400" dirty="0" smtClean="0"/>
                        <a:t> and </a:t>
                      </a:r>
                      <a:r>
                        <a:rPr lang="fr-FR" sz="1400" dirty="0" err="1" smtClean="0"/>
                        <a:t>quality</a:t>
                      </a:r>
                      <a:r>
                        <a:rPr lang="fr-FR" sz="1400" dirty="0" smtClean="0"/>
                        <a:t> of service;</a:t>
                      </a:r>
                    </a:p>
                    <a:p>
                      <a:r>
                        <a:rPr lang="fr-FR" sz="1400" dirty="0" err="1" smtClean="0"/>
                        <a:t>Dependency</a:t>
                      </a:r>
                      <a:r>
                        <a:rPr lang="fr-FR" sz="140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594143"/>
              </p:ext>
            </p:extLst>
          </p:nvPr>
        </p:nvGraphicFramePr>
        <p:xfrm>
          <a:off x="-36512" y="5640181"/>
          <a:ext cx="9152340" cy="124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6">
                  <a:extLst>
                    <a:ext uri="{9D8B030D-6E8A-4147-A177-3AD203B41FA5}">
                      <a16:colId xmlns:a16="http://schemas.microsoft.com/office/drawing/2014/main" val="1552316987"/>
                    </a:ext>
                  </a:extLst>
                </a:gridCol>
                <a:gridCol w="8028384">
                  <a:extLst>
                    <a:ext uri="{9D8B030D-6E8A-4147-A177-3AD203B41FA5}">
                      <a16:colId xmlns:a16="http://schemas.microsoft.com/office/drawing/2014/main" val="420011666"/>
                    </a:ext>
                  </a:extLst>
                </a:gridCol>
              </a:tblGrid>
              <a:tr h="30032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Contractualisation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71486"/>
                  </a:ext>
                </a:extLst>
              </a:tr>
              <a:tr h="351624">
                <a:tc>
                  <a:txBody>
                    <a:bodyPr/>
                    <a:lstStyle/>
                    <a:p>
                      <a:r>
                        <a:rPr lang="fr-FR" i="1" dirty="0" err="1" smtClean="0">
                          <a:solidFill>
                            <a:srgbClr val="FF0000"/>
                          </a:solidFill>
                        </a:rPr>
                        <a:t>Result-oriented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Levels of performance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of the solution ;</a:t>
                      </a:r>
                    </a:p>
                    <a:p>
                      <a:r>
                        <a:rPr lang="fr-FR" sz="1400" dirty="0" err="1" smtClean="0"/>
                        <a:t>Level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reactivity</a:t>
                      </a:r>
                      <a:r>
                        <a:rPr lang="fr-FR" sz="1400" dirty="0" smtClean="0"/>
                        <a:t> and </a:t>
                      </a:r>
                      <a:r>
                        <a:rPr lang="fr-FR" sz="1400" dirty="0" err="1" smtClean="0"/>
                        <a:t>quality</a:t>
                      </a:r>
                      <a:r>
                        <a:rPr lang="fr-FR" sz="1400" dirty="0" smtClean="0"/>
                        <a:t> to</a:t>
                      </a:r>
                      <a:r>
                        <a:rPr lang="fr-FR" sz="1400" baseline="0" dirty="0" smtClean="0"/>
                        <a:t> ‘</a:t>
                      </a:r>
                      <a:r>
                        <a:rPr lang="fr-FR" sz="1400" baseline="0" dirty="0" err="1" smtClean="0"/>
                        <a:t>maintain</a:t>
                      </a:r>
                      <a:r>
                        <a:rPr lang="fr-FR" sz="1400" baseline="0" dirty="0" smtClean="0"/>
                        <a:t> the solution on </a:t>
                      </a:r>
                      <a:r>
                        <a:rPr lang="fr-FR" sz="1400" baseline="0" dirty="0" err="1" smtClean="0"/>
                        <a:t>operational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condititions</a:t>
                      </a:r>
                      <a:r>
                        <a:rPr lang="fr-FR" sz="1400" baseline="0" dirty="0" smtClean="0"/>
                        <a:t>’;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Interoperability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with</a:t>
                      </a:r>
                      <a:r>
                        <a:rPr lang="fr-FR" sz="1400" dirty="0" smtClean="0"/>
                        <a:t> the reste of the </a:t>
                      </a:r>
                      <a:r>
                        <a:rPr lang="fr-FR" sz="1400" dirty="0" err="1" smtClean="0"/>
                        <a:t>customer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process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r>
                        <a:rPr lang="fr-FR" sz="1400" dirty="0" err="1" smtClean="0"/>
                        <a:t>Competence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levels</a:t>
                      </a:r>
                      <a:r>
                        <a:rPr lang="fr-FR" sz="1400" baseline="0" dirty="0" smtClean="0"/>
                        <a:t>;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1093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14632"/>
              </p:ext>
            </p:extLst>
          </p:nvPr>
        </p:nvGraphicFramePr>
        <p:xfrm>
          <a:off x="-36512" y="2016626"/>
          <a:ext cx="9180512" cy="343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31">
                  <a:extLst>
                    <a:ext uri="{9D8B030D-6E8A-4147-A177-3AD203B41FA5}">
                      <a16:colId xmlns:a16="http://schemas.microsoft.com/office/drawing/2014/main" val="1422667325"/>
                    </a:ext>
                  </a:extLst>
                </a:gridCol>
                <a:gridCol w="1501571">
                  <a:extLst>
                    <a:ext uri="{9D8B030D-6E8A-4147-A177-3AD203B41FA5}">
                      <a16:colId xmlns:a16="http://schemas.microsoft.com/office/drawing/2014/main" val="2395857512"/>
                    </a:ext>
                  </a:extLst>
                </a:gridCol>
                <a:gridCol w="1305362">
                  <a:extLst>
                    <a:ext uri="{9D8B030D-6E8A-4147-A177-3AD203B41FA5}">
                      <a16:colId xmlns:a16="http://schemas.microsoft.com/office/drawing/2014/main" val="790510901"/>
                    </a:ext>
                  </a:extLst>
                </a:gridCol>
                <a:gridCol w="1585552">
                  <a:extLst>
                    <a:ext uri="{9D8B030D-6E8A-4147-A177-3AD203B41FA5}">
                      <a16:colId xmlns:a16="http://schemas.microsoft.com/office/drawing/2014/main" val="25202407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0010993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01344807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389657451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PSS PROVIDER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PSS USER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04739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Cost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Revenue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 </a:t>
                      </a:r>
                      <a:r>
                        <a:rPr lang="fr-FR" sz="1600" i="1" dirty="0" err="1" smtClean="0"/>
                        <a:t>Risks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Cost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Revenue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 </a:t>
                      </a:r>
                      <a:r>
                        <a:rPr lang="fr-FR" sz="1600" i="1" dirty="0" err="1" smtClean="0"/>
                        <a:t>Risks</a:t>
                      </a:r>
                      <a:endParaRPr lang="fr-FR" sz="160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70901"/>
                  </a:ext>
                </a:extLst>
              </a:tr>
              <a:tr h="2440773">
                <a:tc>
                  <a:txBody>
                    <a:bodyPr/>
                    <a:lstStyle/>
                    <a:p>
                      <a:r>
                        <a:rPr lang="fr-FR" i="1" dirty="0" err="1" smtClean="0">
                          <a:solidFill>
                            <a:srgbClr val="FF0000"/>
                          </a:solidFill>
                        </a:rPr>
                        <a:t>Result-oriented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dirty="0" smtClean="0"/>
                        <a:t>Design;</a:t>
                      </a:r>
                    </a:p>
                    <a:p>
                      <a:pPr algn="l"/>
                      <a:r>
                        <a:rPr lang="fr-FR" sz="1300" dirty="0" err="1" smtClean="0"/>
                        <a:t>Manufacturing</a:t>
                      </a:r>
                      <a:r>
                        <a:rPr lang="fr-FR" sz="1300" dirty="0" smtClean="0"/>
                        <a:t>;</a:t>
                      </a:r>
                    </a:p>
                    <a:p>
                      <a:pPr algn="l"/>
                      <a:r>
                        <a:rPr lang="fr-FR" sz="1300" dirty="0" smtClean="0"/>
                        <a:t>Client </a:t>
                      </a:r>
                      <a:r>
                        <a:rPr lang="fr-FR" sz="1300" dirty="0" err="1" smtClean="0"/>
                        <a:t>process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understanding</a:t>
                      </a:r>
                      <a:r>
                        <a:rPr lang="fr-FR" sz="1300" dirty="0" smtClean="0"/>
                        <a:t> &amp; adaptation;</a:t>
                      </a:r>
                    </a:p>
                    <a:p>
                      <a:pPr algn="l"/>
                      <a:r>
                        <a:rPr lang="fr-FR" sz="1300" dirty="0" smtClean="0"/>
                        <a:t>Service staff; User production staff;</a:t>
                      </a:r>
                    </a:p>
                    <a:p>
                      <a:pPr algn="l"/>
                      <a:r>
                        <a:rPr lang="fr-FR" sz="1400" dirty="0" smtClean="0"/>
                        <a:t>M</a:t>
                      </a:r>
                      <a:r>
                        <a:rPr lang="fr-FR" sz="1400" baseline="0" dirty="0" smtClean="0"/>
                        <a:t>aintenance </a:t>
                      </a:r>
                      <a:r>
                        <a:rPr lang="fr-FR" sz="1400" baseline="0" dirty="0" err="1" smtClean="0"/>
                        <a:t>costs</a:t>
                      </a:r>
                      <a:r>
                        <a:rPr lang="fr-FR" sz="1400" baseline="0" dirty="0" smtClean="0"/>
                        <a:t> &amp; stocks; </a:t>
                      </a:r>
                    </a:p>
                    <a:p>
                      <a:pPr algn="l"/>
                      <a:r>
                        <a:rPr lang="fr-FR" sz="1400" baseline="0" dirty="0" err="1" smtClean="0"/>
                        <a:t>Traceability</a:t>
                      </a:r>
                      <a:r>
                        <a:rPr lang="fr-FR" sz="1400" baseline="0" dirty="0" smtClean="0"/>
                        <a:t> &amp; </a:t>
                      </a:r>
                      <a:r>
                        <a:rPr lang="fr-FR" sz="1400" baseline="0" dirty="0" err="1" smtClean="0"/>
                        <a:t>customer</a:t>
                      </a:r>
                      <a:r>
                        <a:rPr lang="fr-FR" sz="1400" baseline="0" dirty="0" smtClean="0"/>
                        <a:t> management;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Performance sale, </a:t>
                      </a:r>
                      <a:r>
                        <a:rPr lang="fr-FR" sz="1400" dirty="0" err="1" smtClean="0"/>
                        <a:t>along</a:t>
                      </a:r>
                      <a:r>
                        <a:rPr lang="fr-FR" sz="1400" dirty="0" smtClean="0"/>
                        <a:t> the </a:t>
                      </a:r>
                      <a:r>
                        <a:rPr lang="fr-FR" sz="1400" dirty="0" err="1" smtClean="0"/>
                        <a:t>whole</a:t>
                      </a:r>
                      <a:r>
                        <a:rPr lang="fr-FR" sz="1400" dirty="0" smtClean="0"/>
                        <a:t> life cycle; </a:t>
                      </a:r>
                    </a:p>
                    <a:p>
                      <a:pPr algn="l"/>
                      <a:r>
                        <a:rPr lang="fr-FR" sz="1400" dirty="0" err="1" smtClean="0"/>
                        <a:t>Strong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customer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dependency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pPr algn="l"/>
                      <a:r>
                        <a:rPr lang="fr-FR" sz="1400" dirty="0" smtClean="0"/>
                        <a:t>Client </a:t>
                      </a:r>
                      <a:r>
                        <a:rPr lang="fr-FR" sz="1400" dirty="0" err="1" smtClean="0"/>
                        <a:t>loyalty</a:t>
                      </a:r>
                      <a:r>
                        <a:rPr lang="fr-FR" sz="140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Adaptation to client </a:t>
                      </a:r>
                      <a:r>
                        <a:rPr lang="fr-FR" sz="1400" dirty="0" err="1" smtClean="0"/>
                        <a:t>processes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pPr algn="l"/>
                      <a:r>
                        <a:rPr lang="fr-FR" sz="1400" dirty="0" smtClean="0"/>
                        <a:t>Usage </a:t>
                      </a:r>
                      <a:r>
                        <a:rPr lang="fr-FR" sz="1400" dirty="0" err="1" smtClean="0"/>
                        <a:t>risks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pPr algn="l"/>
                      <a:r>
                        <a:rPr lang="fr-FR" sz="1400" dirty="0" smtClean="0"/>
                        <a:t>Obsolescence</a:t>
                      </a:r>
                      <a:r>
                        <a:rPr lang="fr-FR" sz="1400" baseline="0" dirty="0" smtClean="0"/>
                        <a:t> : full solution + parts;</a:t>
                      </a:r>
                    </a:p>
                    <a:p>
                      <a:pPr algn="l"/>
                      <a:r>
                        <a:rPr lang="fr-FR" sz="1400" baseline="0" dirty="0" smtClean="0"/>
                        <a:t>High staff </a:t>
                      </a:r>
                      <a:r>
                        <a:rPr lang="fr-FR" sz="1400" baseline="0" dirty="0" err="1" smtClean="0"/>
                        <a:t>cost</a:t>
                      </a:r>
                      <a:r>
                        <a:rPr lang="fr-FR" sz="1400" baseline="0" dirty="0" smtClean="0"/>
                        <a:t> and </a:t>
                      </a:r>
                      <a:r>
                        <a:rPr lang="fr-FR" sz="1400" baseline="0" dirty="0" err="1" smtClean="0"/>
                        <a:t>heavy</a:t>
                      </a:r>
                      <a:r>
                        <a:rPr lang="fr-FR" sz="1400" baseline="0" dirty="0" smtClean="0"/>
                        <a:t> HR management ;</a:t>
                      </a:r>
                    </a:p>
                    <a:p>
                      <a:pPr algn="l"/>
                      <a:r>
                        <a:rPr lang="fr-FR" sz="1400" baseline="0" dirty="0" smtClean="0"/>
                        <a:t>Service </a:t>
                      </a:r>
                      <a:r>
                        <a:rPr lang="fr-FR" sz="1400" baseline="0" dirty="0" err="1" smtClean="0"/>
                        <a:t>workload</a:t>
                      </a:r>
                      <a:r>
                        <a:rPr lang="fr-FR" sz="1400" baseline="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/>
                    </a:p>
                    <a:p>
                      <a:pPr algn="l"/>
                      <a:endParaRPr lang="fr-FR" sz="1400" dirty="0"/>
                    </a:p>
                    <a:p>
                      <a:pPr algn="l"/>
                      <a:r>
                        <a:rPr lang="fr-FR" sz="1400" dirty="0" err="1" smtClean="0"/>
                        <a:t>Payment</a:t>
                      </a:r>
                      <a:r>
                        <a:rPr lang="fr-FR" sz="1400" dirty="0" smtClean="0"/>
                        <a:t> of the perf. </a:t>
                      </a:r>
                      <a:r>
                        <a:rPr lang="fr-FR" sz="1400" dirty="0" err="1" smtClean="0"/>
                        <a:t>achieved</a:t>
                      </a:r>
                      <a:r>
                        <a:rPr lang="fr-FR" sz="1400" baseline="0" dirty="0" smtClean="0"/>
                        <a:t>;</a:t>
                      </a:r>
                    </a:p>
                    <a:p>
                      <a:pPr algn="l"/>
                      <a:endParaRPr lang="fr-FR" sz="1400" baseline="0" dirty="0" smtClean="0"/>
                    </a:p>
                    <a:p>
                      <a:pPr algn="l"/>
                      <a:r>
                        <a:rPr lang="fr-FR" sz="1400" baseline="0" dirty="0" err="1" smtClean="0"/>
                        <a:t>Payment</a:t>
                      </a:r>
                      <a:r>
                        <a:rPr lang="fr-FR" sz="1400" baseline="0" dirty="0" smtClean="0"/>
                        <a:t> of </a:t>
                      </a:r>
                      <a:r>
                        <a:rPr lang="fr-FR" sz="1400" baseline="0" dirty="0" err="1" smtClean="0"/>
                        <a:t>risk</a:t>
                      </a:r>
                      <a:r>
                        <a:rPr lang="fr-FR" sz="1400" baseline="0" dirty="0" smtClean="0"/>
                        <a:t> sharing;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/>
                    </a:p>
                    <a:p>
                      <a:pPr algn="l"/>
                      <a:endParaRPr lang="fr-FR" sz="1400" dirty="0" smtClean="0"/>
                    </a:p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Revenue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derived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from</a:t>
                      </a:r>
                      <a:r>
                        <a:rPr lang="fr-FR" sz="1400" baseline="0" dirty="0" smtClean="0"/>
                        <a:t> final production;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err="1" smtClean="0"/>
                        <a:t>Strong</a:t>
                      </a:r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performance </a:t>
                      </a:r>
                    </a:p>
                    <a:p>
                      <a:pPr algn="l"/>
                      <a:r>
                        <a:rPr lang="fr-FR" sz="1400" dirty="0" err="1" smtClean="0"/>
                        <a:t>dependency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smtClean="0"/>
                        <a:t>Full </a:t>
                      </a:r>
                      <a:r>
                        <a:rPr lang="fr-FR" sz="1400" dirty="0" err="1" smtClean="0"/>
                        <a:t>loss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knowledge</a:t>
                      </a:r>
                      <a:r>
                        <a:rPr lang="fr-FR" sz="1400" dirty="0" smtClean="0"/>
                        <a:t> on production </a:t>
                      </a:r>
                      <a:r>
                        <a:rPr lang="fr-FR" sz="1400" dirty="0" err="1" smtClean="0"/>
                        <a:t>processes</a:t>
                      </a:r>
                      <a:r>
                        <a:rPr lang="fr-FR" sz="1400" dirty="0" smtClean="0"/>
                        <a:t>;</a:t>
                      </a:r>
                    </a:p>
                    <a:p>
                      <a:pPr algn="l"/>
                      <a:endParaRPr lang="fr-FR" sz="1400" dirty="0" smtClean="0"/>
                    </a:p>
                    <a:p>
                      <a:pPr algn="l"/>
                      <a:r>
                        <a:rPr lang="fr-FR" sz="1400" dirty="0" err="1" smtClean="0"/>
                        <a:t>Risk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higher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costs</a:t>
                      </a:r>
                      <a:r>
                        <a:rPr lang="fr-FR" sz="1400" dirty="0" smtClean="0"/>
                        <a:t>;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38456"/>
                  </a:ext>
                </a:extLst>
              </a:tr>
            </a:tbl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40412" y="-327794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Characteristics</a:t>
            </a:r>
            <a:r>
              <a:rPr lang="fr-FR" sz="3200" dirty="0" smtClean="0"/>
              <a:t> of PSS Types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565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dirty="0" smtClean="0"/>
              <a:t>Module 1 : </a:t>
            </a:r>
            <a:r>
              <a:rPr lang="en-GB" dirty="0" smtClean="0"/>
              <a:t>Introduction </a:t>
            </a:r>
            <a:r>
              <a:rPr lang="en-GB" dirty="0"/>
              <a:t>to Product-Service-Systems (PSS) industrial strategies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1512168" cy="1084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1016" y="2887423"/>
            <a:ext cx="188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Pr. Xavier Boucher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5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64355"/>
            <a:ext cx="7560840" cy="112431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Extended </a:t>
            </a:r>
            <a:r>
              <a:rPr lang="fr-FR" sz="3200" dirty="0" err="1" smtClean="0"/>
              <a:t>Typology</a:t>
            </a:r>
            <a:r>
              <a:rPr lang="fr-FR" sz="3200" dirty="0" smtClean="0"/>
              <a:t> for progressive </a:t>
            </a:r>
            <a:r>
              <a:rPr lang="fr-FR" sz="3200" dirty="0" err="1" smtClean="0"/>
              <a:t>servicisation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700808"/>
            <a:ext cx="6336704" cy="496855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574421" y="2354396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Product</a:t>
            </a:r>
          </a:p>
          <a:p>
            <a:r>
              <a:rPr lang="fr-FR" sz="1200" b="1" i="1" dirty="0" err="1" smtClean="0"/>
              <a:t>Oriented</a:t>
            </a:r>
            <a:endParaRPr lang="fr-FR" sz="1200" b="1" i="1" dirty="0" smtClean="0"/>
          </a:p>
          <a:p>
            <a:r>
              <a:rPr lang="fr-FR" sz="1200" b="1" i="1" dirty="0" smtClean="0"/>
              <a:t>PSS</a:t>
            </a:r>
            <a:endParaRPr lang="fr-FR" sz="1200" b="1" i="1" dirty="0"/>
          </a:p>
        </p:txBody>
      </p:sp>
      <p:sp>
        <p:nvSpPr>
          <p:cNvPr id="11" name="Accolade ouvrante 10"/>
          <p:cNvSpPr/>
          <p:nvPr/>
        </p:nvSpPr>
        <p:spPr>
          <a:xfrm>
            <a:off x="2392274" y="1916832"/>
            <a:ext cx="235510" cy="1728192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6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869950" cy="36036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5046275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70C0"/>
                </a:solidFill>
              </a:rPr>
              <a:t>BtoB</a:t>
            </a:r>
            <a:r>
              <a:rPr lang="fr-FR" sz="1600" i="1" dirty="0" smtClean="0">
                <a:solidFill>
                  <a:srgbClr val="0070C0"/>
                </a:solidFill>
              </a:rPr>
              <a:t>: </a:t>
            </a:r>
            <a:r>
              <a:rPr lang="fr-FR" sz="1600" i="1" dirty="0" err="1" smtClean="0">
                <a:solidFill>
                  <a:srgbClr val="0070C0"/>
                </a:solidFill>
              </a:rPr>
              <a:t>Manufacturing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functionallity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with</a:t>
            </a:r>
            <a:r>
              <a:rPr lang="fr-FR" sz="1600" i="1" dirty="0" smtClean="0">
                <a:solidFill>
                  <a:srgbClr val="0070C0"/>
                </a:solidFill>
              </a:rPr>
              <a:t> performance </a:t>
            </a:r>
            <a:r>
              <a:rPr lang="fr-FR" sz="1600" i="1" dirty="0" err="1" smtClean="0">
                <a:solidFill>
                  <a:srgbClr val="0070C0"/>
                </a:solidFill>
              </a:rPr>
              <a:t>contract</a:t>
            </a:r>
            <a:r>
              <a:rPr lang="fr-FR" sz="1600" i="1" dirty="0" smtClean="0">
                <a:solidFill>
                  <a:srgbClr val="0070C0"/>
                </a:solidFill>
              </a:rPr>
              <a:t>. Ex EUROTAB </a:t>
            </a:r>
            <a:r>
              <a:rPr lang="fr-FR" sz="1600" i="1" dirty="0" err="1" smtClean="0">
                <a:solidFill>
                  <a:srgbClr val="0070C0"/>
                </a:solidFill>
              </a:rPr>
              <a:t>ensuring</a:t>
            </a:r>
            <a:r>
              <a:rPr lang="fr-FR" sz="1600" i="1" dirty="0" smtClean="0">
                <a:solidFill>
                  <a:srgbClr val="0070C0"/>
                </a:solidFill>
              </a:rPr>
              <a:t> the performance of Powder Compression, but </a:t>
            </a:r>
            <a:r>
              <a:rPr lang="fr-FR" sz="1600" i="1" dirty="0" err="1" smtClean="0">
                <a:solidFill>
                  <a:srgbClr val="0070C0"/>
                </a:solidFill>
              </a:rPr>
              <a:t>risky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contracts</a:t>
            </a:r>
            <a:r>
              <a:rPr lang="fr-FR" sz="1600" i="1" dirty="0" smtClean="0">
                <a:solidFill>
                  <a:srgbClr val="0070C0"/>
                </a:solidFill>
              </a:rPr>
              <a:t> !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-848" y="2335740"/>
            <a:ext cx="3317875" cy="347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95363">
              <a:defRPr/>
            </a:pP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-848" y="2735790"/>
            <a:ext cx="3317875" cy="347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95363">
              <a:defRPr/>
            </a:pPr>
            <a:r>
              <a:rPr lang="fr-FR" dirty="0" err="1" smtClean="0">
                <a:solidFill>
                  <a:schemeClr val="bg1"/>
                </a:solidFill>
                <a:latin typeface="Calibri" pitchFamily="34" charset="0"/>
              </a:rPr>
              <a:t>Mutualized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 Resource </a:t>
            </a:r>
            <a:r>
              <a:rPr lang="fr-FR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fr-FR" dirty="0" smtClean="0">
                <a:solidFill>
                  <a:schemeClr val="bg1"/>
                </a:solidFill>
                <a:latin typeface="Calibri" pitchFamily="34" charset="0"/>
              </a:rPr>
              <a:t>latform</a:t>
            </a: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-848" y="3166002"/>
            <a:ext cx="3317875" cy="642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 smtClean="0">
                <a:latin typeface="Calibri" pitchFamily="34" charset="0"/>
              </a:rPr>
              <a:t>Externalization</a:t>
            </a:r>
            <a:r>
              <a:rPr lang="fr-FR" dirty="0" smtClean="0">
                <a:latin typeface="Calibri" pitchFamily="34" charset="0"/>
              </a:rPr>
              <a:t> of a </a:t>
            </a:r>
            <a:r>
              <a:rPr lang="fr-FR" dirty="0" err="1" smtClean="0">
                <a:latin typeface="Calibri" pitchFamily="34" charset="0"/>
              </a:rPr>
              <a:t>function</a:t>
            </a:r>
            <a:r>
              <a:rPr lang="fr-FR" dirty="0" smtClean="0">
                <a:latin typeface="Calibri" pitchFamily="34" charset="0"/>
              </a:rPr>
              <a:t> by the client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-848" y="3866088"/>
            <a:ext cx="3317875" cy="8243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 smtClean="0">
                <a:latin typeface="Calibri" pitchFamily="34" charset="0"/>
              </a:rPr>
              <a:t>Payment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according</a:t>
            </a:r>
            <a:r>
              <a:rPr lang="fr-FR" dirty="0" smtClean="0">
                <a:latin typeface="Calibri" pitchFamily="34" charset="0"/>
              </a:rPr>
              <a:t> to the volume of </a:t>
            </a:r>
            <a:r>
              <a:rPr lang="fr-FR" dirty="0" err="1" smtClean="0">
                <a:latin typeface="Calibri" pitchFamily="34" charset="0"/>
              </a:rPr>
              <a:t>product</a:t>
            </a:r>
            <a:r>
              <a:rPr lang="fr-FR" dirty="0" smtClean="0">
                <a:latin typeface="Calibri" pitchFamily="34" charset="0"/>
              </a:rPr>
              <a:t> or service </a:t>
            </a:r>
            <a:r>
              <a:rPr lang="fr-FR" dirty="0" err="1" smtClean="0">
                <a:latin typeface="Calibri" pitchFamily="34" charset="0"/>
              </a:rPr>
              <a:t>produced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-848" y="4737627"/>
            <a:ext cx="3317875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latin typeface="Calibri" pitchFamily="34" charset="0"/>
              </a:rPr>
              <a:t>Payment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according</a:t>
            </a:r>
            <a:r>
              <a:rPr lang="fr-FR" dirty="0">
                <a:latin typeface="Calibri" pitchFamily="34" charset="0"/>
              </a:rPr>
              <a:t> to the </a:t>
            </a:r>
            <a:r>
              <a:rPr lang="fr-FR" dirty="0" smtClean="0">
                <a:latin typeface="Calibri" pitchFamily="34" charset="0"/>
              </a:rPr>
              <a:t>performance </a:t>
            </a:r>
            <a:r>
              <a:rPr lang="fr-FR" dirty="0" err="1" smtClean="0">
                <a:latin typeface="Calibri" pitchFamily="34" charset="0"/>
              </a:rPr>
              <a:t>obtained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28888" y="17025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70C0"/>
                </a:solidFill>
              </a:rPr>
              <a:t>BtoC : </a:t>
            </a:r>
            <a:r>
              <a:rPr lang="fr-FR" sz="1600" i="1" dirty="0" err="1" smtClean="0">
                <a:solidFill>
                  <a:srgbClr val="0070C0"/>
                </a:solidFill>
              </a:rPr>
              <a:t>usual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examples</a:t>
            </a:r>
            <a:r>
              <a:rPr lang="fr-FR" sz="1600" i="1" dirty="0" smtClean="0">
                <a:solidFill>
                  <a:srgbClr val="0070C0"/>
                </a:solidFill>
              </a:rPr>
              <a:t> in </a:t>
            </a:r>
            <a:r>
              <a:rPr lang="fr-FR" sz="1600" i="1" dirty="0" err="1" smtClean="0">
                <a:solidFill>
                  <a:srgbClr val="0070C0"/>
                </a:solidFill>
              </a:rPr>
              <a:t>day</a:t>
            </a:r>
            <a:r>
              <a:rPr lang="fr-FR" sz="1600" i="1" dirty="0" smtClean="0">
                <a:solidFill>
                  <a:srgbClr val="0070C0"/>
                </a:solidFill>
              </a:rPr>
              <a:t>-to-</a:t>
            </a:r>
            <a:r>
              <a:rPr lang="fr-FR" sz="1600" i="1" dirty="0" err="1" smtClean="0">
                <a:solidFill>
                  <a:srgbClr val="0070C0"/>
                </a:solidFill>
              </a:rPr>
              <a:t>day</a:t>
            </a:r>
            <a:r>
              <a:rPr lang="fr-FR" sz="1600" i="1" dirty="0" smtClean="0">
                <a:solidFill>
                  <a:srgbClr val="0070C0"/>
                </a:solidFill>
              </a:rPr>
              <a:t> life !</a:t>
            </a: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BtoB</a:t>
            </a:r>
            <a:r>
              <a:rPr lang="fr-FR" sz="1600" i="1" dirty="0" smtClean="0">
                <a:solidFill>
                  <a:srgbClr val="0070C0"/>
                </a:solidFill>
              </a:rPr>
              <a:t> : VALBOM and </a:t>
            </a:r>
            <a:r>
              <a:rPr lang="fr-FR" sz="1600" i="1" dirty="0" err="1" smtClean="0">
                <a:solidFill>
                  <a:srgbClr val="0070C0"/>
                </a:solidFill>
              </a:rPr>
              <a:t>waste-treatment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technology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62246" y="2500661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70C0"/>
                </a:solidFill>
              </a:rPr>
              <a:t>BtoC : </a:t>
            </a:r>
            <a:r>
              <a:rPr lang="fr-FR" sz="1600" i="1" dirty="0" err="1" smtClean="0">
                <a:solidFill>
                  <a:srgbClr val="0070C0"/>
                </a:solidFill>
              </a:rPr>
              <a:t>repair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you</a:t>
            </a:r>
            <a:r>
              <a:rPr lang="fr-FR" sz="1600" i="1" dirty="0" smtClean="0">
                <a:solidFill>
                  <a:srgbClr val="0070C0"/>
                </a:solidFill>
              </a:rPr>
              <a:t> car by </a:t>
            </a:r>
            <a:r>
              <a:rPr lang="fr-FR" sz="1600" i="1" dirty="0" err="1" smtClean="0">
                <a:solidFill>
                  <a:srgbClr val="0070C0"/>
                </a:solidFill>
              </a:rPr>
              <a:t>yourself</a:t>
            </a:r>
            <a:endParaRPr lang="fr-FR" sz="1600" i="1" dirty="0" smtClean="0">
              <a:solidFill>
                <a:srgbClr val="0070C0"/>
              </a:solidFill>
            </a:endParaRP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BtoB</a:t>
            </a:r>
            <a:r>
              <a:rPr lang="fr-FR" sz="1600" i="1" dirty="0" smtClean="0">
                <a:solidFill>
                  <a:srgbClr val="0070C0"/>
                </a:solidFill>
              </a:rPr>
              <a:t> : CETIM </a:t>
            </a:r>
            <a:r>
              <a:rPr lang="fr-FR" sz="1600" i="1" dirty="0" err="1" smtClean="0">
                <a:solidFill>
                  <a:srgbClr val="0070C0"/>
                </a:solidFill>
              </a:rPr>
              <a:t>with</a:t>
            </a:r>
            <a:r>
              <a:rPr lang="fr-FR" sz="1600" i="1" dirty="0" smtClean="0">
                <a:solidFill>
                  <a:srgbClr val="0070C0"/>
                </a:solidFill>
              </a:rPr>
              <a:t> a </a:t>
            </a:r>
            <a:r>
              <a:rPr lang="fr-FR" sz="1600" i="1" dirty="0" err="1" smtClean="0">
                <a:solidFill>
                  <a:srgbClr val="0070C0"/>
                </a:solidFill>
              </a:rPr>
              <a:t>strategy</a:t>
            </a:r>
            <a:r>
              <a:rPr lang="fr-FR" sz="1600" i="1" dirty="0" smtClean="0">
                <a:solidFill>
                  <a:srgbClr val="0070C0"/>
                </a:solidFill>
              </a:rPr>
              <a:t> of high </a:t>
            </a:r>
            <a:r>
              <a:rPr lang="fr-FR" sz="1600" i="1" dirty="0" err="1" smtClean="0">
                <a:solidFill>
                  <a:srgbClr val="0070C0"/>
                </a:solidFill>
              </a:rPr>
              <a:t>technology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platforms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2246" y="3404747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70C0"/>
                </a:solidFill>
              </a:rPr>
              <a:t>BtoB</a:t>
            </a:r>
            <a:r>
              <a:rPr lang="fr-FR" sz="1600" i="1" dirty="0" smtClean="0">
                <a:solidFill>
                  <a:srgbClr val="0070C0"/>
                </a:solidFill>
              </a:rPr>
              <a:t> : IT </a:t>
            </a:r>
            <a:r>
              <a:rPr lang="fr-FR" sz="1600" i="1" dirty="0" err="1" smtClean="0">
                <a:solidFill>
                  <a:srgbClr val="0070C0"/>
                </a:solidFill>
              </a:rPr>
              <a:t>functions</a:t>
            </a:r>
            <a:r>
              <a:rPr lang="fr-FR" sz="1600" i="1" dirty="0" smtClean="0">
                <a:solidFill>
                  <a:srgbClr val="0070C0"/>
                </a:solidFill>
              </a:rPr>
              <a:t>, Commercial </a:t>
            </a:r>
            <a:r>
              <a:rPr lang="fr-FR" sz="1600" i="1" dirty="0" err="1" smtClean="0">
                <a:solidFill>
                  <a:srgbClr val="0070C0"/>
                </a:solidFill>
              </a:rPr>
              <a:t>functions</a:t>
            </a:r>
            <a:r>
              <a:rPr lang="fr-FR" sz="1600" i="1" dirty="0" smtClean="0">
                <a:solidFill>
                  <a:srgbClr val="0070C0"/>
                </a:solidFill>
              </a:rPr>
              <a:t> (SME, ex: </a:t>
            </a:r>
            <a:r>
              <a:rPr lang="fr-FR" sz="1600" i="1" dirty="0" err="1" smtClean="0">
                <a:solidFill>
                  <a:srgbClr val="0070C0"/>
                </a:solidFill>
              </a:rPr>
              <a:t>Ledin</a:t>
            </a:r>
            <a:r>
              <a:rPr lang="fr-FR" sz="1600" i="1" dirty="0" smtClean="0">
                <a:solidFill>
                  <a:srgbClr val="0070C0"/>
                </a:solidFill>
              </a:rPr>
              <a:t>)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63888" y="3849941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70C0"/>
                </a:solidFill>
              </a:rPr>
              <a:t>BtoB</a:t>
            </a:r>
            <a:r>
              <a:rPr lang="fr-FR" sz="1600" i="1" dirty="0" smtClean="0">
                <a:solidFill>
                  <a:srgbClr val="0070C0"/>
                </a:solidFill>
              </a:rPr>
              <a:t> : ‘</a:t>
            </a:r>
            <a:r>
              <a:rPr lang="fr-FR" sz="1600" i="1" dirty="0" err="1" smtClean="0">
                <a:solidFill>
                  <a:srgbClr val="0070C0"/>
                </a:solidFill>
              </a:rPr>
              <a:t>Fabless</a:t>
            </a:r>
            <a:r>
              <a:rPr lang="fr-FR" sz="1600" i="1" dirty="0" smtClean="0">
                <a:solidFill>
                  <a:srgbClr val="0070C0"/>
                </a:solidFill>
              </a:rPr>
              <a:t>’ orientation, </a:t>
            </a:r>
            <a:r>
              <a:rPr lang="fr-FR" sz="1600" i="1" dirty="0" err="1" smtClean="0">
                <a:solidFill>
                  <a:srgbClr val="0070C0"/>
                </a:solidFill>
              </a:rPr>
              <a:t>enlarged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 err="1" smtClean="0">
                <a:solidFill>
                  <a:srgbClr val="0070C0"/>
                </a:solidFill>
              </a:rPr>
              <a:t>with</a:t>
            </a:r>
            <a:r>
              <a:rPr lang="fr-FR" sz="1600" i="1" dirty="0" smtClean="0">
                <a:solidFill>
                  <a:srgbClr val="0070C0"/>
                </a:solidFill>
              </a:rPr>
              <a:t> 3D printing perspectives.  </a:t>
            </a:r>
            <a:r>
              <a:rPr lang="fr-FR" sz="1600" i="1" dirty="0" err="1" smtClean="0">
                <a:solidFill>
                  <a:srgbClr val="0070C0"/>
                </a:solidFill>
              </a:rPr>
              <a:t>Fabless</a:t>
            </a:r>
            <a:r>
              <a:rPr lang="fr-FR" sz="1600" i="1" dirty="0" smtClean="0">
                <a:solidFill>
                  <a:srgbClr val="0070C0"/>
                </a:solidFill>
              </a:rPr>
              <a:t> for ‘ARCHIDUCHESSE’ and textile production</a:t>
            </a:r>
            <a:endParaRPr lang="fr-FR" sz="1600" i="1" dirty="0">
              <a:solidFill>
                <a:srgbClr val="0070C0"/>
              </a:solidFill>
            </a:endParaRPr>
          </a:p>
        </p:txBody>
      </p:sp>
      <p:cxnSp>
        <p:nvCxnSpPr>
          <p:cNvPr id="20" name="Connecteur droit 19"/>
          <p:cNvCxnSpPr>
            <a:stCxn id="10" idx="3"/>
            <a:endCxn id="15" idx="1"/>
          </p:cNvCxnSpPr>
          <p:nvPr/>
        </p:nvCxnSpPr>
        <p:spPr>
          <a:xfrm flipV="1">
            <a:off x="3317027" y="1994910"/>
            <a:ext cx="211861" cy="514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1" idx="3"/>
            <a:endCxn id="16" idx="1"/>
          </p:cNvCxnSpPr>
          <p:nvPr/>
        </p:nvCxnSpPr>
        <p:spPr>
          <a:xfrm flipV="1">
            <a:off x="3317027" y="2793049"/>
            <a:ext cx="245219" cy="11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2" idx="3"/>
            <a:endCxn id="17" idx="1"/>
          </p:cNvCxnSpPr>
          <p:nvPr/>
        </p:nvCxnSpPr>
        <p:spPr>
          <a:xfrm>
            <a:off x="3317027" y="3487471"/>
            <a:ext cx="245219" cy="86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3" idx="3"/>
            <a:endCxn id="18" idx="1"/>
          </p:cNvCxnSpPr>
          <p:nvPr/>
        </p:nvCxnSpPr>
        <p:spPr>
          <a:xfrm flipV="1">
            <a:off x="3317027" y="4265440"/>
            <a:ext cx="246861" cy="12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4" idx="3"/>
            <a:endCxn id="9" idx="1"/>
          </p:cNvCxnSpPr>
          <p:nvPr/>
        </p:nvCxnSpPr>
        <p:spPr>
          <a:xfrm>
            <a:off x="3317027" y="5059096"/>
            <a:ext cx="246861" cy="402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0" y="-64355"/>
            <a:ext cx="7560840" cy="112431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Extended </a:t>
            </a:r>
            <a:r>
              <a:rPr lang="fr-FR" sz="3200" dirty="0" err="1" smtClean="0"/>
              <a:t>Typology</a:t>
            </a:r>
            <a:r>
              <a:rPr lang="fr-FR" sz="3200" dirty="0" smtClean="0"/>
              <a:t> </a:t>
            </a:r>
            <a:r>
              <a:rPr lang="fr-FR" sz="3200" dirty="0" smtClean="0"/>
              <a:t>: </a:t>
            </a:r>
            <a:r>
              <a:rPr lang="fr-FR" sz="3200" dirty="0" err="1" smtClean="0"/>
              <a:t>some</a:t>
            </a:r>
            <a:r>
              <a:rPr lang="fr-FR" sz="3200" dirty="0" smtClean="0"/>
              <a:t> </a:t>
            </a:r>
            <a:r>
              <a:rPr lang="fr-FR" sz="3200" dirty="0" err="1" smtClean="0"/>
              <a:t>examples</a:t>
            </a:r>
            <a:endParaRPr lang="fr-FR" sz="3200" dirty="0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5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7213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AGENDA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Product Service </a:t>
            </a:r>
            <a:r>
              <a:rPr lang="fr-FR" dirty="0" err="1" smtClean="0"/>
              <a:t>Systems</a:t>
            </a:r>
            <a:r>
              <a:rPr lang="fr-FR" dirty="0" smtClean="0"/>
              <a:t> (PSS) Concept &amp; Applications </a:t>
            </a:r>
          </a:p>
          <a:p>
            <a:endParaRPr lang="fr-FR" dirty="0"/>
          </a:p>
          <a:p>
            <a:r>
              <a:rPr lang="fr-FR" dirty="0" smtClean="0"/>
              <a:t>PSS typologies</a:t>
            </a:r>
          </a:p>
          <a:p>
            <a:endParaRPr lang="fr-FR" dirty="0"/>
          </a:p>
          <a:p>
            <a:r>
              <a:rPr lang="en-US" dirty="0" err="1">
                <a:solidFill>
                  <a:srgbClr val="FF0000"/>
                </a:solidFill>
              </a:rPr>
              <a:t>Servitization</a:t>
            </a:r>
            <a:r>
              <a:rPr lang="en-US" dirty="0">
                <a:solidFill>
                  <a:srgbClr val="FF0000"/>
                </a:solidFill>
              </a:rPr>
              <a:t> of the industry : which problematic issues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3106" y="3284984"/>
            <a:ext cx="7560840" cy="508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9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6624" y="35967"/>
            <a:ext cx="6550832" cy="1124316"/>
          </a:xfrm>
        </p:spPr>
        <p:txBody>
          <a:bodyPr>
            <a:normAutofit/>
          </a:bodyPr>
          <a:lstStyle/>
          <a:p>
            <a:r>
              <a:rPr lang="fr-FR" sz="3200" dirty="0" err="1"/>
              <a:t>Servitization</a:t>
            </a:r>
            <a:r>
              <a:rPr lang="fr-FR" sz="3200" dirty="0"/>
              <a:t> </a:t>
            </a:r>
            <a:r>
              <a:rPr lang="fr-FR" sz="3200" dirty="0" err="1"/>
              <a:t>requires</a:t>
            </a:r>
            <a:r>
              <a:rPr lang="fr-FR" sz="3200" dirty="0"/>
              <a:t> in-</a:t>
            </a:r>
            <a:r>
              <a:rPr lang="fr-FR" sz="3200" dirty="0" err="1"/>
              <a:t>depth</a:t>
            </a:r>
            <a:r>
              <a:rPr lang="fr-FR" sz="3200" dirty="0"/>
              <a:t> change of Business model for the </a:t>
            </a:r>
            <a:r>
              <a:rPr lang="fr-FR" sz="3200" dirty="0" err="1"/>
              <a:t>industry</a:t>
            </a:r>
            <a:r>
              <a:rPr lang="fr-FR" sz="3200" dirty="0"/>
              <a:t> 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48526" y="1734889"/>
            <a:ext cx="152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67" tIns="40183" rIns="80367" bIns="40183">
            <a:spAutoFit/>
          </a:bodyPr>
          <a:lstStyle/>
          <a:p>
            <a:pPr defTabSz="874713">
              <a:spcBef>
                <a:spcPct val="50000"/>
              </a:spcBef>
            </a:pPr>
            <a:r>
              <a:rPr lang="fr-FR" sz="1200" i="1" dirty="0"/>
              <a:t>(Baines et al., 2007)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72195"/>
            <a:ext cx="3695890" cy="227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3203848" y="1457612"/>
            <a:ext cx="6049181" cy="2964999"/>
            <a:chOff x="3491880" y="1256089"/>
            <a:chExt cx="6049181" cy="2964999"/>
          </a:xfrm>
        </p:grpSpPr>
        <p:sp>
          <p:nvSpPr>
            <p:cNvPr id="10" name="ZoneTexte 9"/>
            <p:cNvSpPr txBox="1"/>
            <p:nvPr/>
          </p:nvSpPr>
          <p:spPr>
            <a:xfrm>
              <a:off x="3491880" y="1743780"/>
              <a:ext cx="4791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Change of innovation and </a:t>
              </a:r>
              <a:r>
                <a:rPr lang="fr-FR" sz="1600" i="1" dirty="0" err="1" smtClean="0"/>
                <a:t>managerial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paradigm</a:t>
              </a:r>
              <a:endParaRPr lang="fr-FR" sz="1600" i="1" dirty="0" smtClean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851920" y="2100239"/>
              <a:ext cx="3853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Transition of client-</a:t>
              </a:r>
              <a:r>
                <a:rPr lang="fr-FR" sz="1600" i="1" dirty="0" err="1" smtClean="0"/>
                <a:t>relationship</a:t>
              </a:r>
              <a:r>
                <a:rPr lang="fr-FR" sz="1600" i="1" dirty="0" smtClean="0"/>
                <a:t> model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120218" y="2456698"/>
              <a:ext cx="54208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Transformation of </a:t>
              </a:r>
              <a:r>
                <a:rPr lang="fr-FR" sz="1600" i="1" dirty="0" err="1" smtClean="0"/>
                <a:t>economic</a:t>
              </a:r>
              <a:r>
                <a:rPr lang="fr-FR" sz="1600" i="1" dirty="0" smtClean="0"/>
                <a:t> model &amp; </a:t>
              </a:r>
              <a:r>
                <a:rPr lang="fr-FR" sz="1600" i="1" dirty="0" err="1" smtClean="0"/>
                <a:t>impacting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factors</a:t>
              </a:r>
              <a:endParaRPr lang="fr-FR" sz="1600" i="1" dirty="0" smtClean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37340" y="2813157"/>
              <a:ext cx="3991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Transition </a:t>
              </a:r>
              <a:r>
                <a:rPr lang="fr-FR" sz="1600" i="1" dirty="0" err="1" smtClean="0"/>
                <a:t>through</a:t>
              </a:r>
              <a:r>
                <a:rPr lang="fr-FR" sz="1600" i="1" dirty="0" smtClean="0"/>
                <a:t> Digital Technologies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44831" y="3169616"/>
              <a:ext cx="3903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Change of </a:t>
              </a:r>
              <a:r>
                <a:rPr lang="fr-FR" sz="1600" i="1" dirty="0" err="1" smtClean="0"/>
                <a:t>sustainability</a:t>
              </a:r>
              <a:r>
                <a:rPr lang="fr-FR" sz="1600" i="1" dirty="0" smtClean="0"/>
                <a:t> management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220072" y="3526075"/>
              <a:ext cx="3801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err="1" smtClean="0"/>
                <a:t>Organisational</a:t>
              </a:r>
              <a:r>
                <a:rPr lang="fr-FR" sz="1600" i="1" dirty="0" smtClean="0"/>
                <a:t> and </a:t>
              </a:r>
              <a:r>
                <a:rPr lang="fr-FR" sz="1600" i="1" dirty="0" err="1" smtClean="0"/>
                <a:t>process</a:t>
              </a:r>
              <a:r>
                <a:rPr lang="fr-FR" sz="1600" i="1" dirty="0" smtClean="0"/>
                <a:t> changes</a:t>
              </a:r>
              <a:endParaRPr lang="fr-FR" sz="1600" i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20074" y="3882534"/>
              <a:ext cx="25490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600" i="1" dirty="0" smtClean="0"/>
                <a:t>Cultural transformation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20218" y="1256089"/>
              <a:ext cx="4467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What</a:t>
              </a:r>
              <a:r>
                <a:rPr lang="fr-FR" b="1" dirty="0" smtClean="0">
                  <a:solidFill>
                    <a:srgbClr val="C00000"/>
                  </a:solidFill>
                </a:rPr>
                <a:t> BM dimensions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can</a:t>
              </a:r>
              <a:r>
                <a:rPr lang="fr-FR" b="1" dirty="0" smtClean="0">
                  <a:solidFill>
                    <a:srgbClr val="C00000"/>
                  </a:solidFill>
                </a:rPr>
                <a:t>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be</a:t>
              </a:r>
              <a:r>
                <a:rPr lang="fr-FR" b="1" dirty="0" smtClean="0">
                  <a:solidFill>
                    <a:srgbClr val="C00000"/>
                  </a:solidFill>
                </a:rPr>
                <a:t>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affected</a:t>
              </a:r>
              <a:r>
                <a:rPr lang="fr-FR" b="1" dirty="0" smtClean="0">
                  <a:solidFill>
                    <a:srgbClr val="C00000"/>
                  </a:solidFill>
                </a:rPr>
                <a:t> ?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960" y="5056553"/>
            <a:ext cx="262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(Oliva &amp; </a:t>
            </a:r>
            <a:r>
              <a:rPr lang="fr-FR" sz="1200" i="1" dirty="0" err="1" smtClean="0"/>
              <a:t>Kallenberg</a:t>
            </a:r>
            <a:r>
              <a:rPr lang="fr-FR" sz="1200" i="1" dirty="0" smtClean="0"/>
              <a:t>, 2003)</a:t>
            </a:r>
            <a:endParaRPr lang="fr-FR" sz="1200" i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80520"/>
            <a:ext cx="662399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7558" y="-97977"/>
            <a:ext cx="7211144" cy="1124316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Servitization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err="1" smtClean="0"/>
              <a:t>Strong</a:t>
            </a:r>
            <a:r>
              <a:rPr lang="fr-FR" sz="3200" dirty="0" smtClean="0"/>
              <a:t> </a:t>
            </a:r>
            <a:r>
              <a:rPr lang="fr-FR" sz="3200" dirty="0"/>
              <a:t>impact on the </a:t>
            </a:r>
            <a:r>
              <a:rPr lang="fr-FR" sz="3200" dirty="0" err="1"/>
              <a:t>economic</a:t>
            </a:r>
            <a:r>
              <a:rPr lang="fr-FR" sz="3200" dirty="0"/>
              <a:t> model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6" name="ZoneTexte 2"/>
          <p:cNvSpPr txBox="1">
            <a:spLocks noChangeArrowheads="1"/>
          </p:cNvSpPr>
          <p:nvPr/>
        </p:nvSpPr>
        <p:spPr bwMode="auto">
          <a:xfrm flipH="1">
            <a:off x="395536" y="1484784"/>
            <a:ext cx="8136904" cy="72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b="1" dirty="0" err="1"/>
              <a:t>Necessity</a:t>
            </a:r>
            <a:r>
              <a:rPr lang="fr-FR" b="1" dirty="0"/>
              <a:t> to </a:t>
            </a:r>
            <a:r>
              <a:rPr lang="fr-FR" b="1" dirty="0" err="1"/>
              <a:t>organize</a:t>
            </a:r>
            <a:r>
              <a:rPr lang="fr-FR" b="1" dirty="0"/>
              <a:t> </a:t>
            </a:r>
            <a:r>
              <a:rPr lang="fr-FR" b="1" dirty="0" err="1"/>
              <a:t>progressively</a:t>
            </a:r>
            <a:r>
              <a:rPr lang="fr-FR" b="1" dirty="0"/>
              <a:t> the </a:t>
            </a:r>
            <a:r>
              <a:rPr lang="fr-FR" b="1" dirty="0" err="1"/>
              <a:t>economic</a:t>
            </a:r>
            <a:r>
              <a:rPr lang="fr-FR" b="1" dirty="0"/>
              <a:t> model </a:t>
            </a:r>
            <a:r>
              <a:rPr lang="fr-FR" b="1" dirty="0">
                <a:solidFill>
                  <a:srgbClr val="002395"/>
                </a:solidFill>
              </a:rPr>
              <a:t>transition </a:t>
            </a:r>
            <a:r>
              <a:rPr lang="fr-FR" b="1" dirty="0"/>
              <a:t>and to </a:t>
            </a:r>
            <a:r>
              <a:rPr lang="fr-FR" b="1" dirty="0" err="1"/>
              <a:t>provide</a:t>
            </a:r>
            <a:r>
              <a:rPr lang="fr-FR" b="1" dirty="0"/>
              <a:t> </a:t>
            </a:r>
            <a:r>
              <a:rPr lang="fr-FR" b="1" dirty="0" err="1">
                <a:solidFill>
                  <a:srgbClr val="002395"/>
                </a:solidFill>
              </a:rPr>
              <a:t>risk</a:t>
            </a:r>
            <a:r>
              <a:rPr lang="fr-FR" b="1" dirty="0">
                <a:solidFill>
                  <a:srgbClr val="002395"/>
                </a:solidFill>
              </a:rPr>
              <a:t> anticipation </a:t>
            </a:r>
            <a:r>
              <a:rPr lang="fr-FR" b="1" dirty="0" smtClean="0"/>
              <a:t>solutions</a:t>
            </a:r>
            <a:endParaRPr lang="fr-FR" b="1" dirty="0">
              <a:solidFill>
                <a:srgbClr val="002395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32" y="2681188"/>
            <a:ext cx="4675148" cy="13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"/>
          <p:cNvSpPr txBox="1">
            <a:spLocks noChangeArrowheads="1"/>
          </p:cNvSpPr>
          <p:nvPr/>
        </p:nvSpPr>
        <p:spPr bwMode="auto">
          <a:xfrm>
            <a:off x="1547664" y="2293201"/>
            <a:ext cx="5575645" cy="3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000" dirty="0"/>
              <a:t>Engineering of the transition of </a:t>
            </a:r>
            <a:r>
              <a:rPr lang="fr-FR" sz="2000" dirty="0" err="1"/>
              <a:t>economic</a:t>
            </a:r>
            <a:r>
              <a:rPr lang="fr-FR" sz="2000" dirty="0"/>
              <a:t> model</a:t>
            </a:r>
          </a:p>
        </p:txBody>
      </p:sp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228018" y="4309873"/>
            <a:ext cx="2404518" cy="1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b="1" i="1" u="sng"/>
              <a:t>Market Dynamics</a:t>
            </a:r>
          </a:p>
          <a:p>
            <a:pPr algn="ctr" eaLnBrk="1" hangingPunct="1"/>
            <a:r>
              <a:rPr lang="fr-FR" sz="1600" i="1"/>
              <a:t>Simulation of the sensibility to customer behaviors, analysis of market penetration scenarios and strategies </a:t>
            </a: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2995946" y="4700528"/>
            <a:ext cx="2405884" cy="18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b="1" i="1" u="sng" dirty="0" err="1"/>
              <a:t>Risk</a:t>
            </a:r>
            <a:r>
              <a:rPr lang="fr-FR" sz="1600" b="1" i="1" u="sng" dirty="0"/>
              <a:t> Management</a:t>
            </a:r>
          </a:p>
          <a:p>
            <a:pPr algn="ctr" eaLnBrk="1" hangingPunct="1"/>
            <a:r>
              <a:rPr lang="fr-FR" sz="1600" i="1" dirty="0"/>
              <a:t>Short </a:t>
            </a:r>
            <a:r>
              <a:rPr lang="fr-FR" sz="1600" i="1" dirty="0" err="1"/>
              <a:t>term</a:t>
            </a:r>
            <a:r>
              <a:rPr lang="fr-FR" sz="1600" i="1" dirty="0"/>
              <a:t> and long </a:t>
            </a:r>
            <a:r>
              <a:rPr lang="fr-FR" sz="1600" i="1" dirty="0" err="1"/>
              <a:t>term</a:t>
            </a:r>
            <a:r>
              <a:rPr lang="fr-FR" sz="1600" i="1" dirty="0"/>
              <a:t> impacts of change of </a:t>
            </a:r>
            <a:r>
              <a:rPr lang="fr-FR" sz="1600" i="1" dirty="0" err="1"/>
              <a:t>economic</a:t>
            </a:r>
            <a:r>
              <a:rPr lang="fr-FR" sz="1600" i="1" dirty="0"/>
              <a:t> model</a:t>
            </a:r>
          </a:p>
          <a:p>
            <a:pPr algn="ctr" eaLnBrk="1" hangingPunct="1"/>
            <a:r>
              <a:rPr lang="fr-FR" sz="1600" i="1" dirty="0"/>
              <a:t>on cash </a:t>
            </a:r>
            <a:r>
              <a:rPr lang="fr-FR" sz="1600" i="1" dirty="0" smtClean="0"/>
              <a:t>flow, </a:t>
            </a:r>
            <a:r>
              <a:rPr lang="fr-FR" sz="1600" i="1" dirty="0"/>
              <a:t>turnover, </a:t>
            </a:r>
            <a:r>
              <a:rPr lang="fr-FR" sz="1600" i="1" dirty="0" err="1"/>
              <a:t>internal</a:t>
            </a:r>
            <a:r>
              <a:rPr lang="fr-FR" sz="1600" i="1" dirty="0"/>
              <a:t> </a:t>
            </a:r>
            <a:r>
              <a:rPr lang="fr-FR" sz="1600" i="1" dirty="0" err="1"/>
              <a:t>accounting</a:t>
            </a:r>
            <a:r>
              <a:rPr lang="fr-FR" sz="1600" i="1" dirty="0"/>
              <a:t> </a:t>
            </a:r>
            <a:r>
              <a:rPr lang="fr-FR" sz="1600" i="1" dirty="0" err="1"/>
              <a:t>results</a:t>
            </a:r>
            <a:endParaRPr lang="fr-FR" sz="1600" i="1" dirty="0"/>
          </a:p>
        </p:txBody>
      </p:sp>
      <p:sp>
        <p:nvSpPr>
          <p:cNvPr id="21" name="ZoneTexte 8"/>
          <p:cNvSpPr txBox="1">
            <a:spLocks noChangeArrowheads="1"/>
          </p:cNvSpPr>
          <p:nvPr/>
        </p:nvSpPr>
        <p:spPr bwMode="auto">
          <a:xfrm>
            <a:off x="6486595" y="4183485"/>
            <a:ext cx="2405885" cy="20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b="1" i="1" u="sng"/>
              <a:t>Value creation network</a:t>
            </a:r>
          </a:p>
          <a:p>
            <a:pPr algn="ctr" eaLnBrk="1" hangingPunct="1"/>
            <a:r>
              <a:rPr lang="fr-FR" sz="1600" i="1"/>
              <a:t>Configuration of value creation network, determination of value sharing contracts, specification of collaborative regulation mechanisms</a:t>
            </a:r>
          </a:p>
        </p:txBody>
      </p:sp>
      <p:cxnSp>
        <p:nvCxnSpPr>
          <p:cNvPr id="22" name="Connecteur droit avec flèche 5"/>
          <p:cNvCxnSpPr>
            <a:cxnSpLocks noChangeShapeType="1"/>
          </p:cNvCxnSpPr>
          <p:nvPr/>
        </p:nvCxnSpPr>
        <p:spPr bwMode="auto">
          <a:xfrm flipH="1">
            <a:off x="1684391" y="3722454"/>
            <a:ext cx="681735" cy="587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9"/>
          <p:cNvCxnSpPr>
            <a:cxnSpLocks noChangeShapeType="1"/>
            <a:endCxn id="20" idx="0"/>
          </p:cNvCxnSpPr>
          <p:nvPr/>
        </p:nvCxnSpPr>
        <p:spPr bwMode="auto">
          <a:xfrm>
            <a:off x="4199571" y="4015445"/>
            <a:ext cx="0" cy="6850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necteur droit avec flèche 11"/>
          <p:cNvCxnSpPr>
            <a:cxnSpLocks noChangeShapeType="1"/>
          </p:cNvCxnSpPr>
          <p:nvPr/>
        </p:nvCxnSpPr>
        <p:spPr bwMode="auto">
          <a:xfrm>
            <a:off x="6237947" y="3722455"/>
            <a:ext cx="588834" cy="326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6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8752" y="-48046"/>
            <a:ext cx="7327056" cy="1124316"/>
          </a:xfrm>
        </p:spPr>
        <p:txBody>
          <a:bodyPr>
            <a:noAutofit/>
          </a:bodyPr>
          <a:lstStyle/>
          <a:p>
            <a:r>
              <a:rPr lang="fr-FR" sz="3200" dirty="0" smtClean="0"/>
              <a:t>Servitization : </a:t>
            </a:r>
            <a:r>
              <a:rPr lang="fr-FR" sz="3200" dirty="0" err="1" smtClean="0"/>
              <a:t>strong</a:t>
            </a:r>
            <a:r>
              <a:rPr lang="fr-FR" sz="3200" dirty="0" smtClean="0"/>
              <a:t> </a:t>
            </a:r>
            <a:r>
              <a:rPr lang="fr-FR" sz="3200" dirty="0" smtClean="0"/>
              <a:t>impact  on design </a:t>
            </a:r>
            <a:r>
              <a:rPr lang="fr-FR" sz="3200" dirty="0" err="1" smtClean="0"/>
              <a:t>methods</a:t>
            </a:r>
            <a:r>
              <a:rPr lang="fr-FR" sz="3200" dirty="0" smtClean="0"/>
              <a:t> and </a:t>
            </a:r>
            <a:r>
              <a:rPr lang="fr-FR" sz="3200" dirty="0" err="1" smtClean="0"/>
              <a:t>tools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0" y="1276683"/>
            <a:ext cx="6267894" cy="9121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40183" rIns="36000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GB" sz="1800" i="1" dirty="0" smtClean="0"/>
              <a:t>Shift the focus from mere product design to the design of an integrated product service system offer along with the value network (</a:t>
            </a:r>
            <a:r>
              <a:rPr lang="en-GB" sz="1800" i="1" dirty="0" err="1" smtClean="0"/>
              <a:t>Medini</a:t>
            </a:r>
            <a:r>
              <a:rPr lang="en-GB" sz="1800" i="1" dirty="0" smtClean="0"/>
              <a:t> et al., 2014, 2015; </a:t>
            </a:r>
            <a:r>
              <a:rPr lang="en-GB" sz="1800" i="1" dirty="0" err="1" smtClean="0"/>
              <a:t>Hery</a:t>
            </a:r>
            <a:r>
              <a:rPr lang="en-GB" sz="1800" i="1" dirty="0" smtClean="0"/>
              <a:t> et al. 2016)</a:t>
            </a:r>
            <a:endParaRPr lang="en-GB" sz="1800" i="1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4797944"/>
              </p:ext>
            </p:extLst>
          </p:nvPr>
        </p:nvGraphicFramePr>
        <p:xfrm>
          <a:off x="3313158" y="2420888"/>
          <a:ext cx="561208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2338" y="3056043"/>
            <a:ext cx="2416046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Design of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Network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7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9" y="40748"/>
            <a:ext cx="7211144" cy="112431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Information technologies : impact of </a:t>
            </a:r>
            <a:r>
              <a:rPr lang="fr-FR" sz="3200" dirty="0" err="1" smtClean="0"/>
              <a:t>IoT</a:t>
            </a:r>
            <a:r>
              <a:rPr lang="fr-FR" sz="3200" dirty="0" smtClean="0"/>
              <a:t>, and intelligent </a:t>
            </a:r>
            <a:r>
              <a:rPr lang="fr-FR" sz="3200" dirty="0" err="1" smtClean="0"/>
              <a:t>objects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grpSp>
        <p:nvGrpSpPr>
          <p:cNvPr id="7" name="Groupe 10"/>
          <p:cNvGrpSpPr>
            <a:grpSpLocks/>
          </p:cNvGrpSpPr>
          <p:nvPr/>
        </p:nvGrpSpPr>
        <p:grpSpPr bwMode="auto">
          <a:xfrm>
            <a:off x="6463515" y="1519321"/>
            <a:ext cx="2716997" cy="3956100"/>
            <a:chOff x="7063016" y="2471884"/>
            <a:chExt cx="2716364" cy="395537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016" y="2471884"/>
              <a:ext cx="2696172" cy="395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1"/>
            <p:cNvSpPr txBox="1">
              <a:spLocks noChangeArrowheads="1"/>
            </p:cNvSpPr>
            <p:nvPr/>
          </p:nvSpPr>
          <p:spPr bwMode="auto">
            <a:xfrm>
              <a:off x="8156885" y="4142543"/>
              <a:ext cx="162249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/>
                <a:t>Internet of Things</a:t>
              </a:r>
            </a:p>
          </p:txBody>
        </p:sp>
      </p:grp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3440971" y="2320166"/>
            <a:ext cx="2916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dirty="0" err="1">
                <a:solidFill>
                  <a:srgbClr val="FF0000"/>
                </a:solidFill>
              </a:rPr>
              <a:t>Mediated</a:t>
            </a:r>
            <a:r>
              <a:rPr lang="fr-FR" sz="1600" dirty="0">
                <a:solidFill>
                  <a:srgbClr val="FF0000"/>
                </a:solidFill>
              </a:rPr>
              <a:t> by new </a:t>
            </a:r>
            <a:r>
              <a:rPr lang="fr-FR" sz="1600" dirty="0" err="1">
                <a:solidFill>
                  <a:srgbClr val="FF0000"/>
                </a:solidFill>
              </a:rPr>
              <a:t>technological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context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77471" y="3290128"/>
            <a:ext cx="268034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2857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fr-FR" sz="1200" smtClean="0">
                <a:solidFill>
                  <a:srgbClr val="FF0000"/>
                </a:solidFill>
              </a:rPr>
              <a:t>Value extracted from information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smtClean="0">
                <a:solidFill>
                  <a:srgbClr val="FF0000"/>
                </a:solidFill>
              </a:rPr>
              <a:t>Web-services and SAAS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smtClean="0">
                <a:solidFill>
                  <a:srgbClr val="FF0000"/>
                </a:solidFill>
              </a:rPr>
              <a:t>Intelligent Objects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smtClean="0">
                <a:solidFill>
                  <a:srgbClr val="FF0000"/>
                </a:solidFill>
              </a:rPr>
              <a:t>Social Networks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smtClean="0">
                <a:solidFill>
                  <a:srgbClr val="FF0000"/>
                </a:solidFill>
              </a:rPr>
              <a:t>Etc….</a:t>
            </a:r>
          </a:p>
          <a:p>
            <a:pPr eaLnBrk="1" hangingPunct="1">
              <a:buFontTx/>
              <a:buChar char="-"/>
              <a:defRPr/>
            </a:pPr>
            <a:endParaRPr lang="fr-FR" sz="1200" smtClean="0">
              <a:solidFill>
                <a:srgbClr val="FF0000"/>
              </a:solidFill>
            </a:endParaRPr>
          </a:p>
        </p:txBody>
      </p:sp>
      <p:cxnSp>
        <p:nvCxnSpPr>
          <p:cNvPr id="12" name="Connecteur droit 8"/>
          <p:cNvCxnSpPr>
            <a:cxnSpLocks noChangeShapeType="1"/>
          </p:cNvCxnSpPr>
          <p:nvPr/>
        </p:nvCxnSpPr>
        <p:spPr bwMode="auto">
          <a:xfrm>
            <a:off x="2840896" y="1731203"/>
            <a:ext cx="0" cy="2836863"/>
          </a:xfrm>
          <a:prstGeom prst="line">
            <a:avLst/>
          </a:prstGeom>
          <a:noFill/>
          <a:ln w="38100" algn="ctr">
            <a:solidFill>
              <a:srgbClr val="0023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4"/>
          <p:cNvCxnSpPr>
            <a:cxnSpLocks noChangeShapeType="1"/>
          </p:cNvCxnSpPr>
          <p:nvPr/>
        </p:nvCxnSpPr>
        <p:spPr bwMode="auto">
          <a:xfrm>
            <a:off x="6657246" y="1731203"/>
            <a:ext cx="0" cy="2836863"/>
          </a:xfrm>
          <a:prstGeom prst="line">
            <a:avLst/>
          </a:prstGeom>
          <a:noFill/>
          <a:ln w="38100" algn="ctr">
            <a:solidFill>
              <a:srgbClr val="0023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avec flèche 12"/>
          <p:cNvCxnSpPr>
            <a:cxnSpLocks noChangeShapeType="1"/>
          </p:cNvCxnSpPr>
          <p:nvPr/>
        </p:nvCxnSpPr>
        <p:spPr bwMode="auto">
          <a:xfrm>
            <a:off x="2840896" y="2982153"/>
            <a:ext cx="3816350" cy="0"/>
          </a:xfrm>
          <a:prstGeom prst="straightConnector1">
            <a:avLst/>
          </a:prstGeom>
          <a:noFill/>
          <a:ln w="38100" algn="ctr">
            <a:solidFill>
              <a:srgbClr val="002395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15"/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4717646" y="2904941"/>
            <a:ext cx="181444" cy="3851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-252536" y="1875021"/>
            <a:ext cx="32956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 b="1" i="1" dirty="0"/>
              <a:t>Innovation </a:t>
            </a:r>
            <a:r>
              <a:rPr lang="fr-FR" sz="1400" b="1" i="1" dirty="0" err="1"/>
              <a:t>through</a:t>
            </a:r>
            <a:endParaRPr lang="fr-FR" sz="1400" b="1" i="1" dirty="0"/>
          </a:p>
          <a:p>
            <a:pPr algn="ctr" eaLnBrk="1" hangingPunct="1"/>
            <a:r>
              <a:rPr lang="fr-FR" sz="1400" b="1" i="1" dirty="0"/>
              <a:t>Product Service </a:t>
            </a:r>
            <a:r>
              <a:rPr lang="fr-FR" sz="1400" b="1" i="1" dirty="0" err="1"/>
              <a:t>Systems</a:t>
            </a:r>
            <a:endParaRPr lang="fr-FR" sz="1400" b="1" i="1" dirty="0"/>
          </a:p>
          <a:p>
            <a:pPr algn="ctr" eaLnBrk="1" hangingPunct="1"/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r>
              <a:rPr lang="fr-FR" sz="1400" i="1" dirty="0"/>
              <a:t>Change of business model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r>
              <a:rPr lang="fr-FR" sz="1400" i="1" dirty="0"/>
              <a:t>Change of life cycle Management</a:t>
            </a:r>
          </a:p>
          <a:p>
            <a:pPr algn="ctr" eaLnBrk="1" hangingPunct="1">
              <a:buFont typeface="Arial" pitchFamily="34" charset="0"/>
              <a:buChar char="•"/>
            </a:pPr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r>
              <a:rPr lang="fr-FR" sz="1400" i="1" dirty="0"/>
              <a:t>Change of </a:t>
            </a:r>
            <a:r>
              <a:rPr lang="fr-FR" sz="1400" i="1" dirty="0" err="1"/>
              <a:t>actor</a:t>
            </a:r>
            <a:r>
              <a:rPr lang="fr-FR" sz="1400" i="1" dirty="0"/>
              <a:t> networking </a:t>
            </a:r>
            <a:r>
              <a:rPr lang="fr-FR" sz="1400" i="1" dirty="0" err="1"/>
              <a:t>environment</a:t>
            </a:r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endParaRPr lang="fr-FR" sz="1400" i="1" dirty="0"/>
          </a:p>
          <a:p>
            <a:pPr algn="ctr" eaLnBrk="1" hangingPunct="1">
              <a:buFont typeface="Arial" pitchFamily="34" charset="0"/>
              <a:buChar char="•"/>
            </a:pPr>
            <a:endParaRPr lang="fr-FR" sz="1400" i="1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5496" y="5129897"/>
            <a:ext cx="91450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/>
              <a:t>Albert Shum, Partner Director of UX Design at Microsoft, notes: 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Business models are about </a:t>
            </a:r>
            <a:r>
              <a:rPr lang="en-US" sz="1600" b="1" dirty="0"/>
              <a:t>creating experiences of value</a:t>
            </a:r>
            <a:r>
              <a:rPr lang="en-US" sz="1600" dirty="0"/>
              <a:t>. </a:t>
            </a:r>
          </a:p>
          <a:p>
            <a:r>
              <a:rPr lang="en-US" sz="1600" dirty="0"/>
              <a:t>And with the </a:t>
            </a:r>
            <a:r>
              <a:rPr lang="en-US" sz="1600" dirty="0" err="1"/>
              <a:t>IoT</a:t>
            </a:r>
            <a:r>
              <a:rPr lang="en-US" sz="1600" dirty="0"/>
              <a:t>, you can really </a:t>
            </a:r>
            <a:r>
              <a:rPr lang="en-US" sz="1600" b="1" dirty="0"/>
              <a:t>look at how the customer looks at an experience</a:t>
            </a:r>
            <a:r>
              <a:rPr lang="en-US" sz="1600" dirty="0"/>
              <a:t>—from when I’m walking through a store, buying a product, and using it—and ultimately figure out what more can I do with it and </a:t>
            </a:r>
            <a:r>
              <a:rPr lang="en-US" sz="1600" b="1" dirty="0"/>
              <a:t>what service can renew the experience</a:t>
            </a:r>
            <a:r>
              <a:rPr lang="en-US" sz="1600" dirty="0"/>
              <a:t> and give it new life.”</a:t>
            </a:r>
            <a:endParaRPr lang="fr-FR" sz="1600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4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-33603" y="-217927"/>
            <a:ext cx="7211144" cy="1124316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Servitization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Strong </a:t>
            </a:r>
            <a:r>
              <a:rPr lang="en-US" sz="3200" dirty="0"/>
              <a:t>impact of cultural aspects</a:t>
            </a:r>
            <a:br>
              <a:rPr lang="en-US" sz="3200" dirty="0"/>
            </a:b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2280252" y="1701934"/>
            <a:ext cx="4121721" cy="72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/>
              <a:t>Cultural and managerial aspects</a:t>
            </a:r>
          </a:p>
          <a:p>
            <a:pPr algn="ctr" eaLnBrk="1" hangingPunct="1"/>
            <a:r>
              <a:rPr lang="fr-FR"/>
              <a:t>What does servitization change ?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66677" y="3247317"/>
            <a:ext cx="2232376" cy="261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dirty="0" smtClean="0"/>
              <a:t>Service Culture</a:t>
            </a:r>
            <a:endParaRPr lang="fr-FR" sz="1600" dirty="0"/>
          </a:p>
          <a:p>
            <a:pPr eaLnBrk="1" hangingPunct="1"/>
            <a:endParaRPr lang="fr-FR" sz="1600" dirty="0"/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 dirty="0"/>
              <a:t>Service </a:t>
            </a:r>
            <a:r>
              <a:rPr lang="fr-FR" sz="1600" dirty="0" err="1"/>
              <a:t>Awareness</a:t>
            </a:r>
            <a:endParaRPr lang="fr-FR" sz="1600" dirty="0"/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 dirty="0"/>
              <a:t>Long-</a:t>
            </a:r>
            <a:r>
              <a:rPr lang="fr-FR" sz="1600" dirty="0" err="1"/>
              <a:t>term</a:t>
            </a:r>
            <a:r>
              <a:rPr lang="fr-FR" sz="1600" dirty="0"/>
              <a:t> orientation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 dirty="0"/>
              <a:t>Service innovation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 dirty="0"/>
              <a:t>Service-</a:t>
            </a:r>
            <a:r>
              <a:rPr lang="fr-FR" sz="1600" dirty="0" err="1"/>
              <a:t>oriented</a:t>
            </a:r>
            <a:r>
              <a:rPr lang="fr-FR" sz="1600" dirty="0"/>
              <a:t> </a:t>
            </a:r>
            <a:r>
              <a:rPr lang="fr-FR" sz="1600" dirty="0" err="1"/>
              <a:t>incentive</a:t>
            </a:r>
            <a:r>
              <a:rPr lang="fr-FR" sz="1600" dirty="0"/>
              <a:t> system</a:t>
            </a:r>
          </a:p>
          <a:p>
            <a:pPr eaLnBrk="1" hangingPunct="1"/>
            <a:endParaRPr lang="fr-FR" sz="1600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039804" y="3918036"/>
            <a:ext cx="2602617" cy="22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Customer relationships</a:t>
            </a:r>
          </a:p>
          <a:p>
            <a:pPr eaLnBrk="1" hangingPunct="1"/>
            <a:endParaRPr lang="fr-FR" sz="1600"/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Long-term relational logic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Interactions mediated by information and knowledge management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Life-cycle management</a:t>
            </a:r>
          </a:p>
          <a:p>
            <a:pPr eaLnBrk="1" hangingPunct="1"/>
            <a:endParaRPr lang="fr-FR" sz="160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337819" y="3428282"/>
            <a:ext cx="2806182" cy="31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67" tIns="40183" rIns="80367" bIns="4018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Value network management</a:t>
            </a:r>
          </a:p>
          <a:p>
            <a:pPr eaLnBrk="1" hangingPunct="1"/>
            <a:endParaRPr lang="fr-FR" sz="1600"/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Awareness on the strategic importance of the network.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Risk and value sharing management is necessary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r>
              <a:rPr lang="fr-FR" sz="1600"/>
              <a:t>Develop internal abilities to co-innovate and internalize new knowledge</a:t>
            </a:r>
          </a:p>
          <a:p>
            <a:pPr eaLnBrk="1" hangingPunct="1">
              <a:spcBef>
                <a:spcPts val="527"/>
              </a:spcBef>
              <a:buFont typeface="Wingdings" pitchFamily="2" charset="2"/>
              <a:buChar char="ü"/>
            </a:pPr>
            <a:endParaRPr lang="fr-FR" sz="1600"/>
          </a:p>
          <a:p>
            <a:pPr eaLnBrk="1" hangingPunct="1"/>
            <a:endParaRPr lang="fr-FR" sz="1600"/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1282865" y="1506607"/>
            <a:ext cx="6534551" cy="104270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367" tIns="40183" rIns="80367" bIns="40183"/>
          <a:lstStyle/>
          <a:p>
            <a:pPr defTabSz="874825"/>
            <a:endParaRPr lang="en-US"/>
          </a:p>
        </p:txBody>
      </p:sp>
      <p:cxnSp>
        <p:nvCxnSpPr>
          <p:cNvPr id="12" name="Connecteur droit 3"/>
          <p:cNvCxnSpPr>
            <a:cxnSpLocks noChangeShapeType="1"/>
          </p:cNvCxnSpPr>
          <p:nvPr/>
        </p:nvCxnSpPr>
        <p:spPr bwMode="auto">
          <a:xfrm>
            <a:off x="166677" y="3247317"/>
            <a:ext cx="2082094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1"/>
          <p:cNvCxnSpPr>
            <a:cxnSpLocks noChangeShapeType="1"/>
          </p:cNvCxnSpPr>
          <p:nvPr/>
        </p:nvCxnSpPr>
        <p:spPr bwMode="auto">
          <a:xfrm>
            <a:off x="3116311" y="3895056"/>
            <a:ext cx="2080727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12"/>
          <p:cNvCxnSpPr>
            <a:cxnSpLocks noChangeShapeType="1"/>
          </p:cNvCxnSpPr>
          <p:nvPr/>
        </p:nvCxnSpPr>
        <p:spPr bwMode="auto">
          <a:xfrm>
            <a:off x="6430720" y="3428282"/>
            <a:ext cx="2355335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avec flèche 14"/>
          <p:cNvCxnSpPr>
            <a:cxnSpLocks noChangeShapeType="1"/>
            <a:stCxn id="11" idx="4"/>
          </p:cNvCxnSpPr>
          <p:nvPr/>
        </p:nvCxnSpPr>
        <p:spPr bwMode="auto">
          <a:xfrm flipH="1">
            <a:off x="1504191" y="2549310"/>
            <a:ext cx="3046634" cy="69800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avec flèche 16"/>
          <p:cNvCxnSpPr>
            <a:cxnSpLocks noChangeShapeType="1"/>
            <a:stCxn id="11" idx="4"/>
          </p:cNvCxnSpPr>
          <p:nvPr/>
        </p:nvCxnSpPr>
        <p:spPr bwMode="auto">
          <a:xfrm flipH="1">
            <a:off x="4341794" y="2549310"/>
            <a:ext cx="209030" cy="13457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eur droit avec flèche 18"/>
          <p:cNvCxnSpPr>
            <a:cxnSpLocks noChangeShapeType="1"/>
            <a:stCxn id="11" idx="4"/>
            <a:endCxn id="10" idx="0"/>
          </p:cNvCxnSpPr>
          <p:nvPr/>
        </p:nvCxnSpPr>
        <p:spPr bwMode="auto">
          <a:xfrm>
            <a:off x="4550824" y="2549309"/>
            <a:ext cx="3190085" cy="8789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0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7213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AGENDA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Product Service </a:t>
            </a:r>
            <a:r>
              <a:rPr lang="fr-FR" dirty="0" err="1" smtClean="0">
                <a:solidFill>
                  <a:srgbClr val="FF0000"/>
                </a:solidFill>
              </a:rPr>
              <a:t>Systems</a:t>
            </a:r>
            <a:r>
              <a:rPr lang="fr-FR" dirty="0" smtClean="0">
                <a:solidFill>
                  <a:srgbClr val="FF0000"/>
                </a:solidFill>
              </a:rPr>
              <a:t> (PSS) Concept &amp; Applications </a:t>
            </a:r>
          </a:p>
          <a:p>
            <a:endParaRPr lang="fr-FR" dirty="0"/>
          </a:p>
          <a:p>
            <a:r>
              <a:rPr lang="fr-FR" dirty="0" smtClean="0"/>
              <a:t>PSS typologies</a:t>
            </a:r>
          </a:p>
          <a:p>
            <a:endParaRPr lang="fr-FR" dirty="0"/>
          </a:p>
          <a:p>
            <a:r>
              <a:rPr lang="en-US" dirty="0" err="1"/>
              <a:t>Servitization</a:t>
            </a:r>
            <a:r>
              <a:rPr lang="en-US" dirty="0"/>
              <a:t> of the industry : which problematic issues 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8275" y="1768811"/>
            <a:ext cx="7560840" cy="508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7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449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Notion of Product-Service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" y="1628800"/>
            <a:ext cx="8135069" cy="42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1323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Définition</a:t>
            </a:r>
            <a:r>
              <a:rPr lang="fr-FR" sz="3200" dirty="0" err="1" smtClean="0">
                <a:solidFill>
                  <a:srgbClr val="FF0000"/>
                </a:solidFill>
              </a:rPr>
              <a:t>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708919"/>
            <a:ext cx="4644007" cy="2664297"/>
          </a:xfrm>
        </p:spPr>
        <p:txBody>
          <a:bodyPr>
            <a:noAutofit/>
          </a:bodyPr>
          <a:lstStyle/>
          <a:p>
            <a:r>
              <a:rPr lang="fr-FR" sz="1400" b="0" u="sng" dirty="0" err="1" smtClean="0"/>
              <a:t>Manzini</a:t>
            </a:r>
            <a:r>
              <a:rPr lang="fr-FR" sz="1400" b="0" u="sng" dirty="0" smtClean="0"/>
              <a:t>, </a:t>
            </a:r>
            <a:r>
              <a:rPr lang="fr-FR" sz="1400" b="0" u="sng" dirty="0" err="1" smtClean="0"/>
              <a:t>Vezzoli</a:t>
            </a:r>
            <a:r>
              <a:rPr lang="fr-FR" sz="1400" b="0" u="sng" dirty="0"/>
              <a:t>, </a:t>
            </a:r>
            <a:r>
              <a:rPr lang="fr-FR" sz="1400" b="0" u="sng" dirty="0" smtClean="0"/>
              <a:t>2003 </a:t>
            </a:r>
            <a:r>
              <a:rPr lang="fr-FR" sz="1400" b="0" dirty="0" smtClean="0"/>
              <a:t>: </a:t>
            </a:r>
            <a:r>
              <a:rPr lang="en-US" sz="1400" b="0" dirty="0" smtClean="0"/>
              <a:t>A </a:t>
            </a:r>
            <a:r>
              <a:rPr lang="en-US" sz="1400" b="0" dirty="0"/>
              <a:t>product service system (PSS) can be defined as "an </a:t>
            </a:r>
            <a:r>
              <a:rPr lang="en-US" sz="1400" b="0" dirty="0" smtClean="0"/>
              <a:t>innovation strategy</a:t>
            </a:r>
            <a:r>
              <a:rPr lang="en-US" sz="1400" b="0" dirty="0"/>
              <a:t>, shifting the business focus from designing (and </a:t>
            </a:r>
            <a:r>
              <a:rPr lang="en-US" sz="1400" b="0" dirty="0" smtClean="0"/>
              <a:t>selling) physical </a:t>
            </a:r>
            <a:r>
              <a:rPr lang="en-US" sz="1400" b="0" dirty="0"/>
              <a:t>products only, to designing (and selling) a system </a:t>
            </a:r>
            <a:r>
              <a:rPr lang="en-US" sz="1400" b="0" dirty="0" smtClean="0"/>
              <a:t>of products </a:t>
            </a:r>
            <a:r>
              <a:rPr lang="en-US" sz="1400" b="0" dirty="0"/>
              <a:t>and services which are jointly capable of </a:t>
            </a:r>
            <a:r>
              <a:rPr lang="en-US" sz="1400" b="0" dirty="0" smtClean="0"/>
              <a:t>fulfilling specific </a:t>
            </a:r>
            <a:r>
              <a:rPr lang="en-US" sz="1400" b="0" dirty="0"/>
              <a:t>client demands</a:t>
            </a:r>
            <a:endParaRPr lang="en-US" sz="1400" b="0" dirty="0" smtClean="0"/>
          </a:p>
          <a:p>
            <a:r>
              <a:rPr lang="fr-FR" sz="1400" b="0" u="sng" dirty="0"/>
              <a:t>Baines et al</a:t>
            </a:r>
            <a:r>
              <a:rPr lang="fr-FR" sz="1400" b="0" u="sng" dirty="0" smtClean="0"/>
              <a:t>.,2007:</a:t>
            </a:r>
            <a:r>
              <a:rPr lang="fr-FR" sz="1400" b="0" dirty="0" smtClean="0"/>
              <a:t> </a:t>
            </a:r>
            <a:r>
              <a:rPr lang="en-US" sz="1400" b="0" dirty="0" smtClean="0"/>
              <a:t>A </a:t>
            </a:r>
            <a:r>
              <a:rPr lang="en-US" sz="1400" b="0" dirty="0"/>
              <a:t>market proposition that extends the traditional functionality </a:t>
            </a:r>
            <a:r>
              <a:rPr lang="en-US" sz="1400" b="0" dirty="0" smtClean="0"/>
              <a:t>of a </a:t>
            </a:r>
            <a:r>
              <a:rPr lang="en-US" sz="1400" b="0" dirty="0"/>
              <a:t>product by incorporating additional services.</a:t>
            </a:r>
            <a:endParaRPr lang="fr-FR" sz="14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44007" y="1844825"/>
            <a:ext cx="4527175" cy="33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0" u="sng" dirty="0" smtClean="0"/>
              <a:t>Mont 2002</a:t>
            </a:r>
            <a:r>
              <a:rPr lang="fr-FR" sz="1400" b="0" dirty="0" smtClean="0"/>
              <a:t>: </a:t>
            </a:r>
            <a:r>
              <a:rPr lang="en-US" sz="1400" b="0" dirty="0"/>
              <a:t>A system of products, services, supporting networks </a:t>
            </a:r>
            <a:r>
              <a:rPr lang="en-US" sz="1400" b="0" dirty="0" smtClean="0"/>
              <a:t>and infrastructure </a:t>
            </a:r>
            <a:r>
              <a:rPr lang="en-US" sz="1400" b="0" dirty="0"/>
              <a:t>that is designed to be: competitive, satisfy </a:t>
            </a:r>
            <a:r>
              <a:rPr lang="en-US" sz="1400" b="0" dirty="0" smtClean="0"/>
              <a:t>customer needs </a:t>
            </a:r>
            <a:r>
              <a:rPr lang="en-US" sz="1400" b="0" dirty="0"/>
              <a:t>and have a lower environmental impact than </a:t>
            </a:r>
            <a:r>
              <a:rPr lang="en-US" sz="1400" b="0" dirty="0" smtClean="0"/>
              <a:t>traditional business models.</a:t>
            </a:r>
          </a:p>
          <a:p>
            <a:r>
              <a:rPr lang="fr-FR" sz="1400" b="0" u="sng" dirty="0"/>
              <a:t>Evans et al</a:t>
            </a:r>
            <a:r>
              <a:rPr lang="fr-FR" sz="1400" b="0" u="sng" dirty="0" smtClean="0"/>
              <a:t>.,2007 </a:t>
            </a:r>
            <a:r>
              <a:rPr lang="fr-FR" sz="1400" b="0" dirty="0" smtClean="0"/>
              <a:t>: </a:t>
            </a:r>
            <a:r>
              <a:rPr lang="en-US" sz="1400" b="0" dirty="0"/>
              <a:t>An attempt to use existing industrial and commercial structures </a:t>
            </a:r>
            <a:r>
              <a:rPr lang="en-US" sz="1400" b="0" dirty="0" smtClean="0"/>
              <a:t>to create </a:t>
            </a:r>
            <a:r>
              <a:rPr lang="en-US" sz="1400" b="0" dirty="0"/>
              <a:t>radically environmentally improved products by </a:t>
            </a:r>
            <a:r>
              <a:rPr lang="en-US" sz="1400" b="0" dirty="0" smtClean="0"/>
              <a:t>treating them </a:t>
            </a:r>
            <a:r>
              <a:rPr lang="en-US" sz="1400" b="0" dirty="0"/>
              <a:t>as services</a:t>
            </a:r>
            <a:r>
              <a:rPr lang="en-US" sz="1400" b="0" dirty="0" smtClean="0"/>
              <a:t>.</a:t>
            </a:r>
          </a:p>
          <a:p>
            <a:r>
              <a:rPr lang="en-US" sz="1400" b="0" u="sng" dirty="0"/>
              <a:t>Boehm, Thomas,2013 </a:t>
            </a:r>
            <a:r>
              <a:rPr lang="en-US" sz="1400" b="0" dirty="0"/>
              <a:t>: </a:t>
            </a:r>
            <a:r>
              <a:rPr lang="en-US" sz="1400" b="0" dirty="0" smtClean="0"/>
              <a:t>A </a:t>
            </a:r>
            <a:r>
              <a:rPr lang="en-US" sz="1400" b="0" dirty="0"/>
              <a:t>Product-Service System (PSS) is an integrated bundle </a:t>
            </a:r>
            <a:r>
              <a:rPr lang="en-US" sz="1400" b="0" dirty="0" smtClean="0"/>
              <a:t>of products </a:t>
            </a:r>
            <a:r>
              <a:rPr lang="en-US" sz="1400" b="0" dirty="0"/>
              <a:t>and </a:t>
            </a:r>
            <a:r>
              <a:rPr lang="en-US" sz="1400" b="0" dirty="0" smtClean="0"/>
              <a:t>services </a:t>
            </a:r>
            <a:r>
              <a:rPr lang="en-US" sz="1400" b="0" dirty="0"/>
              <a:t>which aims at creating customer utility </a:t>
            </a:r>
            <a:r>
              <a:rPr lang="en-US" sz="1400" b="0" dirty="0" smtClean="0"/>
              <a:t>and </a:t>
            </a:r>
            <a:r>
              <a:rPr lang="fr-FR" sz="1400" b="0" dirty="0" err="1" smtClean="0"/>
              <a:t>generating</a:t>
            </a:r>
            <a:r>
              <a:rPr lang="fr-FR" sz="1400" b="0" dirty="0" smtClean="0"/>
              <a:t> </a:t>
            </a:r>
            <a:r>
              <a:rPr lang="fr-FR" sz="1400" b="0" dirty="0"/>
              <a:t>value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971600" y="5373217"/>
            <a:ext cx="6336704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0" u="sng" dirty="0" smtClean="0"/>
              <a:t>Meier 2012</a:t>
            </a:r>
            <a:r>
              <a:rPr lang="fr-FR" sz="1400" b="0" dirty="0" smtClean="0"/>
              <a:t>: </a:t>
            </a:r>
            <a:r>
              <a:rPr lang="en-US" sz="1400" b="0" dirty="0"/>
              <a:t>An Industrial Product-Service System is characterized by </a:t>
            </a:r>
            <a:r>
              <a:rPr lang="en-US" sz="1400" b="0" dirty="0" smtClean="0"/>
              <a:t>the integrated </a:t>
            </a:r>
            <a:r>
              <a:rPr lang="en-US" sz="1400" b="0" dirty="0"/>
              <a:t>and mutually determined planning, development, </a:t>
            </a:r>
            <a:r>
              <a:rPr lang="en-US" sz="1400" b="0" dirty="0" smtClean="0"/>
              <a:t>provision and </a:t>
            </a:r>
            <a:r>
              <a:rPr lang="en-US" sz="1400" b="0" dirty="0"/>
              <a:t>use of product and service shares including </a:t>
            </a:r>
            <a:r>
              <a:rPr lang="en-US" sz="1400" b="0" dirty="0" smtClean="0"/>
              <a:t>its immanent </a:t>
            </a:r>
            <a:r>
              <a:rPr lang="en-US" sz="1400" b="0" dirty="0"/>
              <a:t>software components in </a:t>
            </a:r>
            <a:r>
              <a:rPr lang="en-US" sz="1400" b="0" dirty="0" smtClean="0"/>
              <a:t>Business-to-Business applications </a:t>
            </a:r>
            <a:r>
              <a:rPr lang="en-US" sz="1400" b="0" dirty="0"/>
              <a:t>and represents a knowledge-intensive </a:t>
            </a:r>
            <a:r>
              <a:rPr lang="en-US" sz="1400" b="0" dirty="0" smtClean="0"/>
              <a:t>socio-technical system</a:t>
            </a:r>
            <a:endParaRPr lang="fr-FR" sz="14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23520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6016" y="147549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2884" y="501821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Transformation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 rot="-1500000">
            <a:off x="287524" y="4100016"/>
            <a:ext cx="770485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r>
              <a:rPr lang="fr-F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engineering, Change of business Model, </a:t>
            </a:r>
            <a:r>
              <a:rPr lang="fr-F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shift, </a:t>
            </a:r>
            <a:r>
              <a:rPr lang="fr-F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,….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5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6011" y="-261510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Examples</a:t>
            </a:r>
            <a:r>
              <a:rPr lang="fr-FR" sz="3200" dirty="0" smtClean="0"/>
              <a:t> : </a:t>
            </a:r>
            <a:r>
              <a:rPr lang="en-US" sz="3200" dirty="0"/>
              <a:t>PSS in B to </a:t>
            </a:r>
            <a:r>
              <a:rPr lang="en-US" sz="3200" dirty="0" smtClean="0"/>
              <a:t>C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376238" y="6981825"/>
            <a:ext cx="831850" cy="350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0" latinLnBrk="0" hangingPunct="0">
              <a:defRPr sz="2100" b="1" kern="120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eaLnBrk="1" hangingPunct="1"/>
            <a:fld id="{144241F2-D26C-4E09-A9E3-8A9CF06BF674}" type="slidenum">
              <a:rPr lang="fr-FR" sz="2000" smtClean="0">
                <a:solidFill>
                  <a:schemeClr val="accent2"/>
                </a:solidFill>
              </a:rPr>
              <a:pPr eaLnBrk="1" hangingPunct="1"/>
              <a:t>6</a:t>
            </a:fld>
            <a:endParaRPr lang="fr-FR" sz="2000" smtClean="0">
              <a:solidFill>
                <a:schemeClr val="accent2"/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828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15" y="2016696"/>
            <a:ext cx="2744117" cy="206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2323345" y="1369799"/>
            <a:ext cx="1416050" cy="646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i="1" dirty="0"/>
              <a:t>Car Sharing</a:t>
            </a:r>
          </a:p>
          <a:p>
            <a:pPr eaLnBrk="1" hangingPunct="1"/>
            <a:r>
              <a:rPr lang="fr-FR" sz="1800" i="1" dirty="0"/>
              <a:t>Solution</a:t>
            </a:r>
          </a:p>
        </p:txBody>
      </p:sp>
      <p:sp>
        <p:nvSpPr>
          <p:cNvPr id="11" name="ZoneTexte 17"/>
          <p:cNvSpPr txBox="1">
            <a:spLocks noChangeArrowheads="1"/>
          </p:cNvSpPr>
          <p:nvPr/>
        </p:nvSpPr>
        <p:spPr bwMode="auto">
          <a:xfrm>
            <a:off x="5377105" y="1460550"/>
            <a:ext cx="1555750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i="1" dirty="0"/>
              <a:t>Mobile power</a:t>
            </a:r>
          </a:p>
          <a:p>
            <a:pPr eaLnBrk="1" hangingPunct="1"/>
            <a:r>
              <a:rPr lang="fr-FR" sz="1800" i="1" dirty="0"/>
              <a:t>solution</a:t>
            </a:r>
          </a:p>
        </p:txBody>
      </p:sp>
      <p:pic>
        <p:nvPicPr>
          <p:cNvPr id="12" name="Picture 18" descr="Lit médicalisé électrique en lo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40" y="3114970"/>
            <a:ext cx="2425452" cy="24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27"/>
          <p:cNvSpPr txBox="1">
            <a:spLocks noChangeArrowheads="1"/>
          </p:cNvSpPr>
          <p:nvPr/>
        </p:nvSpPr>
        <p:spPr bwMode="auto">
          <a:xfrm>
            <a:off x="1416882" y="4916934"/>
            <a:ext cx="1812925" cy="647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i="1" dirty="0" err="1"/>
              <a:t>Medical</a:t>
            </a:r>
            <a:r>
              <a:rPr lang="fr-FR" sz="1800" i="1" dirty="0"/>
              <a:t> support</a:t>
            </a:r>
          </a:p>
          <a:p>
            <a:pPr eaLnBrk="1" hangingPunct="1"/>
            <a:r>
              <a:rPr lang="fr-FR" sz="1800" i="1" dirty="0"/>
              <a:t>Solution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81195" y="4430450"/>
            <a:ext cx="4062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Common Points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/>
              <a:t>Offer</a:t>
            </a:r>
            <a:r>
              <a:rPr lang="fr-FR" sz="2000" dirty="0"/>
              <a:t> a </a:t>
            </a:r>
            <a:r>
              <a:rPr lang="fr-FR" sz="2000" dirty="0">
                <a:solidFill>
                  <a:srgbClr val="FF0000"/>
                </a:solidFill>
              </a:rPr>
              <a:t>solution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 smtClean="0"/>
              <a:t>Purchase</a:t>
            </a:r>
            <a:r>
              <a:rPr lang="fr-FR" sz="2000" dirty="0" smtClean="0"/>
              <a:t> the </a:t>
            </a:r>
            <a:r>
              <a:rPr lang="fr-FR" sz="2000" dirty="0" smtClean="0">
                <a:solidFill>
                  <a:srgbClr val="FF0000"/>
                </a:solidFill>
              </a:rPr>
              <a:t>usage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0000"/>
                </a:solidFill>
              </a:rPr>
              <a:t>Share the </a:t>
            </a:r>
            <a:r>
              <a:rPr lang="fr-FR" sz="2000" dirty="0" err="1" smtClean="0">
                <a:solidFill>
                  <a:srgbClr val="FF0000"/>
                </a:solidFill>
              </a:rPr>
              <a:t>product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functionnalities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/>
              <a:t>among</a:t>
            </a:r>
            <a:r>
              <a:rPr lang="fr-FR" sz="2000" dirty="0" smtClean="0"/>
              <a:t> multiple </a:t>
            </a:r>
            <a:r>
              <a:rPr lang="fr-FR" sz="2000" dirty="0" err="1" smtClean="0"/>
              <a:t>users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9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99" y="-295242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Examples</a:t>
            </a:r>
            <a:r>
              <a:rPr lang="fr-FR" sz="3200" dirty="0"/>
              <a:t> : </a:t>
            </a:r>
            <a:r>
              <a:rPr lang="en-US" sz="3200" dirty="0"/>
              <a:t>PSS in B to </a:t>
            </a:r>
            <a:r>
              <a:rPr lang="en-US" sz="3200" dirty="0" smtClean="0"/>
              <a:t>B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32809" r="27847" b="35855"/>
          <a:stretch>
            <a:fillRect/>
          </a:stretch>
        </p:blipFill>
        <p:spPr bwMode="auto">
          <a:xfrm>
            <a:off x="611560" y="1336750"/>
            <a:ext cx="47545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34" y="2497316"/>
            <a:ext cx="2808982" cy="155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39032" y="1628800"/>
            <a:ext cx="1468437" cy="923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fr-FR" sz="1800" i="1" dirty="0"/>
              <a:t>Automobile</a:t>
            </a:r>
          </a:p>
          <a:p>
            <a:r>
              <a:rPr lang="fr-FR" sz="1800" i="1" dirty="0" err="1"/>
              <a:t>Industry</a:t>
            </a:r>
            <a:endParaRPr lang="fr-FR" sz="1800" i="1" dirty="0"/>
          </a:p>
          <a:p>
            <a:r>
              <a:rPr lang="fr-FR" sz="1800" i="1" dirty="0" err="1"/>
              <a:t>Machinery</a:t>
            </a:r>
            <a:endParaRPr lang="fr-FR" sz="1800" i="1" dirty="0"/>
          </a:p>
        </p:txBody>
      </p:sp>
      <p:pic>
        <p:nvPicPr>
          <p:cNvPr id="1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8" y="3836695"/>
            <a:ext cx="25400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38608" y="5459412"/>
            <a:ext cx="1728788" cy="922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fr-FR" sz="1800" i="1" dirty="0"/>
              <a:t>Air Compression</a:t>
            </a:r>
          </a:p>
          <a:p>
            <a:r>
              <a:rPr lang="fr-FR" sz="1800" i="1" dirty="0" err="1"/>
              <a:t>Systems</a:t>
            </a:r>
            <a:endParaRPr lang="fr-FR" sz="1800" i="1" dirty="0"/>
          </a:p>
        </p:txBody>
      </p:sp>
      <p:sp>
        <p:nvSpPr>
          <p:cNvPr id="12" name="ZoneTexte 30"/>
          <p:cNvSpPr txBox="1">
            <a:spLocks noChangeArrowheads="1"/>
          </p:cNvSpPr>
          <p:nvPr/>
        </p:nvSpPr>
        <p:spPr bwMode="auto">
          <a:xfrm>
            <a:off x="33748" y="1146250"/>
            <a:ext cx="1865313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i="1" dirty="0" err="1"/>
              <a:t>Mobility</a:t>
            </a:r>
            <a:r>
              <a:rPr lang="fr-FR" sz="1800" i="1" dirty="0"/>
              <a:t> Solution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24272" y="4197458"/>
            <a:ext cx="4890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Change of Business model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rgbClr val="FF0000"/>
                </a:solidFill>
              </a:rPr>
              <a:t>Understand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processes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of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customers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 smtClean="0"/>
              <a:t>Take</a:t>
            </a:r>
            <a:r>
              <a:rPr lang="fr-FR" sz="2000" dirty="0" smtClean="0"/>
              <a:t> in charge a </a:t>
            </a:r>
            <a:r>
              <a:rPr lang="fr-FR" sz="2000" dirty="0" smtClean="0">
                <a:solidFill>
                  <a:srgbClr val="FF0000"/>
                </a:solidFill>
              </a:rPr>
              <a:t>full &amp; </a:t>
            </a:r>
            <a:r>
              <a:rPr lang="fr-FR" sz="2000" dirty="0" err="1" smtClean="0">
                <a:solidFill>
                  <a:srgbClr val="FF0000"/>
                </a:solidFill>
              </a:rPr>
              <a:t>optimized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function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 smtClean="0"/>
              <a:t>Transform</a:t>
            </a:r>
            <a:r>
              <a:rPr lang="fr-FR" sz="2000" dirty="0" smtClean="0"/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economic</a:t>
            </a:r>
            <a:r>
              <a:rPr lang="fr-FR" sz="2000" dirty="0" smtClean="0">
                <a:solidFill>
                  <a:srgbClr val="FF0000"/>
                </a:solidFill>
              </a:rPr>
              <a:t> model….</a:t>
            </a:r>
            <a:r>
              <a:rPr lang="fr-FR" sz="2000" dirty="0" smtClean="0"/>
              <a:t>but </a:t>
            </a:r>
            <a:r>
              <a:rPr lang="fr-FR" sz="2000" dirty="0" err="1" smtClean="0"/>
              <a:t>also</a:t>
            </a:r>
            <a:r>
              <a:rPr lang="fr-FR" sz="2000" dirty="0" smtClean="0"/>
              <a:t> all the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of </a:t>
            </a:r>
            <a:r>
              <a:rPr lang="fr-FR" sz="2000" dirty="0" smtClean="0">
                <a:solidFill>
                  <a:srgbClr val="FF0000"/>
                </a:solidFill>
              </a:rPr>
              <a:t>value </a:t>
            </a:r>
            <a:r>
              <a:rPr lang="fr-FR" sz="2000" dirty="0" err="1" smtClean="0">
                <a:solidFill>
                  <a:srgbClr val="FF0000"/>
                </a:solidFill>
              </a:rPr>
              <a:t>creation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2888"/>
            <a:ext cx="5833697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PSS </a:t>
            </a:r>
            <a:r>
              <a:rPr lang="fr-FR" sz="3200" dirty="0" err="1" smtClean="0"/>
              <a:t>Deployment</a:t>
            </a:r>
            <a:r>
              <a:rPr lang="fr-FR" sz="3200" dirty="0" smtClean="0"/>
              <a:t> in </a:t>
            </a:r>
            <a:r>
              <a:rPr lang="fr-FR" sz="3200" dirty="0" err="1" smtClean="0"/>
              <a:t>Big</a:t>
            </a:r>
            <a:r>
              <a:rPr lang="fr-FR" sz="3200" dirty="0" smtClean="0"/>
              <a:t> </a:t>
            </a:r>
            <a:r>
              <a:rPr lang="fr-FR" sz="3200" dirty="0" err="1"/>
              <a:t>C</a:t>
            </a:r>
            <a:r>
              <a:rPr lang="fr-FR" sz="3200" dirty="0" err="1" smtClean="0"/>
              <a:t>ompanies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36266" y="1517395"/>
            <a:ext cx="8368181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F259F"/>
              </a:buClr>
              <a:buSzPct val="100000"/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5C667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1489"/>
              </a:buClr>
              <a:buFont typeface="Arial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dirty="0" smtClean="0"/>
              <a:t> A high </a:t>
            </a:r>
            <a:r>
              <a:rPr lang="fr-FR" dirty="0" err="1" smtClean="0"/>
              <a:t>maturity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in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…</a:t>
            </a:r>
          </a:p>
          <a:p>
            <a:pPr marL="0" indent="0">
              <a:buFont typeface="Wingdings" pitchFamily="2" charset="2"/>
              <a:buNone/>
            </a:pPr>
            <a:endParaRPr lang="fr-FR" dirty="0" smtClean="0"/>
          </a:p>
          <a:p>
            <a:r>
              <a:rPr lang="fr-FR" dirty="0" smtClean="0"/>
              <a:t>XEROX </a:t>
            </a:r>
            <a:r>
              <a:rPr lang="fr-FR" dirty="0" smtClean="0"/>
              <a:t>printing solutions (and </a:t>
            </a:r>
            <a:r>
              <a:rPr lang="fr-FR" dirty="0" err="1" smtClean="0"/>
              <a:t>today</a:t>
            </a:r>
            <a:r>
              <a:rPr lang="fr-FR" dirty="0" smtClean="0"/>
              <a:t> all printing </a:t>
            </a:r>
            <a:r>
              <a:rPr lang="fr-FR" dirty="0" err="1" smtClean="0"/>
              <a:t>competitors</a:t>
            </a:r>
            <a:r>
              <a:rPr lang="fr-FR" dirty="0" smtClean="0"/>
              <a:t>). </a:t>
            </a:r>
            <a:r>
              <a:rPr lang="fr-FR" dirty="0" err="1" smtClean="0">
                <a:solidFill>
                  <a:srgbClr val="FF0000"/>
                </a:solidFill>
              </a:rPr>
              <a:t>Connected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object</a:t>
            </a:r>
            <a:r>
              <a:rPr lang="fr-FR" dirty="0" smtClean="0">
                <a:solidFill>
                  <a:srgbClr val="FF0000"/>
                </a:solidFill>
              </a:rPr>
              <a:t> for </a:t>
            </a:r>
            <a:r>
              <a:rPr lang="fr-FR" dirty="0" err="1" smtClean="0">
                <a:solidFill>
                  <a:srgbClr val="FF0000"/>
                </a:solidFill>
              </a:rPr>
              <a:t>remote</a:t>
            </a:r>
            <a:r>
              <a:rPr lang="fr-FR" dirty="0" smtClean="0">
                <a:solidFill>
                  <a:srgbClr val="FF0000"/>
                </a:solidFill>
              </a:rPr>
              <a:t> control of usage (and </a:t>
            </a:r>
            <a:r>
              <a:rPr lang="fr-FR" dirty="0" err="1" smtClean="0">
                <a:solidFill>
                  <a:srgbClr val="FF0000"/>
                </a:solidFill>
              </a:rPr>
              <a:t>payment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r>
              <a:rPr lang="fr-FR" dirty="0" smtClean="0"/>
              <a:t>.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ROLLS ROYCE for </a:t>
            </a:r>
            <a:r>
              <a:rPr lang="fr-FR" dirty="0" err="1" smtClean="0"/>
              <a:t>motorization</a:t>
            </a:r>
            <a:r>
              <a:rPr lang="fr-FR" dirty="0" smtClean="0"/>
              <a:t> in the </a:t>
            </a:r>
            <a:r>
              <a:rPr lang="fr-FR" dirty="0" err="1" smtClean="0"/>
              <a:t>aeronautical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(sale of </a:t>
            </a:r>
            <a:r>
              <a:rPr lang="fr-FR" dirty="0" err="1" smtClean="0"/>
              <a:t>flying</a:t>
            </a:r>
            <a:r>
              <a:rPr lang="fr-FR" dirty="0" smtClean="0"/>
              <a:t> </a:t>
            </a:r>
            <a:r>
              <a:rPr lang="fr-FR" dirty="0" err="1" smtClean="0"/>
              <a:t>hours</a:t>
            </a:r>
            <a:r>
              <a:rPr lang="fr-FR" dirty="0" smtClean="0"/>
              <a:t>). </a:t>
            </a:r>
            <a:r>
              <a:rPr lang="fr-FR" dirty="0" err="1" smtClean="0">
                <a:solidFill>
                  <a:srgbClr val="FF0000"/>
                </a:solidFill>
              </a:rPr>
              <a:t>Improvement</a:t>
            </a:r>
            <a:r>
              <a:rPr lang="fr-FR" dirty="0" smtClean="0">
                <a:solidFill>
                  <a:srgbClr val="FF0000"/>
                </a:solidFill>
              </a:rPr>
              <a:t> of component life-</a:t>
            </a:r>
            <a:r>
              <a:rPr lang="fr-FR" dirty="0" err="1" smtClean="0">
                <a:solidFill>
                  <a:srgbClr val="FF0000"/>
                </a:solidFill>
              </a:rPr>
              <a:t>span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MICHELIN </a:t>
            </a:r>
            <a:r>
              <a:rPr lang="fr-FR" dirty="0" err="1" smtClean="0"/>
              <a:t>neumatical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and </a:t>
            </a:r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economic</a:t>
            </a:r>
            <a:r>
              <a:rPr lang="fr-FR" dirty="0" smtClean="0">
                <a:solidFill>
                  <a:srgbClr val="FF0000"/>
                </a:solidFill>
              </a:rPr>
              <a:t> model </a:t>
            </a:r>
            <a:r>
              <a:rPr lang="fr-FR" dirty="0" err="1" smtClean="0">
                <a:solidFill>
                  <a:srgbClr val="FF0000"/>
                </a:solidFill>
              </a:rPr>
              <a:t>balancing</a:t>
            </a:r>
            <a:r>
              <a:rPr lang="fr-FR" dirty="0" smtClean="0">
                <a:solidFill>
                  <a:srgbClr val="FF0000"/>
                </a:solidFill>
              </a:rPr>
              <a:t>. </a:t>
            </a:r>
            <a:r>
              <a:rPr lang="fr-FR" dirty="0" err="1" smtClean="0"/>
              <a:t>Enlarged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become</a:t>
            </a:r>
            <a:r>
              <a:rPr lang="fr-FR" dirty="0" smtClean="0"/>
              <a:t> a </a:t>
            </a:r>
            <a:r>
              <a:rPr lang="fr-FR" dirty="0" err="1" smtClean="0"/>
              <a:t>mobility</a:t>
            </a:r>
            <a:r>
              <a:rPr lang="fr-FR" dirty="0" smtClean="0"/>
              <a:t> provider.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0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6840415" cy="1124316"/>
          </a:xfrm>
        </p:spPr>
        <p:txBody>
          <a:bodyPr>
            <a:noAutofit/>
          </a:bodyPr>
          <a:lstStyle/>
          <a:p>
            <a:r>
              <a:rPr lang="fr-FR" sz="3200" dirty="0"/>
              <a:t>Change of Business </a:t>
            </a:r>
            <a:r>
              <a:rPr lang="fr-FR" sz="3200" dirty="0" smtClean="0"/>
              <a:t>Model: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it</a:t>
            </a:r>
            <a:r>
              <a:rPr lang="fr-FR" sz="3200" dirty="0" smtClean="0"/>
              <a:t> pertinent </a:t>
            </a:r>
            <a:r>
              <a:rPr lang="fr-FR" sz="3200" dirty="0" smtClean="0"/>
              <a:t>for </a:t>
            </a:r>
            <a:r>
              <a:rPr lang="fr-FR" sz="3200" dirty="0" err="1" smtClean="0"/>
              <a:t>our</a:t>
            </a:r>
            <a:r>
              <a:rPr lang="fr-FR" sz="3200" dirty="0" smtClean="0"/>
              <a:t> </a:t>
            </a:r>
            <a:r>
              <a:rPr lang="fr-FR" sz="3200" dirty="0" err="1" smtClean="0"/>
              <a:t>manufacturing</a:t>
            </a:r>
            <a:r>
              <a:rPr lang="fr-FR" sz="3200" dirty="0" smtClean="0"/>
              <a:t> </a:t>
            </a:r>
            <a:r>
              <a:rPr lang="fr-FR" sz="3200" dirty="0" err="1" smtClean="0"/>
              <a:t>SMEs</a:t>
            </a:r>
            <a:r>
              <a:rPr lang="fr-FR" sz="3200" dirty="0" smtClean="0"/>
              <a:t> ?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433153" y="5229200"/>
            <a:ext cx="7211144" cy="448588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&gt;&gt;&gt;Discussion  on 2 </a:t>
            </a:r>
            <a:r>
              <a:rPr lang="fr-FR" b="1" dirty="0" smtClean="0"/>
              <a:t>local </a:t>
            </a:r>
            <a:r>
              <a:rPr lang="fr-FR" b="1" dirty="0" smtClean="0"/>
              <a:t>French </a:t>
            </a:r>
            <a:r>
              <a:rPr lang="fr-FR" b="1" dirty="0" err="1" smtClean="0"/>
              <a:t>examples</a:t>
            </a:r>
            <a:endParaRPr lang="fr-FR" b="1" dirty="0" smtClean="0"/>
          </a:p>
          <a:p>
            <a:r>
              <a:rPr lang="fr-FR" dirty="0" smtClean="0"/>
              <a:t>PCI-SCEMM : </a:t>
            </a:r>
            <a:r>
              <a:rPr lang="fr-FR" dirty="0" err="1" smtClean="0"/>
              <a:t>Machinery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Desgranges</a:t>
            </a:r>
            <a:r>
              <a:rPr lang="fr-FR" dirty="0" smtClean="0"/>
              <a:t> Outillage : </a:t>
            </a:r>
            <a:r>
              <a:rPr lang="fr-FR" dirty="0" err="1" smtClean="0"/>
              <a:t>Cutting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339505"/>
            <a:ext cx="927339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It </a:t>
            </a:r>
            <a:r>
              <a:rPr lang="fr-FR" sz="2000" b="1" dirty="0" err="1" smtClean="0">
                <a:solidFill>
                  <a:srgbClr val="C00000"/>
                </a:solidFill>
              </a:rPr>
              <a:t>is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always</a:t>
            </a:r>
            <a:r>
              <a:rPr lang="fr-FR" sz="2000" b="1" dirty="0" smtClean="0">
                <a:solidFill>
                  <a:srgbClr val="C00000"/>
                </a:solidFill>
              </a:rPr>
              <a:t> a progressive </a:t>
            </a:r>
            <a:r>
              <a:rPr lang="fr-FR" sz="2000" b="1" dirty="0" err="1" smtClean="0">
                <a:solidFill>
                  <a:srgbClr val="C00000"/>
                </a:solidFill>
              </a:rPr>
              <a:t>path</a:t>
            </a:r>
            <a:r>
              <a:rPr lang="fr-FR" sz="2000" b="1" dirty="0" smtClean="0">
                <a:solidFill>
                  <a:srgbClr val="C00000"/>
                </a:solidFill>
              </a:rPr>
              <a:t> 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Nearly</a:t>
            </a:r>
            <a:r>
              <a:rPr lang="fr-FR" dirty="0" smtClean="0"/>
              <a:t> all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 are </a:t>
            </a:r>
            <a:r>
              <a:rPr lang="fr-FR" dirty="0" err="1" smtClean="0"/>
              <a:t>already</a:t>
            </a:r>
            <a:r>
              <a:rPr lang="fr-FR" dirty="0" smtClean="0"/>
              <a:t> in the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service </a:t>
            </a:r>
            <a:r>
              <a:rPr lang="fr-FR" dirty="0" err="1" smtClean="0"/>
              <a:t>offers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maturity</a:t>
            </a:r>
            <a:r>
              <a:rPr lang="fr-FR" dirty="0" smtClean="0"/>
              <a:t> on services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r>
              <a:rPr lang="fr-FR" dirty="0" smtClean="0"/>
              <a:t>, </a:t>
            </a:r>
            <a:r>
              <a:rPr lang="fr-FR" dirty="0" err="1" smtClean="0"/>
              <a:t>depending</a:t>
            </a:r>
            <a:r>
              <a:rPr lang="fr-FR" dirty="0" smtClean="0"/>
              <a:t> on the business</a:t>
            </a:r>
            <a:endParaRPr lang="fr-FR" dirty="0"/>
          </a:p>
          <a:p>
            <a:endParaRPr lang="fr-FR" dirty="0" smtClean="0"/>
          </a:p>
          <a:p>
            <a:r>
              <a:rPr lang="fr-FR" sz="2000" b="1" dirty="0" smtClean="0">
                <a:solidFill>
                  <a:srgbClr val="C00000"/>
                </a:solidFill>
              </a:rPr>
              <a:t>	The </a:t>
            </a:r>
            <a:r>
              <a:rPr lang="fr-FR" sz="2000" b="1" dirty="0" err="1" smtClean="0">
                <a:solidFill>
                  <a:srgbClr val="C00000"/>
                </a:solidFill>
              </a:rPr>
              <a:t>industrial</a:t>
            </a:r>
            <a:r>
              <a:rPr lang="fr-FR" sz="2000" b="1" dirty="0" smtClean="0">
                <a:solidFill>
                  <a:srgbClr val="C00000"/>
                </a:solidFill>
              </a:rPr>
              <a:t> transition has to </a:t>
            </a:r>
            <a:r>
              <a:rPr lang="fr-FR" sz="2000" b="1" dirty="0" err="1" smtClean="0">
                <a:solidFill>
                  <a:srgbClr val="C00000"/>
                </a:solidFill>
              </a:rPr>
              <a:t>be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very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customized</a:t>
            </a:r>
            <a:r>
              <a:rPr lang="fr-FR" sz="2000" b="1" dirty="0" smtClean="0">
                <a:solidFill>
                  <a:srgbClr val="C00000"/>
                </a:solidFill>
              </a:rPr>
              <a:t> …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customization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endParaRPr lang="fr-FR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 smtClean="0"/>
              <a:t>It </a:t>
            </a:r>
            <a:r>
              <a:rPr lang="fr-FR" dirty="0" err="1" smtClean="0"/>
              <a:t>requires</a:t>
            </a:r>
            <a:r>
              <a:rPr lang="fr-FR" dirty="0" smtClean="0"/>
              <a:t> the </a:t>
            </a:r>
            <a:r>
              <a:rPr lang="fr-FR" dirty="0" err="1" smtClean="0"/>
              <a:t>involvement</a:t>
            </a:r>
            <a:r>
              <a:rPr lang="fr-FR" dirty="0" smtClean="0"/>
              <a:t> of the key </a:t>
            </a:r>
            <a:r>
              <a:rPr lang="fr-FR" dirty="0" err="1" smtClean="0"/>
              <a:t>decision-makers</a:t>
            </a:r>
            <a:r>
              <a:rPr lang="fr-FR" dirty="0" smtClean="0"/>
              <a:t> in the </a:t>
            </a:r>
            <a:r>
              <a:rPr lang="fr-FR" dirty="0" err="1" smtClean="0"/>
              <a:t>company</a:t>
            </a:r>
            <a:endParaRPr lang="fr-FR" dirty="0" smtClean="0"/>
          </a:p>
          <a:p>
            <a:pPr lvl="1"/>
            <a:endParaRPr lang="fr-FR" dirty="0"/>
          </a:p>
          <a:p>
            <a:pPr marL="0" lvl="1"/>
            <a:r>
              <a:rPr lang="fr-FR" sz="2000" b="1" dirty="0" smtClean="0">
                <a:solidFill>
                  <a:srgbClr val="C00000"/>
                </a:solidFill>
              </a:rPr>
              <a:t>		For </a:t>
            </a:r>
            <a:r>
              <a:rPr lang="fr-FR" sz="2000" b="1" dirty="0" err="1" smtClean="0">
                <a:solidFill>
                  <a:srgbClr val="C00000"/>
                </a:solidFill>
              </a:rPr>
              <a:t>SMEs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it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requires</a:t>
            </a:r>
            <a:r>
              <a:rPr lang="fr-FR" sz="2000" b="1" dirty="0" smtClean="0">
                <a:solidFill>
                  <a:srgbClr val="C00000"/>
                </a:solidFill>
              </a:rPr>
              <a:t> collaboration and </a:t>
            </a:r>
            <a:r>
              <a:rPr lang="fr-FR" sz="2000" b="1" dirty="0" err="1" smtClean="0">
                <a:solidFill>
                  <a:srgbClr val="C00000"/>
                </a:solidFill>
              </a:rPr>
              <a:t>some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strategic</a:t>
            </a:r>
            <a:r>
              <a:rPr lang="fr-FR" sz="2000" b="1" dirty="0" smtClean="0">
                <a:solidFill>
                  <a:srgbClr val="C00000"/>
                </a:solidFill>
              </a:rPr>
              <a:t> guidance. </a:t>
            </a:r>
          </a:p>
          <a:p>
            <a:pPr marL="2114550" lvl="5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But </a:t>
            </a:r>
            <a:r>
              <a:rPr lang="fr-FR" dirty="0" err="1" smtClean="0"/>
              <a:t>methods</a:t>
            </a:r>
            <a:r>
              <a:rPr lang="fr-FR" dirty="0" smtClean="0"/>
              <a:t> are mature and </a:t>
            </a:r>
            <a:r>
              <a:rPr lang="fr-FR" dirty="0" err="1" smtClean="0"/>
              <a:t>supporting</a:t>
            </a:r>
            <a:r>
              <a:rPr lang="fr-FR" dirty="0" smtClean="0"/>
              <a:t> expertise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algn="ctr"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This transition </a:t>
            </a:r>
            <a:r>
              <a:rPr lang="fr-FR" sz="2800" b="1" dirty="0" err="1" smtClean="0">
                <a:solidFill>
                  <a:srgbClr val="FF0000"/>
                </a:solidFill>
              </a:rPr>
              <a:t>appears</a:t>
            </a:r>
            <a:r>
              <a:rPr lang="fr-FR" sz="2800" b="1" dirty="0" smtClean="0">
                <a:solidFill>
                  <a:srgbClr val="FF0000"/>
                </a:solidFill>
              </a:rPr>
              <a:t>…</a:t>
            </a:r>
            <a:r>
              <a:rPr lang="fr-FR" sz="2800" b="1" dirty="0" err="1" smtClean="0">
                <a:solidFill>
                  <a:srgbClr val="FF0000"/>
                </a:solidFill>
              </a:rPr>
              <a:t>necessary</a:t>
            </a:r>
            <a:r>
              <a:rPr lang="fr-FR" sz="2800" b="1" dirty="0" smtClean="0">
                <a:solidFill>
                  <a:srgbClr val="FF0000"/>
                </a:solidFill>
              </a:rPr>
              <a:t> : </a:t>
            </a:r>
            <a:r>
              <a:rPr lang="fr-FR" sz="2000" b="1" dirty="0" err="1" smtClean="0">
                <a:solidFill>
                  <a:srgbClr val="FF0000"/>
                </a:solidFill>
              </a:rPr>
              <a:t>many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example</a:t>
            </a:r>
            <a:r>
              <a:rPr lang="fr-FR" sz="2000" b="1" dirty="0" smtClean="0">
                <a:solidFill>
                  <a:srgbClr val="FF0000"/>
                </a:solidFill>
              </a:rPr>
              <a:t> are </a:t>
            </a:r>
            <a:r>
              <a:rPr lang="fr-FR" sz="2000" b="1" dirty="0" err="1" smtClean="0">
                <a:solidFill>
                  <a:srgbClr val="FF0000"/>
                </a:solidFill>
              </a:rPr>
              <a:t>available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today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</a:rPr>
              <a:t> a transition </a:t>
            </a:r>
            <a:r>
              <a:rPr lang="fr-FR" sz="2000" b="1" dirty="0" err="1" smtClean="0">
                <a:solidFill>
                  <a:srgbClr val="FF0000"/>
                </a:solidFill>
              </a:rPr>
              <a:t>spreading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throughout</a:t>
            </a:r>
            <a:r>
              <a:rPr lang="fr-FR" sz="2000" b="1" dirty="0" smtClean="0">
                <a:solidFill>
                  <a:srgbClr val="FF0000"/>
                </a:solidFill>
              </a:rPr>
              <a:t> all </a:t>
            </a:r>
            <a:r>
              <a:rPr lang="fr-FR" sz="2000" b="1" dirty="0" err="1" smtClean="0">
                <a:solidFill>
                  <a:srgbClr val="FF0000"/>
                </a:solidFill>
              </a:rPr>
              <a:t>levels</a:t>
            </a:r>
            <a:r>
              <a:rPr lang="fr-FR" sz="2000" b="1" dirty="0" smtClean="0">
                <a:solidFill>
                  <a:srgbClr val="FF0000"/>
                </a:solidFill>
              </a:rPr>
              <a:t> of the </a:t>
            </a:r>
            <a:r>
              <a:rPr lang="fr-FR" sz="2000" b="1" dirty="0" err="1" smtClean="0">
                <a:solidFill>
                  <a:srgbClr val="FF0000"/>
                </a:solidFill>
              </a:rPr>
              <a:t>supply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chain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33415" y="6311898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3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F4E9B0E-489A-435A-96D0-A8F353DFCC63}" vid="{AF59F26E-EA0C-4AC3-9059-1CE2BE81FC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5319</TotalTime>
  <Words>2489</Words>
  <Application>Microsoft Office PowerPoint</Application>
  <PresentationFormat>Affichage à l'écran (4:3)</PresentationFormat>
  <Paragraphs>401</Paragraphs>
  <Slides>27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MS PGothic</vt:lpstr>
      <vt:lpstr>MS PGothic</vt:lpstr>
      <vt:lpstr>Arial</vt:lpstr>
      <vt:lpstr>Arial Narrow</vt:lpstr>
      <vt:lpstr>Calibri</vt:lpstr>
      <vt:lpstr>Calibri Light</vt:lpstr>
      <vt:lpstr>Times New Roman</vt:lpstr>
      <vt:lpstr>Wingdings</vt:lpstr>
      <vt:lpstr>Thème1</vt:lpstr>
      <vt:lpstr>EMSE_02 Product-Service-System Design  Pr. Xavier Boucher</vt:lpstr>
      <vt:lpstr>Module 1 : Introduction to Product-Service-Systems (PSS) industrial strategies </vt:lpstr>
      <vt:lpstr>AGENDA</vt:lpstr>
      <vt:lpstr>Notion of Product-Service Systems</vt:lpstr>
      <vt:lpstr>DéfinitionS</vt:lpstr>
      <vt:lpstr>Examples : PSS in B to C</vt:lpstr>
      <vt:lpstr>Examples : PSS in B to B</vt:lpstr>
      <vt:lpstr>PSS Deployment in Big Companies</vt:lpstr>
      <vt:lpstr>Change of Business Model: is it pertinent for our manufacturing SMEs ? </vt:lpstr>
      <vt:lpstr>Example 1 : PCI-SCEMM</vt:lpstr>
      <vt:lpstr>PCI-SCEMM : Progressive development and risk management …</vt:lpstr>
      <vt:lpstr>Example 2 : Desgranges Outillage</vt:lpstr>
      <vt:lpstr>Desgranges Outillage : which industrial transition ?</vt:lpstr>
      <vt:lpstr>Synthesis 1/2</vt:lpstr>
      <vt:lpstr>Synthesis 2/2</vt:lpstr>
      <vt:lpstr>AGENDA</vt:lpstr>
      <vt:lpstr>Basic PSS Typology</vt:lpstr>
      <vt:lpstr>Characteristics of PSS Types</vt:lpstr>
      <vt:lpstr>Characteristics of PSS Types</vt:lpstr>
      <vt:lpstr>Extended Typology for progressive servicisation</vt:lpstr>
      <vt:lpstr>Extended Typology : some examples</vt:lpstr>
      <vt:lpstr>AGENDA</vt:lpstr>
      <vt:lpstr>Servitization requires in-depth change of Business model for the industry …</vt:lpstr>
      <vt:lpstr>Servitization Strong impact on the economic model</vt:lpstr>
      <vt:lpstr>Servitization : strong impact  on design methods and tools</vt:lpstr>
      <vt:lpstr>Information technologies : impact of IoT, and intelligent objects</vt:lpstr>
      <vt:lpstr>  Servitization:  Strong impact of cultural aspects </vt:lpstr>
    </vt:vector>
  </TitlesOfParts>
  <Company>Institut Mines-Télécom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BOUCHER Xavier</cp:lastModifiedBy>
  <cp:revision>152</cp:revision>
  <cp:lastPrinted>2015-09-21T06:07:44Z</cp:lastPrinted>
  <dcterms:created xsi:type="dcterms:W3CDTF">2013-01-04T16:51:24Z</dcterms:created>
  <dcterms:modified xsi:type="dcterms:W3CDTF">2020-03-18T14:09:13Z</dcterms:modified>
</cp:coreProperties>
</file>