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0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1" r:id="rId10"/>
    <p:sldId id="383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84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48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E500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>
      <p:cViewPr varScale="1">
        <p:scale>
          <a:sx n="81" d="100"/>
          <a:sy n="81" d="100"/>
        </p:scale>
        <p:origin x="84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B38E6-4883-40D7-9274-FB4CF3AF68A2}" type="slidenum">
              <a:rPr lang="de-DE" smtClean="0">
                <a:latin typeface="Arial Narrow" panose="020B0606020202030204" pitchFamily="34" charset="0"/>
              </a:rPr>
              <a:t>‹N°›</a:t>
            </a:fld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8682335"/>
            <a:ext cx="2168573" cy="461665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r>
              <a:rPr lang="de-DE" sz="1200" dirty="0">
                <a:latin typeface="Arial Narrow" panose="020B0606020202030204" pitchFamily="34" charset="0"/>
              </a:rPr>
              <a:t>WWW: www.cloudsocket.eu</a:t>
            </a:r>
          </a:p>
          <a:p>
            <a:pPr lvl="0"/>
            <a:r>
              <a:rPr lang="de-DE" sz="1200" dirty="0">
                <a:latin typeface="Arial Narrow" panose="020B0606020202030204" pitchFamily="34" charset="0"/>
              </a:rPr>
              <a:t>Email: info@cloudsocket.eu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9" r="9564"/>
          <a:stretch/>
        </p:blipFill>
        <p:spPr bwMode="auto">
          <a:xfrm>
            <a:off x="4637712" y="8475027"/>
            <a:ext cx="2219255" cy="38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60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7511-DDAC-4421-B2A0-9A0E0B149896}" type="datetimeFigureOut">
              <a:rPr lang="de-DE" smtClean="0"/>
              <a:t>04.02.2021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A7297-693B-443F-B76A-788184289E0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633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01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08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1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1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Eco-efficiency is a management strategy of doing more with less (</a:t>
            </a:r>
            <a:r>
              <a:rPr lang="en-US" dirty="0" err="1"/>
              <a:t>Glavič</a:t>
            </a:r>
            <a:r>
              <a:rPr lang="en-US" dirty="0"/>
              <a:t> et al., 2012).</a:t>
            </a:r>
          </a:p>
          <a:p>
            <a:r>
              <a:rPr lang="en-US" dirty="0"/>
              <a:t>•A ratio between economic performance and environmental impact </a:t>
            </a:r>
          </a:p>
          <a:p>
            <a:r>
              <a:rPr lang="en-US" dirty="0"/>
              <a:t>Eco-efficiency is achieved through three objectives:</a:t>
            </a:r>
          </a:p>
          <a:p>
            <a:r>
              <a:rPr lang="en-US" dirty="0"/>
              <a:t>•Increasing product or service values</a:t>
            </a:r>
          </a:p>
          <a:p>
            <a:r>
              <a:rPr lang="en-US" dirty="0"/>
              <a:t>•Optimizing the usages of resources</a:t>
            </a:r>
          </a:p>
          <a:p>
            <a:r>
              <a:rPr lang="en-US" dirty="0"/>
              <a:t>•Reducing environmental impacts (Government of Canada, 2013)</a:t>
            </a:r>
          </a:p>
          <a:p>
            <a:endParaRPr lang="fr-FR" dirty="0"/>
          </a:p>
          <a:p>
            <a:r>
              <a:rPr lang="en-US" b="1" dirty="0"/>
              <a:t>Design for Disassembly</a:t>
            </a:r>
            <a:r>
              <a:rPr lang="en-US" dirty="0"/>
              <a:t> (DFD)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7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627C3-BA95-4550-ABE4-9984A802D44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023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Explain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 as an </a:t>
            </a:r>
            <a:r>
              <a:rPr lang="fr-FR" baseline="0" dirty="0" err="1"/>
              <a:t>example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76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41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Ellen MacArthur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 was launched in 2010 to accelerate the transition to a Circular Economy.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3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1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2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8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30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8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2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7755D-E6D9-4299-8B85-C039E411C4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300192" y="6237312"/>
            <a:ext cx="2592288" cy="514128"/>
          </a:xfrm>
        </p:spPr>
        <p:txBody>
          <a:bodyPr/>
          <a:lstStyle/>
          <a:p>
            <a:fld id="{EBEF5301-6CB9-4036-932F-7497656FBF09}" type="slidenum">
              <a:rPr lang="de-DE" smtClean="0"/>
              <a:t>‹N°›</a:t>
            </a:fld>
            <a:endParaRPr lang="de-DE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BD39898-F82E-4EEE-BDD4-A2BA69C09F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77988" y="4466369"/>
            <a:ext cx="4788024" cy="22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15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8522009" y="6587829"/>
            <a:ext cx="619125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2F56A2-A8CE-8048-8DA3-C494A1308E4A}" type="slidenum">
              <a:rPr lang="fr-FR" sz="1050" smtClean="0">
                <a:solidFill>
                  <a:schemeClr val="tx2">
                    <a:lumMod val="50000"/>
                  </a:schemeClr>
                </a:solidFill>
              </a:rPr>
              <a:pPr/>
              <a:t>‹N°›</a:t>
            </a:fld>
            <a:endParaRPr lang="fr-FR" sz="105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1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51520" y="197768"/>
            <a:ext cx="6439988" cy="926976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t>‹N°›</a:t>
            </a:fld>
            <a:endParaRPr lang="de-DE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314B53A-58AE-44F3-9724-E0B3937B4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508" y="159023"/>
            <a:ext cx="2290728" cy="10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0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6439988" cy="92697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t>‹N°›</a:t>
            </a:fld>
            <a:endParaRPr lang="de-DE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3FF91CA-FFEA-4EA7-9ADD-95B9BE571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508" y="159023"/>
            <a:ext cx="2290728" cy="10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1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6408712" cy="92697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t>‹N°›</a:t>
            </a:fld>
            <a:endParaRPr lang="de-DE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3EC8DD92-997A-409D-BA37-EB406D2D0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508" y="159023"/>
            <a:ext cx="2290728" cy="10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1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6336704" cy="92697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t>‹N°›</a:t>
            </a:fld>
            <a:endParaRPr lang="de-DE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BD6819C-CFC1-4F43-A720-880A5D498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508" y="159023"/>
            <a:ext cx="2290728" cy="10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6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t>‹N°›</a:t>
            </a:fld>
            <a:endParaRPr lang="de-DE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C9F3629-BE4F-448A-B164-F97B7E5F5C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508" y="159023"/>
            <a:ext cx="2290728" cy="10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3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323403"/>
            <a:ext cx="5111750" cy="4802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t>‹N°›</a:t>
            </a:fld>
            <a:endParaRPr lang="de-DE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3A7FF22-4645-46CE-AC08-38F94C6F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508" y="159023"/>
            <a:ext cx="2290728" cy="10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t>‹N°›</a:t>
            </a:fld>
            <a:endParaRPr lang="de-DE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025D9FB-0DCC-4603-9CCD-BBD2D8302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508" y="159023"/>
            <a:ext cx="2290728" cy="10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1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6336704" cy="92697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t>‹N°›</a:t>
            </a:fld>
            <a:endParaRPr lang="de-DE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7574214-8C65-41AB-A1D5-F9DF244051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91508" y="159023"/>
            <a:ext cx="2290728" cy="10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2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8640960" cy="543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216116"/>
            <a:ext cx="2895600" cy="5040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300192" y="6220159"/>
            <a:ext cx="2592288" cy="5141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EBEF5301-6CB9-4036-932F-7497656FBF09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243187" y="6237312"/>
            <a:ext cx="2672629" cy="461665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lvl="0"/>
            <a:endParaRPr lang="de-DE" sz="1200" dirty="0">
              <a:latin typeface="Arial Narrow" panose="020B0606020202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latin typeface="Arial Narrow" panose="020B0606020202030204" pitchFamily="34" charset="0"/>
              </a:rPr>
              <a:t>www.</a:t>
            </a:r>
            <a:r>
              <a:rPr lang="pl-PL" sz="1200" dirty="0">
                <a:latin typeface="Arial Narrow" panose="020B0606020202030204" pitchFamily="34" charset="0"/>
              </a:rPr>
              <a:t>digifof.org</a:t>
            </a:r>
            <a:endParaRPr lang="de-DE" sz="1200" dirty="0">
              <a:latin typeface="Arial Narrow" panose="020B0606020202030204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640960" cy="9269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24DEB3F-15E4-44D2-ACB9-252DFAC42C3C}"/>
              </a:ext>
            </a:extLst>
          </p:cNvPr>
          <p:cNvSpPr/>
          <p:nvPr userDrawn="1"/>
        </p:nvSpPr>
        <p:spPr>
          <a:xfrm>
            <a:off x="0" y="0"/>
            <a:ext cx="6660232" cy="116632"/>
          </a:xfrm>
          <a:prstGeom prst="rect">
            <a:avLst/>
          </a:prstGeom>
          <a:solidFill>
            <a:srgbClr val="FFE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E500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212ADA7-2006-4598-B475-25951AC3AEFE}"/>
              </a:ext>
            </a:extLst>
          </p:cNvPr>
          <p:cNvSpPr/>
          <p:nvPr userDrawn="1"/>
        </p:nvSpPr>
        <p:spPr>
          <a:xfrm>
            <a:off x="6660232" y="0"/>
            <a:ext cx="2483768" cy="1166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E5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9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guide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guide.org/Strategies-and-examples/Design/Design-for-maintainability-reparability" TargetMode="External"/><Relationship Id="rId13" Type="http://schemas.openxmlformats.org/officeDocument/2006/relationships/hyperlink" Target="https://www.ceguide.org/Strategies-and-examples/Design/Lifetime-extension-durability" TargetMode="External"/><Relationship Id="rId18" Type="http://schemas.openxmlformats.org/officeDocument/2006/relationships/hyperlink" Target="https://www.ceguide.org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ceguide.org/Strategies-and-examples/Design/Design-for-flexibility" TargetMode="External"/><Relationship Id="rId12" Type="http://schemas.openxmlformats.org/officeDocument/2006/relationships/hyperlink" Target="https://www.ceguide.org/Strategies-and-examples/Design/Life-cycle-thinking" TargetMode="External"/><Relationship Id="rId17" Type="http://schemas.openxmlformats.org/officeDocument/2006/relationships/hyperlink" Target="https://www.ceguide.org/Strategies-and-examples/Design/Systems-thinking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www.ceguide.org/Strategies-and-examples/Design/Standardiz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guide.org/Strategies-and-examples/Design/Integrated-design-process" TargetMode="External"/><Relationship Id="rId11" Type="http://schemas.openxmlformats.org/officeDocument/2006/relationships/hyperlink" Target="https://www.ceguide.org/Strategies-and-examples/Design/Cradle-to-Cradle-R" TargetMode="External"/><Relationship Id="rId5" Type="http://schemas.openxmlformats.org/officeDocument/2006/relationships/hyperlink" Target="https://www.ceguide.org/Strategies-and-examples/Design/Design-for-disassembly-deconstruction" TargetMode="External"/><Relationship Id="rId15" Type="http://schemas.openxmlformats.org/officeDocument/2006/relationships/hyperlink" Target="https://www.ceguide.org/Strategies-and-examples/Design/Biomimicry" TargetMode="External"/><Relationship Id="rId10" Type="http://schemas.openxmlformats.org/officeDocument/2006/relationships/hyperlink" Target="https://www.ceguide.org/Strategies-and-examples/Design/Eco-design" TargetMode="External"/><Relationship Id="rId4" Type="http://schemas.openxmlformats.org/officeDocument/2006/relationships/hyperlink" Target="https://www.ceguide.org/Strategies-and-examples/Design/Regenerative-design" TargetMode="External"/><Relationship Id="rId9" Type="http://schemas.openxmlformats.org/officeDocument/2006/relationships/hyperlink" Target="https://www.ceguide.org/Strategies-and-examples/Design/Design-for-recoverability-recyclability" TargetMode="External"/><Relationship Id="rId14" Type="http://schemas.openxmlformats.org/officeDocument/2006/relationships/hyperlink" Target="https://www.ceguide.org/Strategies-and-examples/Design/Green-chemistry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guide.org/Strategies-and-examples/Buy/Reused-reusable-resources" TargetMode="External"/><Relationship Id="rId13" Type="http://schemas.openxmlformats.org/officeDocument/2006/relationships/hyperlink" Target="https://www.ceguide.org/Strategies-and-examples/Buy/Renewable-resources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ceguide.org/Strategies-and-examples/Buy/Recycled-resources" TargetMode="External"/><Relationship Id="rId12" Type="http://schemas.openxmlformats.org/officeDocument/2006/relationships/hyperlink" Target="https://www.ceguide.org/Strategies-and-examples/Buy/Reclaimed-resourc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guide.org/Strategies-and-examples/Buy/Rare-earth-metal-substitutes" TargetMode="External"/><Relationship Id="rId11" Type="http://schemas.openxmlformats.org/officeDocument/2006/relationships/hyperlink" Target="https://www.ceguide.org/Strategies-and-examples/Buy/Biodegradable-resources" TargetMode="External"/><Relationship Id="rId5" Type="http://schemas.openxmlformats.org/officeDocument/2006/relationships/hyperlink" Target="https://www.ceguide.org/Strategies-and-examples/Buy/Compostable-resources" TargetMode="External"/><Relationship Id="rId15" Type="http://schemas.openxmlformats.org/officeDocument/2006/relationships/hyperlink" Target="https://www.ceguide.org/" TargetMode="External"/><Relationship Id="rId10" Type="http://schemas.openxmlformats.org/officeDocument/2006/relationships/hyperlink" Target="https://www.ceguide.org/Strategies-and-examples/Buy/Critical-raw-material-substitutes" TargetMode="External"/><Relationship Id="rId4" Type="http://schemas.openxmlformats.org/officeDocument/2006/relationships/hyperlink" Target="https://www.ceguide.org/Strategies-and-examples/Buy/Bio-based-resources" TargetMode="External"/><Relationship Id="rId9" Type="http://schemas.openxmlformats.org/officeDocument/2006/relationships/hyperlink" Target="https://www.ceguide.org/Strategies-and-examples/Buy/Services-not-products" TargetMode="External"/><Relationship Id="rId14" Type="http://schemas.openxmlformats.org/officeDocument/2006/relationships/hyperlink" Target="https://www.ceguide.org/Strategies-and-examples/Buy/Safe-chemical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guide.org/Strategies-and-examples/Make/Kanban-just-in-time" TargetMode="External"/><Relationship Id="rId13" Type="http://schemas.openxmlformats.org/officeDocument/2006/relationships/hyperlink" Target="https://www.ceguide.org/Strategies-and-examples/Make/Prefabrication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ceguide.org/Strategies-and-examples/Make/Kaizen-continuous-improvement" TargetMode="External"/><Relationship Id="rId12" Type="http://schemas.openxmlformats.org/officeDocument/2006/relationships/hyperlink" Target="https://www.ceguide.org/Strategies-and-examples/Make/Remanufacturing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www.ceguid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guide.org/Strategies-and-examples/Make/Jidoka-autonomation" TargetMode="External"/><Relationship Id="rId11" Type="http://schemas.openxmlformats.org/officeDocument/2006/relationships/hyperlink" Target="https://www.ceguide.org/Strategies-and-examples/Make/Resource-efficiency" TargetMode="External"/><Relationship Id="rId5" Type="http://schemas.openxmlformats.org/officeDocument/2006/relationships/hyperlink" Target="https://www.ceguide.org/Strategies-and-examples/Make/Dematerialization" TargetMode="External"/><Relationship Id="rId15" Type="http://schemas.openxmlformats.org/officeDocument/2006/relationships/hyperlink" Target="https://www.ceguide.org/Strategies-and-examples/Make/Six-Sigma" TargetMode="External"/><Relationship Id="rId10" Type="http://schemas.openxmlformats.org/officeDocument/2006/relationships/hyperlink" Target="https://www.ceguide.org/Strategies-and-examples/Make/Poka-Yoke-error-proofing" TargetMode="External"/><Relationship Id="rId4" Type="http://schemas.openxmlformats.org/officeDocument/2006/relationships/hyperlink" Target="https://www.ceguide.org/Strategies-and-examples/Make/Additive-manufacturing" TargetMode="External"/><Relationship Id="rId9" Type="http://schemas.openxmlformats.org/officeDocument/2006/relationships/hyperlink" Target="https://www.ceguide.org/Strategies-and-examples/Make/Lean-manufacturing" TargetMode="External"/><Relationship Id="rId14" Type="http://schemas.openxmlformats.org/officeDocument/2006/relationships/hyperlink" Target="https://www.ceguide.org/Strategies-and-examples/Make/Refurbishi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guide.org/Strategies-and-examples/Sell/Sharing-platforms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ceguide.org/Strategies-and-examples/Sell/Pay-per-service-un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guide.org/Strategies-and-examples/Sell/Leasing" TargetMode="External"/><Relationship Id="rId5" Type="http://schemas.openxmlformats.org/officeDocument/2006/relationships/hyperlink" Target="https://www.ceguide.org/Strategies-and-examples/Sell/Digitization-and-virtualization" TargetMode="External"/><Relationship Id="rId4" Type="http://schemas.openxmlformats.org/officeDocument/2006/relationships/hyperlink" Target="https://www.ceguide.org/Strategies-and-examples/Sell/Co-branded-services" TargetMode="External"/><Relationship Id="rId9" Type="http://schemas.openxmlformats.org/officeDocument/2006/relationships/hyperlink" Target="https://www.ceguide.org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guide.org/Strategies-and-examples/Dispose/Composting" TargetMode="External"/><Relationship Id="rId13" Type="http://schemas.openxmlformats.org/officeDocument/2006/relationships/hyperlink" Target="https://www.ceguide.org/Strategies-and-examples/Dispose/Repurposing" TargetMode="External"/><Relationship Id="rId18" Type="http://schemas.openxmlformats.org/officeDocument/2006/relationships/hyperlink" Target="https://www.ceguide.org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www.ceguide.org/Strategies-and-examples/Dispose/Compatibilizers" TargetMode="External"/><Relationship Id="rId12" Type="http://schemas.openxmlformats.org/officeDocument/2006/relationships/hyperlink" Target="https://www.ceguide.org/Strategies-and-examples/Dispose/Recycling" TargetMode="External"/><Relationship Id="rId17" Type="http://schemas.openxmlformats.org/officeDocument/2006/relationships/hyperlink" Target="https://www.ceguide.org/Strategies-and-examples/Dispose/Waste-to-Energy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ceguide.org/Strategies-and-examples/Dispose/Take-back-progr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guide.org/Strategies-and-examples/Dispose/Cascading" TargetMode="External"/><Relationship Id="rId11" Type="http://schemas.openxmlformats.org/officeDocument/2006/relationships/hyperlink" Target="https://www.ceguide.org/Strategies-and-examples/Dispose/Industrial-symbiosis" TargetMode="External"/><Relationship Id="rId5" Type="http://schemas.openxmlformats.org/officeDocument/2006/relationships/hyperlink" Target="https://www.ceguide.org/Strategies-and-examples/Dispose/Deconstruction-and-disassembly" TargetMode="External"/><Relationship Id="rId15" Type="http://schemas.openxmlformats.org/officeDocument/2006/relationships/hyperlink" Target="https://www.ceguide.org/Strategies-and-examples/Dispose/Selective-extraction" TargetMode="External"/><Relationship Id="rId10" Type="http://schemas.openxmlformats.org/officeDocument/2006/relationships/hyperlink" Target="https://www.ceguide.org/Strategies-and-examples/Dispose/Feedstock-recycling" TargetMode="External"/><Relationship Id="rId4" Type="http://schemas.openxmlformats.org/officeDocument/2006/relationships/hyperlink" Target="https://www.ceguide.org/Strategies-and-examples/Dispose/Secondary-material-marketplaces" TargetMode="External"/><Relationship Id="rId9" Type="http://schemas.openxmlformats.org/officeDocument/2006/relationships/hyperlink" Target="https://www.ceguide.org/Strategies-and-examples/Dispose/Energy-recovery" TargetMode="External"/><Relationship Id="rId14" Type="http://schemas.openxmlformats.org/officeDocument/2006/relationships/hyperlink" Target="https://www.ceguide.org/Strategies-and-examples/Dispose/Reverse-logistic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guide.org/Strategies-and-examples/Finance/Assess-creditworthiness-risk" TargetMode="External"/><Relationship Id="rId13" Type="http://schemas.openxmlformats.org/officeDocument/2006/relationships/hyperlink" Target="https://www.ceguide.org/Strategies-and-examples/Finance/Purchase-order-finance" TargetMode="External"/><Relationship Id="rId18" Type="http://schemas.openxmlformats.org/officeDocument/2006/relationships/hyperlink" Target="https://www.ceguide.org/Strategies-and-examples/Finance/Green-bonds" TargetMode="External"/><Relationship Id="rId3" Type="http://schemas.openxmlformats.org/officeDocument/2006/relationships/image" Target="../media/image12.png"/><Relationship Id="rId21" Type="http://schemas.openxmlformats.org/officeDocument/2006/relationships/hyperlink" Target="https://www.ceguide.org/" TargetMode="External"/><Relationship Id="rId7" Type="http://schemas.openxmlformats.org/officeDocument/2006/relationships/hyperlink" Target="https://www.ceguide.org/Strategies-and-examples/Finance/Incentivize-end-of-life-returns" TargetMode="External"/><Relationship Id="rId12" Type="http://schemas.openxmlformats.org/officeDocument/2006/relationships/hyperlink" Target="https://www.ceguide.org/Strategies-and-examples/Finance/Assess-ESG-risk" TargetMode="External"/><Relationship Id="rId17" Type="http://schemas.openxmlformats.org/officeDocument/2006/relationships/hyperlink" Target="https://www.ceguide.org/Strategies-and-examples/Finance/Crowdfunding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https://www.ceguide.org/Strategies-and-examples/Finance/Assess-linear-risk" TargetMode="External"/><Relationship Id="rId20" Type="http://schemas.openxmlformats.org/officeDocument/2006/relationships/hyperlink" Target="https://www.ceguide.org/Strategies-and-examples/Finance/Impact-lo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guide.org/Strategies-and-examples/Finance/Extend-investment-time-horizon" TargetMode="External"/><Relationship Id="rId11" Type="http://schemas.openxmlformats.org/officeDocument/2006/relationships/hyperlink" Target="https://www.ceguide.org/Strategies-and-examples/Finance/Stranded-asset-management" TargetMode="External"/><Relationship Id="rId5" Type="http://schemas.openxmlformats.org/officeDocument/2006/relationships/hyperlink" Target="https://www.ceguide.org/Strategies-and-examples/Finance/Integrate-circular-value-in-models" TargetMode="External"/><Relationship Id="rId15" Type="http://schemas.openxmlformats.org/officeDocument/2006/relationships/hyperlink" Target="https://www.ceguide.org/Strategies-and-examples/Finance/Prioritize-cash-flow" TargetMode="External"/><Relationship Id="rId10" Type="http://schemas.openxmlformats.org/officeDocument/2006/relationships/hyperlink" Target="https://www.ceguide.org/Strategies-and-examples/Finance/Natural-capital-valuation" TargetMode="External"/><Relationship Id="rId19" Type="http://schemas.openxmlformats.org/officeDocument/2006/relationships/hyperlink" Target="https://www.ceguide.org/Strategies-and-examples/Finance/Factoring" TargetMode="External"/><Relationship Id="rId4" Type="http://schemas.openxmlformats.org/officeDocument/2006/relationships/hyperlink" Target="https://www.ceguide.org/Strategies-and-examples/Finance/Emphasize-relationship-based-financing" TargetMode="External"/><Relationship Id="rId9" Type="http://schemas.openxmlformats.org/officeDocument/2006/relationships/hyperlink" Target="https://www.ceguide.org/Strategies-and-examples/Finance/Integrated-client-approach" TargetMode="External"/><Relationship Id="rId14" Type="http://schemas.openxmlformats.org/officeDocument/2006/relationships/hyperlink" Target="https://www.ceguide.org/Strategies-and-examples/Finance/Supply-chain-financi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Cd_isKtGaf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ogistics.dhl/content/dam/dhl/global/core/documents/pdf/glo-core-servitization-white-paper.PDF" TargetMode="Externa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sv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llenmacarthurfoundation.org/our-work/activities/make-fashion-circular" TargetMode="External"/><Relationship Id="rId3" Type="http://schemas.openxmlformats.org/officeDocument/2006/relationships/hyperlink" Target="https://www.youtube.com/watch?v=ooIxHVXgLbc" TargetMode="External"/><Relationship Id="rId7" Type="http://schemas.openxmlformats.org/officeDocument/2006/relationships/hyperlink" Target="https://vimeo.com/168011130" TargetMode="External"/><Relationship Id="rId2" Type="http://schemas.openxmlformats.org/officeDocument/2006/relationships/hyperlink" Target="https://kumu.io/ellenmacarthurfoundation/educational-resources#ce-general-resources-map/key-for-general-resources-ma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uT66CRYkSM8" TargetMode="External"/><Relationship Id="rId5" Type="http://schemas.openxmlformats.org/officeDocument/2006/relationships/hyperlink" Target="https://www.ellenmacarthurfoundation.org/case-studies" TargetMode="External"/><Relationship Id="rId4" Type="http://schemas.openxmlformats.org/officeDocument/2006/relationships/hyperlink" Target="https://www.thinkdif.co/topi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x.org/courses/course-v1:Delftx+CircularX+1T2017/course/" TargetMode="External"/><Relationship Id="rId2" Type="http://schemas.openxmlformats.org/officeDocument/2006/relationships/hyperlink" Target="http://sdj.sagepub.com/lookup/10.1243/09544054JEM85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lenmacarthurfoundation.org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fof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S7d2ZHEpQM" TargetMode="External"/><Relationship Id="rId3" Type="http://schemas.openxmlformats.org/officeDocument/2006/relationships/hyperlink" Target="https://www.youtube.com/watch?v=PU-hevOX0Qo" TargetMode="External"/><Relationship Id="rId7" Type="http://schemas.openxmlformats.org/officeDocument/2006/relationships/hyperlink" Target="https://www.youtube.com/watch?v=u-qCn2tRp0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a4dbNnIfcbc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youtube.com/watch?v=mJFdW_Y4JDY" TargetMode="External"/><Relationship Id="rId10" Type="http://schemas.openxmlformats.org/officeDocument/2006/relationships/hyperlink" Target="https://www.youtube.com/watch?v=N6GNb0zTc2s&#1048833;&#1048607;" TargetMode="External"/><Relationship Id="rId4" Type="http://schemas.openxmlformats.org/officeDocument/2006/relationships/hyperlink" Target="https://www.youtube.com/watch?v=RX14rA-tylo" TargetMode="External"/><Relationship Id="rId9" Type="http://schemas.openxmlformats.org/officeDocument/2006/relationships/hyperlink" Target="https://www.youtube.com/watch?v=1fzj2ZLYLz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zCRKvDyyHm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KIp7Bjexf3Y&amp;list=PLD2C43638C526D33F&amp;index=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880319"/>
          </a:xfrm>
        </p:spPr>
        <p:txBody>
          <a:bodyPr/>
          <a:lstStyle/>
          <a:p>
            <a:pPr algn="ctr"/>
            <a:r>
              <a:rPr lang="de-DE" dirty="0"/>
              <a:t>EMSE_05</a:t>
            </a:r>
            <a:br>
              <a:rPr lang="de-DE" dirty="0"/>
            </a:br>
            <a:r>
              <a:rPr lang="en-US" sz="2800" dirty="0"/>
              <a:t>Circular Economy and Product-Service System</a:t>
            </a:r>
            <a:br>
              <a:rPr lang="en-US" sz="2800" dirty="0"/>
            </a:br>
            <a:br>
              <a:rPr lang="de-DE" sz="2800" dirty="0"/>
            </a:br>
            <a:br>
              <a:rPr lang="de-DE" sz="2800" dirty="0"/>
            </a:br>
            <a:r>
              <a:rPr lang="en-US" sz="2800" b="0" dirty="0"/>
              <a:t>Elaheh </a:t>
            </a:r>
            <a:r>
              <a:rPr lang="en-US" sz="2800" b="0" dirty="0" err="1"/>
              <a:t>Maleki</a:t>
            </a:r>
            <a:endParaRPr lang="de-DE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640"/>
            <a:ext cx="1620096" cy="162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3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t>10</a:t>
            </a:fld>
            <a:endParaRPr lang="de-DE"/>
          </a:p>
        </p:txBody>
      </p:sp>
      <p:grpSp>
        <p:nvGrpSpPr>
          <p:cNvPr id="5" name="Groupe 4"/>
          <p:cNvGrpSpPr/>
          <p:nvPr/>
        </p:nvGrpSpPr>
        <p:grpSpPr>
          <a:xfrm>
            <a:off x="827584" y="1772816"/>
            <a:ext cx="7632848" cy="3168352"/>
            <a:chOff x="827584" y="1772816"/>
            <a:chExt cx="7632848" cy="3168352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827584" y="1772816"/>
              <a:ext cx="7632848" cy="31683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 Narrow" panose="020B0606020202030204" pitchFamily="34" charset="0"/>
              </a:endParaRP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1052028" y="3538528"/>
              <a:ext cx="1838018" cy="1033629"/>
              <a:chOff x="330638" y="1735171"/>
              <a:chExt cx="2634976" cy="1742224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330638" y="173517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ZoneTexte 19"/>
              <p:cNvSpPr txBox="1"/>
              <p:nvPr/>
            </p:nvSpPr>
            <p:spPr>
              <a:xfrm>
                <a:off x="381666" y="1786199"/>
                <a:ext cx="2532920" cy="16401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latin typeface="Arial Narrow" panose="020B0606020202030204" pitchFamily="34" charset="0"/>
                  </a:rPr>
                  <a:t>1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 err="1">
                    <a:latin typeface="Arial Narrow" panose="020B0606020202030204" pitchFamily="34" charset="0"/>
                  </a:rPr>
                  <a:t>Unsustainability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&amp;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Circular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Economy</a:t>
                </a:r>
                <a:endParaRPr lang="fr-FR" sz="1600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3725000" y="3538528"/>
              <a:ext cx="1838018" cy="1033629"/>
              <a:chOff x="330638" y="3745431"/>
              <a:chExt cx="2634976" cy="1742224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330638" y="374543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ZoneTexte 17"/>
              <p:cNvSpPr txBox="1"/>
              <p:nvPr/>
            </p:nvSpPr>
            <p:spPr>
              <a:xfrm>
                <a:off x="381666" y="3796459"/>
                <a:ext cx="2532920" cy="16401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latin typeface="Arial Narrow" panose="020B0606020202030204" pitchFamily="34" charset="0"/>
                  </a:rPr>
                  <a:t>2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 err="1">
                    <a:latin typeface="Arial Narrow" panose="020B0606020202030204" pitchFamily="34" charset="0"/>
                  </a:rPr>
                  <a:t>Strategies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to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reach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sustainability</a:t>
                </a:r>
                <a:endParaRPr lang="fr-FR" sz="1600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6344264" y="3538528"/>
              <a:ext cx="1838018" cy="1033629"/>
              <a:chOff x="3871389" y="1735171"/>
              <a:chExt cx="2634976" cy="1742224"/>
            </a:xfrm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3871389" y="173517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ZoneTexte 15"/>
              <p:cNvSpPr txBox="1"/>
              <p:nvPr/>
            </p:nvSpPr>
            <p:spPr>
              <a:xfrm>
                <a:off x="3922417" y="1786199"/>
                <a:ext cx="2532920" cy="16401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latin typeface="Arial Narrow" panose="020B0606020202030204" pitchFamily="34" charset="0"/>
                  </a:rPr>
                  <a:t>3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 err="1">
                    <a:latin typeface="Arial Narrow" panose="020B0606020202030204" pitchFamily="34" charset="0"/>
                  </a:rPr>
                  <a:t>Sustainable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</a:t>
                </a:r>
                <a:br>
                  <a:rPr lang="fr-FR" sz="1600" b="1" dirty="0">
                    <a:latin typeface="Arial Narrow" panose="020B0606020202030204" pitchFamily="34" charset="0"/>
                  </a:rPr>
                </a:br>
                <a:r>
                  <a:rPr lang="fr-FR" sz="1600" b="1" dirty="0">
                    <a:latin typeface="Arial Narrow" panose="020B0606020202030204" pitchFamily="34" charset="0"/>
                  </a:rPr>
                  <a:t>Product-Service System</a:t>
                </a: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1012707" y="1988840"/>
              <a:ext cx="7262605" cy="700834"/>
              <a:chOff x="3871389" y="3745431"/>
              <a:chExt cx="2634976" cy="1742224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3871389" y="374543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ZoneTexte 13"/>
              <p:cNvSpPr txBox="1"/>
              <p:nvPr/>
            </p:nvSpPr>
            <p:spPr>
              <a:xfrm>
                <a:off x="3922417" y="3796457"/>
                <a:ext cx="2532920" cy="16911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marL="214313" indent="-214313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latin typeface="Arial Narrow" panose="020B0606020202030204" pitchFamily="34" charset="0"/>
                  </a:rPr>
                  <a:t>Objective: To make students familiar with sustainable solution providing</a:t>
                </a:r>
              </a:p>
            </p:txBody>
          </p:sp>
        </p:grpSp>
        <p:sp>
          <p:nvSpPr>
            <p:cNvPr id="11" name="Rectangle à coins arrondis 10"/>
            <p:cNvSpPr/>
            <p:nvPr/>
          </p:nvSpPr>
          <p:spPr>
            <a:xfrm>
              <a:off x="6344263" y="3538527"/>
              <a:ext cx="1838018" cy="1033629"/>
            </a:xfrm>
            <a:prstGeom prst="roundRect">
              <a:avLst>
                <a:gd name="adj" fmla="val 7392"/>
              </a:avLst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 Narrow" panose="020B0606020202030204" pitchFamily="34" charset="0"/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1043608" y="3547499"/>
              <a:ext cx="1838018" cy="1033629"/>
            </a:xfrm>
            <a:prstGeom prst="roundRect">
              <a:avLst>
                <a:gd name="adj" fmla="val 7392"/>
              </a:avLst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875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z="1500">
                <a:solidFill>
                  <a:schemeClr val="accent5">
                    <a:lumMod val="50000"/>
                  </a:schemeClr>
                </a:solidFill>
              </a:rPr>
              <a:t>11</a:t>
            </a:fld>
            <a:endParaRPr lang="en-US" sz="15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5536" y="1394716"/>
            <a:ext cx="8280920" cy="3515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4313" indent="-214313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334553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rgbClr val="D6009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Product side of reaching sustainability: </a:t>
            </a:r>
          </a:p>
          <a:p>
            <a:pPr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334553"/>
              </a:buClr>
              <a:buSzPct val="80000"/>
              <a:defRPr/>
            </a:pPr>
            <a:r>
              <a:rPr lang="en-US" sz="1600" kern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新細明體" pitchFamily="18" charset="-120"/>
                <a:cs typeface="Times New Roman" panose="02020603050405020304" pitchFamily="18" charset="0"/>
              </a:rPr>
              <a:t>Extending the lifespan of the product [</a:t>
            </a:r>
            <a:r>
              <a:rPr lang="en-US" sz="1600" kern="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新細明體" pitchFamily="18" charset="-120"/>
                <a:cs typeface="Times New Roman" panose="02020603050405020304" pitchFamily="18" charset="0"/>
              </a:rPr>
              <a:t>Blomsma</a:t>
            </a:r>
            <a:r>
              <a:rPr lang="en-US" sz="1600" kern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新細明體" pitchFamily="18" charset="-120"/>
                <a:cs typeface="Times New Roman" panose="02020603050405020304" pitchFamily="18" charset="0"/>
              </a:rPr>
              <a:t> and Brennan, 2017] e.g. Reducing requirement for product</a:t>
            </a:r>
          </a:p>
          <a:p>
            <a:pPr marL="214313" indent="-214313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334553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rgbClr val="D6009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Production side of reaching sustainability: </a:t>
            </a:r>
          </a:p>
          <a:p>
            <a:pPr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334553"/>
              </a:buClr>
              <a:buSzPct val="80000"/>
              <a:defRPr/>
            </a:pPr>
            <a:r>
              <a:rPr lang="en-US" sz="1600" kern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新細明體" pitchFamily="18" charset="-120"/>
                <a:cs typeface="Times New Roman" panose="02020603050405020304" pitchFamily="18" charset="0"/>
              </a:rPr>
              <a:t>Closing the loop of material flow [</a:t>
            </a:r>
            <a:r>
              <a:rPr lang="en-US" sz="1600" kern="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新細明體" pitchFamily="18" charset="-120"/>
                <a:cs typeface="Times New Roman" panose="02020603050405020304" pitchFamily="18" charset="0"/>
              </a:rPr>
              <a:t>Blomsma</a:t>
            </a:r>
            <a:r>
              <a:rPr lang="en-US" sz="1600" kern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新細明體" pitchFamily="18" charset="-120"/>
                <a:cs typeface="Times New Roman" panose="02020603050405020304" pitchFamily="18" charset="0"/>
              </a:rPr>
              <a:t> and Brennan, 2017] &amp; replacing the “end-of-life concept with restoration” [Macarthur, 2013] e.g. Reducing the amount of materials in products and services (</a:t>
            </a:r>
            <a:r>
              <a:rPr lang="en-US" sz="1600" kern="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新細明體" pitchFamily="18" charset="-120"/>
                <a:cs typeface="Times New Roman" panose="02020603050405020304" pitchFamily="18" charset="0"/>
              </a:rPr>
              <a:t>dematerialisation</a:t>
            </a:r>
            <a:r>
              <a:rPr lang="en-US" sz="1600" kern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新細明體" pitchFamily="18" charset="-120"/>
                <a:cs typeface="Times New Roman" panose="02020603050405020304" pitchFamily="18" charset="0"/>
              </a:rPr>
              <a:t>), Recycling and claiming the product material back</a:t>
            </a:r>
          </a:p>
          <a:p>
            <a:pPr marL="214313" indent="-214313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334553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rgbClr val="D6009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Consumption side of reaching sustainability: </a:t>
            </a:r>
          </a:p>
          <a:p>
            <a:pPr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334553"/>
              </a:buClr>
              <a:buSzPct val="80000"/>
              <a:defRPr/>
            </a:pPr>
            <a:r>
              <a:rPr lang="en-US" sz="1600" kern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新細明體" pitchFamily="18" charset="-120"/>
                <a:cs typeface="Times New Roman" panose="02020603050405020304" pitchFamily="18" charset="0"/>
              </a:rPr>
              <a:t>“To have a utility instead of ownership” [Mont, 2000] e.g. Eco-efficiency, Increasing efficiency of the product usage phase</a:t>
            </a:r>
            <a:endParaRPr lang="en-US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14313" indent="-214313"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334553"/>
              </a:buClr>
              <a:buSzPct val="80000"/>
              <a:buFont typeface="Wingdings" panose="05000000000000000000" pitchFamily="2" charset="2"/>
              <a:buChar char="ü"/>
              <a:defRPr/>
            </a:pPr>
            <a:endParaRPr lang="fr-FR" sz="1600" kern="0" dirty="0">
              <a:solidFill>
                <a:srgbClr val="FF0000"/>
              </a:solidFill>
              <a:latin typeface="Arial Narrow" panose="020B0606020202030204" pitchFamily="34" charset="0"/>
              <a:ea typeface="新細明體" pitchFamily="18" charset="-12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334553"/>
              </a:buClr>
              <a:buSzPct val="80000"/>
              <a:defRPr/>
            </a:pPr>
            <a:endParaRPr lang="en-US" sz="1600" kern="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11" name="Down Arrow 13"/>
          <p:cNvSpPr/>
          <p:nvPr/>
        </p:nvSpPr>
        <p:spPr>
          <a:xfrm>
            <a:off x="4145591" y="4769989"/>
            <a:ext cx="955803" cy="56861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en-US" sz="150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500034" y="304205"/>
            <a:ext cx="6304214" cy="9496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Strategies to operationalize the circular approach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725047" y="5543746"/>
            <a:ext cx="7796893" cy="408623"/>
          </a:xfrm>
          <a:prstGeom prst="roundRect">
            <a:avLst/>
          </a:prstGeom>
          <a:noFill/>
          <a:ln w="28575">
            <a:solidFill>
              <a:srgbClr val="D60093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6009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“Solution-</a:t>
            </a:r>
            <a:r>
              <a:rPr lang="en-US" b="1" dirty="0" err="1">
                <a:solidFill>
                  <a:srgbClr val="D6009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besed</a:t>
            </a:r>
            <a:r>
              <a:rPr lang="en-US" b="1" dirty="0">
                <a:solidFill>
                  <a:srgbClr val="D6009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approach” can fulfills these strategies.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6035493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kern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新細明體" pitchFamily="18" charset="-120"/>
                <a:cs typeface="Times New Roman" panose="02020603050405020304" pitchFamily="18" charset="0"/>
              </a:rPr>
              <a:t>[Mont, 2000]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35857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162" y="5881605"/>
            <a:ext cx="8745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  <a:hlinkClick r:id="rId3"/>
              </a:rPr>
              <a:t>https://www.ceguide.org/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9555" t="43216" r="20245" b="33889"/>
          <a:stretch/>
        </p:blipFill>
        <p:spPr>
          <a:xfrm>
            <a:off x="0" y="2150548"/>
            <a:ext cx="9149835" cy="195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162" y="4189932"/>
            <a:ext cx="11452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</a:rPr>
              <a:t>Research, Innovation, Design</a:t>
            </a:r>
            <a:r>
              <a:rPr lang="en-US" sz="1600" dirty="0">
                <a:solidFill>
                  <a:srgbClr val="CC0099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2899" y="4271120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</a:rPr>
              <a:t>Procurement</a:t>
            </a:r>
            <a:endParaRPr lang="en-US" sz="1600" dirty="0">
              <a:solidFill>
                <a:srgbClr val="CC009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4514" y="4196098"/>
            <a:ext cx="1355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</a:rPr>
              <a:t>Production &amp; Manufacturing</a:t>
            </a:r>
            <a:r>
              <a:rPr lang="en-US" sz="1600" dirty="0">
                <a:solidFill>
                  <a:srgbClr val="CC0099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98356" y="4187678"/>
            <a:ext cx="982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</a:rPr>
              <a:t>Sales and Marketing</a:t>
            </a:r>
            <a:r>
              <a:rPr lang="en-US" sz="1600" dirty="0">
                <a:solidFill>
                  <a:srgbClr val="CC0099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26127" y="4180082"/>
            <a:ext cx="1201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</a:rPr>
              <a:t>Waste Management</a:t>
            </a:r>
            <a:r>
              <a:rPr lang="en-US" sz="1600" dirty="0">
                <a:solidFill>
                  <a:srgbClr val="CC0099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18844" y="4187678"/>
            <a:ext cx="1148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</a:rPr>
              <a:t>Investment &amp; Accounting</a:t>
            </a:r>
            <a:r>
              <a:rPr lang="en-US" sz="1600" dirty="0">
                <a:solidFill>
                  <a:srgbClr val="CC0099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902" y="1616224"/>
            <a:ext cx="8546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Depending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on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your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role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in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company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there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are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various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practices to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implement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fr-FR" sz="16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circular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solution.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Strategies &amp; examples for moving towards Circular Solution</a:t>
            </a:r>
          </a:p>
        </p:txBody>
      </p:sp>
    </p:spTree>
    <p:extLst>
      <p:ext uri="{BB962C8B-B14F-4D97-AF65-F5344CB8AC3E}">
        <p14:creationId xmlns:p14="http://schemas.microsoft.com/office/powerpoint/2010/main" val="25067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19600" t="43333" r="71207" b="39650"/>
          <a:stretch/>
        </p:blipFill>
        <p:spPr>
          <a:xfrm>
            <a:off x="3590510" y="2564904"/>
            <a:ext cx="2709682" cy="28211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08916" y="3064743"/>
            <a:ext cx="1824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Arial Narrow" panose="020B0606020202030204" pitchFamily="34" charset="0"/>
                <a:hlinkClick r:id="rId4"/>
              </a:rPr>
              <a:t>Regenerative design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3370" y="4402916"/>
            <a:ext cx="33249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Arial Narrow" panose="020B0606020202030204" pitchFamily="34" charset="0"/>
                <a:hlinkClick r:id="rId5"/>
              </a:rPr>
              <a:t>Design for disassembly/deconstruction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0880" y="3404502"/>
            <a:ext cx="2356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Arial Narrow" panose="020B0606020202030204" pitchFamily="34" charset="0"/>
                <a:hlinkClick r:id="rId6"/>
              </a:rPr>
              <a:t>Integrated design process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12" y="3723398"/>
            <a:ext cx="1787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Arial Narrow" panose="020B0606020202030204" pitchFamily="34" charset="0"/>
                <a:hlinkClick r:id="rId7"/>
              </a:rPr>
              <a:t>Design for flexibility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1274" y="5092247"/>
            <a:ext cx="3185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Arial Narrow" panose="020B0606020202030204" pitchFamily="34" charset="0"/>
                <a:hlinkClick r:id="rId8"/>
              </a:rPr>
              <a:t>Design for maintainability/reparability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3470" y="4745759"/>
            <a:ext cx="3166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Arial Narrow" panose="020B0606020202030204" pitchFamily="34" charset="0"/>
                <a:hlinkClick r:id="rId9"/>
              </a:rPr>
              <a:t>Design for recoverability/recyclability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281" y="4063157"/>
            <a:ext cx="34099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Arial Narrow" panose="020B0606020202030204" pitchFamily="34" charset="0"/>
                <a:hlinkClick r:id="rId10"/>
              </a:rPr>
              <a:t>Design for the environment (eco-design)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88765" y="3282677"/>
            <a:ext cx="1645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Arial Narrow" panose="020B0606020202030204" pitchFamily="34" charset="0"/>
                <a:hlinkClick r:id="rId11"/>
              </a:rPr>
              <a:t>Cradle to Cradle®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90475" y="4264416"/>
            <a:ext cx="16964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Arial Narrow" panose="020B0606020202030204" pitchFamily="34" charset="0"/>
                <a:hlinkClick r:id="rId12"/>
              </a:rPr>
              <a:t>Life cycle thinking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7385" y="5043304"/>
            <a:ext cx="26260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Arial Narrow" panose="020B0606020202030204" pitchFamily="34" charset="0"/>
                <a:hlinkClick r:id="rId13"/>
              </a:rPr>
              <a:t>Lifetime extension &amp; durability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04282" y="2956358"/>
            <a:ext cx="1508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Arial Narrow" panose="020B0606020202030204" pitchFamily="34" charset="0"/>
                <a:hlinkClick r:id="rId14"/>
              </a:rPr>
              <a:t>Green chemistry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40388" y="3909472"/>
            <a:ext cx="1098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5"/>
              </a:rPr>
              <a:t>Biomimicry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90475" y="3583370"/>
            <a:ext cx="1444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Arial Narrow" panose="020B0606020202030204" pitchFamily="34" charset="0"/>
                <a:hlinkClick r:id="rId16"/>
              </a:rPr>
              <a:t>Standardization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1119" y="4614575"/>
            <a:ext cx="1618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Arial Narrow" panose="020B0606020202030204" pitchFamily="34" charset="0"/>
                <a:hlinkClick r:id="rId17"/>
              </a:rPr>
              <a:t>Systems thinking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1281" y="1527979"/>
            <a:ext cx="8467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If you work within the Research, Innovation or Design departments, consider these practices to move your company towards the circular economy.</a:t>
            </a:r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DESIGN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7162" y="5881605"/>
            <a:ext cx="8745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  <a:hlinkClick r:id="rId18"/>
              </a:rPr>
              <a:t>https://www.ceguide.org/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286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9650" t="44182" r="61242" b="39338"/>
          <a:stretch/>
        </p:blipFill>
        <p:spPr>
          <a:xfrm>
            <a:off x="3283121" y="2721359"/>
            <a:ext cx="2308331" cy="2349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527979"/>
            <a:ext cx="9144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BUY</a:t>
            </a:r>
          </a:p>
          <a:p>
            <a:r>
              <a:rPr lang="en-US" sz="1350" dirty="0"/>
              <a:t>If you work within the Procurement department, consider these practices to move your company towards the circular economy.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70689" y="2919025"/>
            <a:ext cx="162300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50" b="1" dirty="0">
                <a:hlinkClick r:id="rId4"/>
              </a:rPr>
              <a:t>Bio-based resources</a:t>
            </a:r>
            <a:endParaRPr lang="en-US" sz="1350" b="1" dirty="0"/>
          </a:p>
        </p:txBody>
      </p:sp>
      <p:sp>
        <p:nvSpPr>
          <p:cNvPr id="4" name="Rectangle 3"/>
          <p:cNvSpPr/>
          <p:nvPr/>
        </p:nvSpPr>
        <p:spPr>
          <a:xfrm>
            <a:off x="5555323" y="3377216"/>
            <a:ext cx="18534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50" b="1" dirty="0">
                <a:hlinkClick r:id="rId5"/>
              </a:rPr>
              <a:t>Compostable resources</a:t>
            </a:r>
            <a:endParaRPr lang="en-US" sz="1350" b="1" dirty="0"/>
          </a:p>
        </p:txBody>
      </p:sp>
      <p:sp>
        <p:nvSpPr>
          <p:cNvPr id="5" name="Rectangle 4"/>
          <p:cNvSpPr/>
          <p:nvPr/>
        </p:nvSpPr>
        <p:spPr>
          <a:xfrm>
            <a:off x="5591452" y="3835407"/>
            <a:ext cx="221406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50" b="1" dirty="0">
                <a:hlinkClick r:id="rId6"/>
              </a:rPr>
              <a:t>Rare earth metal substitutes</a:t>
            </a:r>
            <a:endParaRPr lang="en-US" sz="1350" b="1" dirty="0"/>
          </a:p>
        </p:txBody>
      </p:sp>
      <p:sp>
        <p:nvSpPr>
          <p:cNvPr id="11" name="Rectangle 10"/>
          <p:cNvSpPr/>
          <p:nvPr/>
        </p:nvSpPr>
        <p:spPr>
          <a:xfrm>
            <a:off x="5473126" y="4314384"/>
            <a:ext cx="153811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50" b="1" dirty="0">
                <a:hlinkClick r:id="rId7"/>
              </a:rPr>
              <a:t>Recycled resources</a:t>
            </a:r>
            <a:endParaRPr lang="en-US" sz="1350" b="1" dirty="0"/>
          </a:p>
        </p:txBody>
      </p:sp>
      <p:sp>
        <p:nvSpPr>
          <p:cNvPr id="12" name="Rectangle 11"/>
          <p:cNvSpPr/>
          <p:nvPr/>
        </p:nvSpPr>
        <p:spPr>
          <a:xfrm>
            <a:off x="5077417" y="4745457"/>
            <a:ext cx="216033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50" b="1" dirty="0">
                <a:hlinkClick r:id="rId8"/>
              </a:rPr>
              <a:t>Reused/ reusable resources</a:t>
            </a:r>
            <a:endParaRPr lang="en-US" sz="1350" b="1" dirty="0"/>
          </a:p>
        </p:txBody>
      </p:sp>
      <p:sp>
        <p:nvSpPr>
          <p:cNvPr id="13" name="Rectangle 12"/>
          <p:cNvSpPr/>
          <p:nvPr/>
        </p:nvSpPr>
        <p:spPr>
          <a:xfrm>
            <a:off x="1816379" y="2927030"/>
            <a:ext cx="183037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50" b="1" dirty="0">
                <a:hlinkClick r:id="rId9"/>
              </a:rPr>
              <a:t>Services (not products)</a:t>
            </a:r>
            <a:endParaRPr lang="en-US" sz="1350" b="1" dirty="0"/>
          </a:p>
        </p:txBody>
      </p:sp>
      <p:sp>
        <p:nvSpPr>
          <p:cNvPr id="14" name="Rectangle 13"/>
          <p:cNvSpPr/>
          <p:nvPr/>
        </p:nvSpPr>
        <p:spPr>
          <a:xfrm>
            <a:off x="3366790" y="2488261"/>
            <a:ext cx="245580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50" b="1" dirty="0">
                <a:hlinkClick r:id="rId10"/>
              </a:rPr>
              <a:t>Critical raw material substitutes</a:t>
            </a:r>
            <a:endParaRPr lang="en-US" sz="1350" b="1" dirty="0"/>
          </a:p>
        </p:txBody>
      </p:sp>
      <p:sp>
        <p:nvSpPr>
          <p:cNvPr id="15" name="Rectangle 14"/>
          <p:cNvSpPr/>
          <p:nvPr/>
        </p:nvSpPr>
        <p:spPr>
          <a:xfrm>
            <a:off x="1956585" y="4794598"/>
            <a:ext cx="194784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50" b="1" dirty="0">
                <a:hlinkClick r:id="rId11"/>
              </a:rPr>
              <a:t>Biodegradable resources</a:t>
            </a:r>
            <a:endParaRPr lang="en-US" sz="1350" b="1" dirty="0"/>
          </a:p>
        </p:txBody>
      </p:sp>
      <p:sp>
        <p:nvSpPr>
          <p:cNvPr id="16" name="Rectangle 15"/>
          <p:cNvSpPr/>
          <p:nvPr/>
        </p:nvSpPr>
        <p:spPr>
          <a:xfrm>
            <a:off x="1725918" y="3429122"/>
            <a:ext cx="165571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50" b="1" dirty="0">
                <a:hlinkClick r:id="rId12"/>
              </a:rPr>
              <a:t>Reclaimed resources</a:t>
            </a:r>
            <a:endParaRPr lang="en-US" sz="1350" b="1" dirty="0"/>
          </a:p>
        </p:txBody>
      </p:sp>
      <p:sp>
        <p:nvSpPr>
          <p:cNvPr id="17" name="Rectangle 16"/>
          <p:cNvSpPr/>
          <p:nvPr/>
        </p:nvSpPr>
        <p:spPr>
          <a:xfrm>
            <a:off x="1709894" y="3926344"/>
            <a:ext cx="170431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50" b="1" dirty="0">
                <a:hlinkClick r:id="rId13"/>
              </a:rPr>
              <a:t>Renewable resources</a:t>
            </a:r>
            <a:endParaRPr lang="en-US" sz="1350" b="1" dirty="0"/>
          </a:p>
        </p:txBody>
      </p:sp>
      <p:sp>
        <p:nvSpPr>
          <p:cNvPr id="18" name="Rectangle 17"/>
          <p:cNvSpPr/>
          <p:nvPr/>
        </p:nvSpPr>
        <p:spPr>
          <a:xfrm>
            <a:off x="2237534" y="4336408"/>
            <a:ext cx="123123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350" b="1" dirty="0">
                <a:hlinkClick r:id="rId14"/>
              </a:rPr>
              <a:t>Safe chemicals</a:t>
            </a:r>
            <a:endParaRPr lang="en-US" sz="1350" b="1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Unsustainability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7162" y="5881605"/>
            <a:ext cx="8745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  <a:hlinkClick r:id="rId15"/>
              </a:rPr>
              <a:t>https://www.ceguide.org/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402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9477" t="44074" r="50523" b="39331"/>
          <a:stretch/>
        </p:blipFill>
        <p:spPr>
          <a:xfrm>
            <a:off x="3360015" y="2786421"/>
            <a:ext cx="2915493" cy="27215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1527979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If you work within the Production and Manufacturing departments, consider these practices to move your company towards the circular economy.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9976" y="3089401"/>
            <a:ext cx="20585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4"/>
              </a:rPr>
              <a:t>Additive manufacturing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8752" y="3480712"/>
            <a:ext cx="1574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5"/>
              </a:rPr>
              <a:t>Dematerialization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89165" y="3923703"/>
            <a:ext cx="1983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Arial Narrow" panose="020B0606020202030204" pitchFamily="34" charset="0"/>
                <a:hlinkClick r:id="rId6"/>
              </a:rPr>
              <a:t>Jidoka</a:t>
            </a:r>
            <a:r>
              <a:rPr lang="en-US" sz="1600" b="1" dirty="0">
                <a:latin typeface="Arial Narrow" panose="020B0606020202030204" pitchFamily="34" charset="0"/>
                <a:hlinkClick r:id="rId6"/>
              </a:rPr>
              <a:t> (</a:t>
            </a:r>
            <a:r>
              <a:rPr lang="en-US" sz="1600" b="1" dirty="0" err="1">
                <a:latin typeface="Arial Narrow" panose="020B0606020202030204" pitchFamily="34" charset="0"/>
                <a:hlinkClick r:id="rId6"/>
              </a:rPr>
              <a:t>autonomation</a:t>
            </a:r>
            <a:r>
              <a:rPr lang="en-US" sz="1600" b="1" dirty="0">
                <a:latin typeface="Arial Narrow" panose="020B0606020202030204" pitchFamily="34" charset="0"/>
                <a:hlinkClick r:id="rId6"/>
              </a:rPr>
              <a:t>)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0710" y="2557632"/>
            <a:ext cx="28889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7"/>
              </a:rPr>
              <a:t>Kaizen (continuous improvement)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05447" y="4380903"/>
            <a:ext cx="1863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8"/>
              </a:rPr>
              <a:t>Kanban (just-in-time)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3926" y="5426160"/>
            <a:ext cx="1787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9"/>
              </a:rPr>
              <a:t>Lean manufacturing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9877" y="4838103"/>
            <a:ext cx="2306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Arial Narrow" panose="020B0606020202030204" pitchFamily="34" charset="0"/>
                <a:hlinkClick r:id="rId10"/>
              </a:rPr>
              <a:t>Poka</a:t>
            </a:r>
            <a:r>
              <a:rPr lang="en-US" sz="1600" b="1" dirty="0">
                <a:latin typeface="Arial Narrow" panose="020B0606020202030204" pitchFamily="34" charset="0"/>
                <a:hlinkClick r:id="rId10"/>
              </a:rPr>
              <a:t> Yoke (error-proofing)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35389" y="3094550"/>
            <a:ext cx="1825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1"/>
              </a:rPr>
              <a:t>Resource efficiency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35388" y="3492596"/>
            <a:ext cx="1564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2"/>
              </a:rPr>
              <a:t>Remanufacturing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0128" y="3947408"/>
            <a:ext cx="13131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3"/>
              </a:rPr>
              <a:t>Prefabrication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8038" y="4407171"/>
            <a:ext cx="125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4"/>
              </a:rPr>
              <a:t>Refurbishing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08037" y="4821047"/>
            <a:ext cx="9861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5"/>
              </a:rPr>
              <a:t>Six Sigma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MAKE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7162" y="5881605"/>
            <a:ext cx="8745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  <a:hlinkClick r:id="rId16"/>
              </a:rPr>
              <a:t>https://www.ceguide.org/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18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51426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If you work within the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Sales and Marketing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departments, consider these practices to move your company towards the circular economy.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50102" t="43333" r="40869" b="39361"/>
          <a:stretch/>
        </p:blipFill>
        <p:spPr>
          <a:xfrm>
            <a:off x="3184030" y="2561132"/>
            <a:ext cx="2708357" cy="29195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63437" y="3574457"/>
            <a:ext cx="1906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4"/>
              </a:rPr>
              <a:t>Co-branded services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6401" y="2468332"/>
            <a:ext cx="2517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5"/>
              </a:rPr>
              <a:t>Digitization and virtualization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2387" y="4587783"/>
            <a:ext cx="8146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6"/>
              </a:rPr>
              <a:t>Leasing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2257" y="3444779"/>
            <a:ext cx="17876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7"/>
              </a:rPr>
              <a:t>Pay-per-service unit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5566" y="4593768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8"/>
              </a:rPr>
              <a:t>Sharing platforms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SALE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7162" y="5881605"/>
            <a:ext cx="8745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  <a:hlinkClick r:id="rId9"/>
              </a:rPr>
              <a:t>https://www.ceguide.org/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6716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59997" t="44399" r="30673" b="39137"/>
          <a:stretch/>
        </p:blipFill>
        <p:spPr>
          <a:xfrm>
            <a:off x="3494768" y="2414391"/>
            <a:ext cx="2684561" cy="26649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1454403"/>
            <a:ext cx="7960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If you work within the Waste Management department, consider these practices to move your company towards the circular economy.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6910" y="4974460"/>
            <a:ext cx="2848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4"/>
              </a:rPr>
              <a:t>Secondary material marketplaces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4768" y="2147604"/>
            <a:ext cx="28119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5"/>
              </a:rPr>
              <a:t>Deconstruction and disassembly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7065" y="2780674"/>
            <a:ext cx="1031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6"/>
              </a:rPr>
              <a:t>Cascading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95825" y="3055650"/>
            <a:ext cx="1435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7"/>
              </a:rPr>
              <a:t>Compatibilizers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0437" y="2717815"/>
            <a:ext cx="1200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8"/>
              </a:rPr>
              <a:t>Composting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54711" y="3028599"/>
            <a:ext cx="1551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9"/>
              </a:rPr>
              <a:t>Energy recovery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80" y="3377362"/>
            <a:ext cx="1831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0"/>
              </a:rPr>
              <a:t>Feedstock recycling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65003" y="3377362"/>
            <a:ext cx="1868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1"/>
              </a:rPr>
              <a:t>Industrial symbiosis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4507" y="3699075"/>
            <a:ext cx="975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2"/>
              </a:rPr>
              <a:t>Recycling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60498" y="3744174"/>
            <a:ext cx="12556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3"/>
              </a:rPr>
              <a:t>Repurposing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5110" y="4075848"/>
            <a:ext cx="1574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4"/>
              </a:rPr>
              <a:t>Reverse logistics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54710" y="4086607"/>
            <a:ext cx="1758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5"/>
              </a:rPr>
              <a:t>Selective extraction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13351" y="4429039"/>
            <a:ext cx="1719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6"/>
              </a:rPr>
              <a:t>Take-back program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84635" y="4429039"/>
            <a:ext cx="1493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7"/>
              </a:rPr>
              <a:t>Waste to Energy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DISPOSE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7162" y="5881605"/>
            <a:ext cx="8745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  <a:hlinkClick r:id="rId18"/>
              </a:rPr>
              <a:t>https://www.ceguide.org/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3006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69998" t="44259" r="20537" b="39140"/>
          <a:stretch/>
        </p:blipFill>
        <p:spPr>
          <a:xfrm>
            <a:off x="3249329" y="2473216"/>
            <a:ext cx="2726156" cy="26897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0034" y="1514262"/>
            <a:ext cx="80324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If you work within the </a:t>
            </a:r>
            <a:r>
              <a:rPr lang="en-US" sz="1600" b="1" dirty="0">
                <a:latin typeface="Arial Narrow" panose="020B0606020202030204" pitchFamily="34" charset="0"/>
              </a:rPr>
              <a:t>Finance and Accounting</a:t>
            </a:r>
            <a:r>
              <a:rPr lang="en-US" sz="1600" dirty="0">
                <a:latin typeface="Arial Narrow" panose="020B0606020202030204" pitchFamily="34" charset="0"/>
              </a:rPr>
              <a:t> departments, consider these practices to move your company towards the circular economy.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0901" y="5090525"/>
            <a:ext cx="3390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4"/>
              </a:rPr>
              <a:t>Emphasize relationship-based financing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7978" y="2239292"/>
            <a:ext cx="28488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5"/>
              </a:rPr>
              <a:t>Integrate circular value in models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7722" y="4546073"/>
            <a:ext cx="272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6"/>
              </a:rPr>
              <a:t>Extend investment time horizon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2086" y="4555965"/>
            <a:ext cx="2525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7"/>
              </a:rPr>
              <a:t>Incentivize end-of-life returns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624" y="4272654"/>
            <a:ext cx="2569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8"/>
              </a:rPr>
              <a:t>Assess creditworthiness risk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9349" y="4278059"/>
            <a:ext cx="2281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9"/>
              </a:rPr>
              <a:t>Integrated client approach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3502" y="3957268"/>
            <a:ext cx="21226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0"/>
              </a:rPr>
              <a:t>Natural capital valuation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6110" y="4019032"/>
            <a:ext cx="2467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1"/>
              </a:rPr>
              <a:t>Stranded asset management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5058" y="2761111"/>
            <a:ext cx="15183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2"/>
              </a:rPr>
              <a:t>Assess ESG risk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20994" y="3639562"/>
            <a:ext cx="2048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3"/>
              </a:rPr>
              <a:t>Purchase order finance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65719" y="3751018"/>
            <a:ext cx="2095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4"/>
              </a:rPr>
              <a:t>Supply chain financing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3579" y="3337204"/>
            <a:ext cx="1715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5"/>
              </a:rPr>
              <a:t>Prioritize cash flow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65719" y="3481093"/>
            <a:ext cx="1622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6"/>
              </a:rPr>
              <a:t>Assess linear risk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9144" y="3034846"/>
            <a:ext cx="1324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7"/>
              </a:rPr>
              <a:t>Crowdfunding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1998" y="3266270"/>
            <a:ext cx="12202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8"/>
              </a:rPr>
              <a:t>Green bonds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04760" y="3009944"/>
            <a:ext cx="9721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19"/>
              </a:rPr>
              <a:t>Factoring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7907" y="2761111"/>
            <a:ext cx="1116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 Narrow" panose="020B0606020202030204" pitchFamily="34" charset="0"/>
                <a:hlinkClick r:id="rId20"/>
              </a:rPr>
              <a:t>Impact loan</a:t>
            </a:r>
            <a:endParaRPr 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FINANCE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6479" y="5978905"/>
            <a:ext cx="8745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  <a:hlinkClick r:id="rId21"/>
              </a:rPr>
              <a:t>https://www.ceguide.org/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2434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F5301-6CB9-4036-932F-7497656FBF09}" type="slidenum">
              <a:rPr lang="de-DE" smtClean="0"/>
              <a:t>19</a:t>
            </a:fld>
            <a:endParaRPr lang="de-DE"/>
          </a:p>
        </p:txBody>
      </p:sp>
      <p:grpSp>
        <p:nvGrpSpPr>
          <p:cNvPr id="5" name="Groupe 4"/>
          <p:cNvGrpSpPr/>
          <p:nvPr/>
        </p:nvGrpSpPr>
        <p:grpSpPr>
          <a:xfrm>
            <a:off x="827584" y="1772816"/>
            <a:ext cx="7632848" cy="3168352"/>
            <a:chOff x="827584" y="1772816"/>
            <a:chExt cx="7632848" cy="3168352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827584" y="1772816"/>
              <a:ext cx="7632848" cy="31683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 Narrow" panose="020B0606020202030204" pitchFamily="34" charset="0"/>
              </a:endParaRP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1052028" y="3538528"/>
              <a:ext cx="1838018" cy="1033629"/>
              <a:chOff x="330638" y="1735171"/>
              <a:chExt cx="2634976" cy="1742224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330638" y="173517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ZoneTexte 19"/>
              <p:cNvSpPr txBox="1"/>
              <p:nvPr/>
            </p:nvSpPr>
            <p:spPr>
              <a:xfrm>
                <a:off x="381666" y="1786199"/>
                <a:ext cx="2532920" cy="16401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latin typeface="Arial Narrow" panose="020B0606020202030204" pitchFamily="34" charset="0"/>
                  </a:rPr>
                  <a:t>1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 err="1">
                    <a:latin typeface="Arial Narrow" panose="020B0606020202030204" pitchFamily="34" charset="0"/>
                  </a:rPr>
                  <a:t>Unsustainability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&amp;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Circular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Economy</a:t>
                </a:r>
                <a:endParaRPr lang="fr-FR" sz="1600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" name="Groupe 7"/>
            <p:cNvGrpSpPr/>
            <p:nvPr/>
          </p:nvGrpSpPr>
          <p:grpSpPr>
            <a:xfrm>
              <a:off x="3725000" y="3538528"/>
              <a:ext cx="1838018" cy="1033629"/>
              <a:chOff x="330638" y="3745431"/>
              <a:chExt cx="2634976" cy="1742224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330638" y="374543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ZoneTexte 17"/>
              <p:cNvSpPr txBox="1"/>
              <p:nvPr/>
            </p:nvSpPr>
            <p:spPr>
              <a:xfrm>
                <a:off x="381666" y="3796459"/>
                <a:ext cx="2532920" cy="16401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latin typeface="Arial Narrow" panose="020B0606020202030204" pitchFamily="34" charset="0"/>
                  </a:rPr>
                  <a:t>2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 err="1">
                    <a:latin typeface="Arial Narrow" panose="020B0606020202030204" pitchFamily="34" charset="0"/>
                  </a:rPr>
                  <a:t>Strategies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to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reach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sustainability</a:t>
                </a:r>
                <a:endParaRPr lang="fr-FR" sz="1600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6344264" y="3538528"/>
              <a:ext cx="1838018" cy="1033629"/>
              <a:chOff x="3871389" y="1735171"/>
              <a:chExt cx="2634976" cy="1742224"/>
            </a:xfrm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3871389" y="173517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ZoneTexte 15"/>
              <p:cNvSpPr txBox="1"/>
              <p:nvPr/>
            </p:nvSpPr>
            <p:spPr>
              <a:xfrm>
                <a:off x="3922417" y="1786199"/>
                <a:ext cx="2532920" cy="16401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latin typeface="Arial Narrow" panose="020B0606020202030204" pitchFamily="34" charset="0"/>
                  </a:rPr>
                  <a:t>3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 err="1">
                    <a:latin typeface="Arial Narrow" panose="020B0606020202030204" pitchFamily="34" charset="0"/>
                  </a:rPr>
                  <a:t>Sustainable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</a:t>
                </a:r>
                <a:br>
                  <a:rPr lang="fr-FR" sz="1600" b="1" dirty="0">
                    <a:latin typeface="Arial Narrow" panose="020B0606020202030204" pitchFamily="34" charset="0"/>
                  </a:rPr>
                </a:br>
                <a:r>
                  <a:rPr lang="fr-FR" sz="1600" b="1" dirty="0">
                    <a:latin typeface="Arial Narrow" panose="020B0606020202030204" pitchFamily="34" charset="0"/>
                  </a:rPr>
                  <a:t>Product-Service System</a:t>
                </a: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1012707" y="1988840"/>
              <a:ext cx="7262605" cy="700834"/>
              <a:chOff x="3871389" y="3745431"/>
              <a:chExt cx="2634976" cy="1742224"/>
            </a:xfrm>
          </p:grpSpPr>
          <p:sp>
            <p:nvSpPr>
              <p:cNvPr id="13" name="Rectangle à coins arrondis 12"/>
              <p:cNvSpPr/>
              <p:nvPr/>
            </p:nvSpPr>
            <p:spPr>
              <a:xfrm>
                <a:off x="3871389" y="374543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ZoneTexte 13"/>
              <p:cNvSpPr txBox="1"/>
              <p:nvPr/>
            </p:nvSpPr>
            <p:spPr>
              <a:xfrm>
                <a:off x="3922417" y="3796457"/>
                <a:ext cx="2532920" cy="16911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marL="214313" indent="-214313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latin typeface="Arial Narrow" panose="020B0606020202030204" pitchFamily="34" charset="0"/>
                  </a:rPr>
                  <a:t>Objective: To make students familiar with sustainable solution providing</a:t>
                </a:r>
              </a:p>
            </p:txBody>
          </p:sp>
        </p:grpSp>
        <p:sp>
          <p:nvSpPr>
            <p:cNvPr id="11" name="Rectangle à coins arrondis 10"/>
            <p:cNvSpPr/>
            <p:nvPr/>
          </p:nvSpPr>
          <p:spPr>
            <a:xfrm>
              <a:off x="3742798" y="3547499"/>
              <a:ext cx="1838018" cy="1033629"/>
            </a:xfrm>
            <a:prstGeom prst="roundRect">
              <a:avLst>
                <a:gd name="adj" fmla="val 7392"/>
              </a:avLst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 Narrow" panose="020B0606020202030204" pitchFamily="34" charset="0"/>
              </a:endParaRPr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1043608" y="3547499"/>
              <a:ext cx="1838018" cy="1033629"/>
            </a:xfrm>
            <a:prstGeom prst="roundRect">
              <a:avLst>
                <a:gd name="adj" fmla="val 7392"/>
              </a:avLst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038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/>
              <a:t>2</a:t>
            </a:fld>
            <a:endParaRPr lang="en-US"/>
          </a:p>
        </p:txBody>
      </p:sp>
      <p:grpSp>
        <p:nvGrpSpPr>
          <p:cNvPr id="4" name="Groupe 3"/>
          <p:cNvGrpSpPr/>
          <p:nvPr/>
        </p:nvGrpSpPr>
        <p:grpSpPr>
          <a:xfrm>
            <a:off x="827584" y="1772816"/>
            <a:ext cx="7632848" cy="3168352"/>
            <a:chOff x="827585" y="1412776"/>
            <a:chExt cx="7632848" cy="3168352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827585" y="1412776"/>
              <a:ext cx="7632848" cy="31683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1072684" y="3212747"/>
              <a:ext cx="1838018" cy="1033629"/>
              <a:chOff x="330638" y="1735171"/>
              <a:chExt cx="2634976" cy="1742224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330638" y="173517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ZoneTexte 9"/>
              <p:cNvSpPr txBox="1"/>
              <p:nvPr/>
            </p:nvSpPr>
            <p:spPr>
              <a:xfrm>
                <a:off x="381666" y="1786199"/>
                <a:ext cx="2532920" cy="16401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latin typeface="Arial Narrow" panose="020B0606020202030204" pitchFamily="34" charset="0"/>
                  </a:rPr>
                  <a:t>1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 err="1">
                    <a:latin typeface="Arial Narrow" panose="020B0606020202030204" pitchFamily="34" charset="0"/>
                  </a:rPr>
                  <a:t>Unsustainability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&amp;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Circular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Economy</a:t>
                </a:r>
                <a:endParaRPr lang="fr-FR" sz="1600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3745656" y="3212747"/>
              <a:ext cx="1838018" cy="1033629"/>
              <a:chOff x="330638" y="3745431"/>
              <a:chExt cx="2634976" cy="1742224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330638" y="374543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ZoneTexte 7"/>
              <p:cNvSpPr txBox="1"/>
              <p:nvPr/>
            </p:nvSpPr>
            <p:spPr>
              <a:xfrm>
                <a:off x="381666" y="3796459"/>
                <a:ext cx="2532920" cy="16401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latin typeface="Arial Narrow" panose="020B0606020202030204" pitchFamily="34" charset="0"/>
                  </a:rPr>
                  <a:t>2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 err="1">
                    <a:latin typeface="Arial Narrow" panose="020B0606020202030204" pitchFamily="34" charset="0"/>
                  </a:rPr>
                  <a:t>Strategies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to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reach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sustainability</a:t>
                </a:r>
                <a:endParaRPr lang="fr-FR" sz="1600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6364920" y="3212747"/>
              <a:ext cx="1838018" cy="1033629"/>
              <a:chOff x="3871389" y="1735171"/>
              <a:chExt cx="2634976" cy="1742224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3871389" y="173517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ZoneTexte 18"/>
              <p:cNvSpPr txBox="1"/>
              <p:nvPr/>
            </p:nvSpPr>
            <p:spPr>
              <a:xfrm>
                <a:off x="3922417" y="1786199"/>
                <a:ext cx="2532920" cy="16401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latin typeface="Arial Narrow" panose="020B0606020202030204" pitchFamily="34" charset="0"/>
                  </a:rPr>
                  <a:t>3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 err="1">
                    <a:latin typeface="Arial Narrow" panose="020B0606020202030204" pitchFamily="34" charset="0"/>
                  </a:rPr>
                  <a:t>Sustainable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</a:t>
                </a:r>
                <a:br>
                  <a:rPr lang="fr-FR" sz="1600" b="1" dirty="0">
                    <a:latin typeface="Arial Narrow" panose="020B0606020202030204" pitchFamily="34" charset="0"/>
                  </a:rPr>
                </a:br>
                <a:r>
                  <a:rPr lang="fr-FR" sz="1600" b="1" dirty="0">
                    <a:latin typeface="Arial Narrow" panose="020B0606020202030204" pitchFamily="34" charset="0"/>
                  </a:rPr>
                  <a:t>Product-Service System</a:t>
                </a:r>
              </a:p>
            </p:txBody>
          </p:sp>
        </p:grpSp>
        <p:grpSp>
          <p:nvGrpSpPr>
            <p:cNvPr id="34" name="Groupe 33"/>
            <p:cNvGrpSpPr/>
            <p:nvPr/>
          </p:nvGrpSpPr>
          <p:grpSpPr>
            <a:xfrm>
              <a:off x="1033363" y="1663059"/>
              <a:ext cx="7262605" cy="700834"/>
              <a:chOff x="3871389" y="3745431"/>
              <a:chExt cx="2634976" cy="1742224"/>
            </a:xfrm>
          </p:grpSpPr>
          <p:sp>
            <p:nvSpPr>
              <p:cNvPr id="35" name="Rectangle à coins arrondis 34"/>
              <p:cNvSpPr/>
              <p:nvPr/>
            </p:nvSpPr>
            <p:spPr>
              <a:xfrm>
                <a:off x="3871389" y="374543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ZoneTexte 35"/>
              <p:cNvSpPr txBox="1"/>
              <p:nvPr/>
            </p:nvSpPr>
            <p:spPr>
              <a:xfrm>
                <a:off x="3922417" y="3796457"/>
                <a:ext cx="2532920" cy="16911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marL="214313" indent="-214313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latin typeface="Arial Narrow" panose="020B0606020202030204" pitchFamily="34" charset="0"/>
                  </a:rPr>
                  <a:t>Objective: To make students familiar with sustainable solution providing</a:t>
                </a:r>
              </a:p>
            </p:txBody>
          </p:sp>
        </p:grpSp>
      </p:grpSp>
      <p:sp>
        <p:nvSpPr>
          <p:cNvPr id="15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Objective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1249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71800" y="4869160"/>
            <a:ext cx="366158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https://www.youtube.com/watch?v=Cd_isKtGaf8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1" descr="Screen Shot 2014-05-23 at 13.34.09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28567"/>
            <a:ext cx="5827125" cy="294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 err="1"/>
              <a:t>Sustainable</a:t>
            </a:r>
            <a:r>
              <a:rPr lang="de-DE" dirty="0"/>
              <a:t> Solution-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6686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7936" t="12293" r="21350" b="6155"/>
          <a:stretch/>
        </p:blipFill>
        <p:spPr>
          <a:xfrm>
            <a:off x="4515136" y="2564904"/>
            <a:ext cx="4490595" cy="33928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36581" y="2076152"/>
            <a:ext cx="4408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Various aspects of the full transformation picture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2607" r="2359" b="4382"/>
          <a:stretch/>
        </p:blipFill>
        <p:spPr>
          <a:xfrm>
            <a:off x="251520" y="1713247"/>
            <a:ext cx="3746953" cy="2258929"/>
          </a:xfrm>
          <a:prstGeom prst="rect">
            <a:avLst/>
          </a:prstGeom>
        </p:spPr>
      </p:pic>
      <p:sp>
        <p:nvSpPr>
          <p:cNvPr id="9" name="Virage 8"/>
          <p:cNvSpPr/>
          <p:nvPr/>
        </p:nvSpPr>
        <p:spPr>
          <a:xfrm rot="10800000" flipH="1">
            <a:off x="1919887" y="4122374"/>
            <a:ext cx="2736304" cy="991722"/>
          </a:xfrm>
          <a:prstGeom prst="bentArrow">
            <a:avLst>
              <a:gd name="adj1" fmla="val 11441"/>
              <a:gd name="adj2" fmla="val 13655"/>
              <a:gd name="adj3" fmla="val 18124"/>
              <a:gd name="adj4" fmla="val 43750"/>
            </a:avLst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069" y="1150765"/>
            <a:ext cx="3704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Product-service systems is a possible answer to sustainability challenges.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342" y="6100396"/>
            <a:ext cx="8041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6020202030204" pitchFamily="34" charset="0"/>
                <a:hlinkClick r:id="rId5"/>
              </a:rPr>
              <a:t>https://www.logistics.dhl/content/dam/dhl/global/core/documents/pdf/glo-core-servitization-white-paper.PDF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Dematerialization </a:t>
            </a:r>
            <a:r>
              <a:rPr lang="de-DE" dirty="0" err="1"/>
              <a:t>And</a:t>
            </a:r>
            <a:r>
              <a:rPr lang="de-DE" dirty="0"/>
              <a:t> Service Economy</a:t>
            </a:r>
          </a:p>
        </p:txBody>
      </p:sp>
    </p:spTree>
    <p:extLst>
      <p:ext uri="{BB962C8B-B14F-4D97-AF65-F5344CB8AC3E}">
        <p14:creationId xmlns:p14="http://schemas.microsoft.com/office/powerpoint/2010/main" val="1568379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1598353"/>
            <a:ext cx="9144000" cy="387008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Bike Sharing Case</a:t>
            </a:r>
          </a:p>
        </p:txBody>
      </p:sp>
    </p:spTree>
    <p:extLst>
      <p:ext uri="{BB962C8B-B14F-4D97-AF65-F5344CB8AC3E}">
        <p14:creationId xmlns:p14="http://schemas.microsoft.com/office/powerpoint/2010/main" val="311176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2" b="28297"/>
          <a:stretch/>
        </p:blipFill>
        <p:spPr>
          <a:xfrm>
            <a:off x="393108" y="4052848"/>
            <a:ext cx="2612054" cy="14588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t="16937" r="61435" b="24396"/>
          <a:stretch/>
        </p:blipFill>
        <p:spPr>
          <a:xfrm>
            <a:off x="3684025" y="4077072"/>
            <a:ext cx="1673802" cy="145440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6" r="26168"/>
          <a:stretch/>
        </p:blipFill>
        <p:spPr>
          <a:xfrm>
            <a:off x="6421142" y="4112594"/>
            <a:ext cx="2145783" cy="14588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04342" y="2536844"/>
            <a:ext cx="2430271" cy="782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Shift the focus from selling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product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to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providing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 solution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9741" y="1233046"/>
            <a:ext cx="2356887" cy="767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Paying to </a:t>
            </a:r>
            <a:r>
              <a:rPr lang="en-US" sz="16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OWN</a:t>
            </a: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the product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273300" y="2411199"/>
            <a:ext cx="2292356" cy="0"/>
          </a:xfrm>
          <a:prstGeom prst="straightConnector1">
            <a:avLst/>
          </a:prstGeom>
          <a:ln w="38100">
            <a:solidFill>
              <a:srgbClr val="192C43"/>
            </a:solidFill>
            <a:prstDash val="soli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19578" y="1289197"/>
            <a:ext cx="3583486" cy="770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Paying to </a:t>
            </a:r>
            <a:r>
              <a:rPr lang="en-US" sz="1600" b="1" u="sng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USE</a:t>
            </a:r>
            <a:r>
              <a:rPr lang="en-US" sz="16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 product: </a:t>
            </a:r>
            <a:r>
              <a:rPr lang="fr-FR" sz="1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Bike Sharing </a:t>
            </a:r>
            <a:r>
              <a:rPr lang="fr-FR" sz="1600" b="1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Systems</a:t>
            </a:r>
            <a:endParaRPr lang="en-US" sz="1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55635" y="1725331"/>
            <a:ext cx="2430271" cy="551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Sustainability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issues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Competitive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market</a:t>
            </a:r>
            <a:endParaRPr lang="fr-FR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 21" descr="RÃ©sultat de recherche d'images pour &quot;bike sharing&quot;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1" t="26621" r="17880" b="1368"/>
          <a:stretch/>
        </p:blipFill>
        <p:spPr bwMode="auto">
          <a:xfrm>
            <a:off x="677690" y="1962720"/>
            <a:ext cx="1771650" cy="1001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647" y="1937334"/>
            <a:ext cx="1755349" cy="1125115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Bike Sharing Case</a:t>
            </a:r>
          </a:p>
        </p:txBody>
      </p:sp>
      <p:sp>
        <p:nvSpPr>
          <p:cNvPr id="17" name="Down Arrow 13"/>
          <p:cNvSpPr/>
          <p:nvPr/>
        </p:nvSpPr>
        <p:spPr>
          <a:xfrm>
            <a:off x="5849812" y="3212976"/>
            <a:ext cx="955803" cy="56861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en-US" sz="150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7488" y="3792123"/>
            <a:ext cx="8646876" cy="2095943"/>
          </a:xfrm>
          <a:prstGeom prst="rect">
            <a:avLst/>
          </a:prstGeom>
          <a:noFill/>
          <a:ln w="19050">
            <a:solidFill>
              <a:srgbClr val="CC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7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1" t="26968" r="58027" b="58446"/>
          <a:stretch/>
        </p:blipFill>
        <p:spPr>
          <a:xfrm>
            <a:off x="3500230" y="5025477"/>
            <a:ext cx="1331949" cy="870346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2558043" y="1482349"/>
            <a:ext cx="3041731" cy="430665"/>
          </a:xfrm>
          <a:prstGeom prst="roundRect">
            <a:avLst/>
          </a:prstGeom>
          <a:solidFill>
            <a:srgbClr val="003366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Product-Service System (PSS)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8" t="26473" r="37634" b="62897"/>
          <a:stretch/>
        </p:blipFill>
        <p:spPr>
          <a:xfrm>
            <a:off x="5412413" y="5089232"/>
            <a:ext cx="1213412" cy="698689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3577235" y="3395287"/>
            <a:ext cx="1042273" cy="1365397"/>
            <a:chOff x="4095290" y="1464458"/>
            <a:chExt cx="1917328" cy="220912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2" t="50611" r="62276" b="22216"/>
            <a:stretch/>
          </p:blipFill>
          <p:spPr>
            <a:xfrm>
              <a:off x="4275411" y="1464458"/>
              <a:ext cx="1527859" cy="1567441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4095290" y="3125826"/>
              <a:ext cx="1917328" cy="547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r-FR"/>
              </a:defPPr>
            </a:lstStyle>
            <a:p>
              <a:r>
                <a:rPr lang="fr-FR" sz="16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Smart lock</a:t>
              </a:r>
              <a:endParaRPr lang="en-US" sz="16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4814646" y="3366352"/>
            <a:ext cx="1125506" cy="1640553"/>
            <a:chOff x="2099518" y="1419758"/>
            <a:chExt cx="2084318" cy="2654316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59" t="50054" r="36852" b="20190"/>
            <a:stretch/>
          </p:blipFill>
          <p:spPr>
            <a:xfrm>
              <a:off x="2600171" y="1419758"/>
              <a:ext cx="949123" cy="1716422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2099518" y="3127943"/>
              <a:ext cx="2084318" cy="94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Mobile </a:t>
              </a:r>
              <a:br>
                <a:rPr lang="fr-FR" sz="16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fr-FR" sz="16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Application</a:t>
              </a:r>
              <a:endParaRPr lang="en-US" sz="16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6275772" y="3547733"/>
            <a:ext cx="1255472" cy="1494790"/>
            <a:chOff x="7403043" y="1671888"/>
            <a:chExt cx="2309519" cy="2418481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231" t="54532" r="2822" b="23997"/>
            <a:stretch/>
          </p:blipFill>
          <p:spPr>
            <a:xfrm>
              <a:off x="7535042" y="1671888"/>
              <a:ext cx="1618505" cy="1238492"/>
            </a:xfrm>
            <a:prstGeom prst="rect">
              <a:avLst/>
            </a:prstGeom>
          </p:spPr>
        </p:pic>
        <p:sp>
          <p:nvSpPr>
            <p:cNvPr id="23" name="ZoneTexte 22"/>
            <p:cNvSpPr txBox="1"/>
            <p:nvPr/>
          </p:nvSpPr>
          <p:spPr>
            <a:xfrm>
              <a:off x="7403043" y="3144238"/>
              <a:ext cx="2309519" cy="946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Management </a:t>
              </a:r>
              <a:br>
                <a:rPr lang="fr-FR" sz="16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</a:br>
              <a:r>
                <a:rPr lang="fr-FR" sz="16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System</a:t>
              </a:r>
              <a:endParaRPr lang="en-US" sz="16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617129" y="3265070"/>
            <a:ext cx="1109583" cy="1724240"/>
            <a:chOff x="6747610" y="1679038"/>
            <a:chExt cx="1479444" cy="2298985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610" y="1679038"/>
              <a:ext cx="1479444" cy="1479444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6876245" y="3198323"/>
              <a:ext cx="129339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>
                  <a:latin typeface="Arial Narrow" panose="020B0606020202030204" pitchFamily="34" charset="0"/>
                  <a:cs typeface="Times New Roman" panose="02020603050405020304" pitchFamily="18" charset="0"/>
                </a:rPr>
                <a:t>Payment</a:t>
              </a:r>
              <a:r>
                <a:rPr lang="fr-FR" sz="16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 system</a:t>
              </a:r>
              <a:endParaRPr lang="en-US" sz="16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573220" y="3482646"/>
            <a:ext cx="1428750" cy="1243950"/>
            <a:chOff x="10060152" y="2223297"/>
            <a:chExt cx="1905000" cy="1658599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21" t="50000" r="9996"/>
            <a:stretch/>
          </p:blipFill>
          <p:spPr>
            <a:xfrm>
              <a:off x="10060152" y="2223297"/>
              <a:ext cx="1905000" cy="1291590"/>
            </a:xfrm>
            <a:prstGeom prst="rect">
              <a:avLst/>
            </a:prstGeom>
          </p:spPr>
        </p:pic>
        <p:sp>
          <p:nvSpPr>
            <p:cNvPr id="29" name="ZoneTexte 28"/>
            <p:cNvSpPr txBox="1"/>
            <p:nvPr/>
          </p:nvSpPr>
          <p:spPr>
            <a:xfrm>
              <a:off x="10218031" y="3430491"/>
              <a:ext cx="1589241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Bike station</a:t>
              </a:r>
              <a:endParaRPr lang="en-US" sz="16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2220348" y="3492014"/>
            <a:ext cx="1242748" cy="1480803"/>
            <a:chOff x="10306130" y="1990779"/>
            <a:chExt cx="1656997" cy="1974402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4" b="14506"/>
            <a:stretch/>
          </p:blipFill>
          <p:spPr>
            <a:xfrm>
              <a:off x="10306130" y="1990779"/>
              <a:ext cx="1652470" cy="1094101"/>
            </a:xfrm>
            <a:prstGeom prst="rect">
              <a:avLst/>
            </a:prstGeom>
          </p:spPr>
        </p:pic>
        <p:sp>
          <p:nvSpPr>
            <p:cNvPr id="32" name="ZoneTexte 31"/>
            <p:cNvSpPr txBox="1"/>
            <p:nvPr/>
          </p:nvSpPr>
          <p:spPr>
            <a:xfrm>
              <a:off x="10373886" y="3185482"/>
              <a:ext cx="1589241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>
                  <a:latin typeface="Arial Narrow" panose="020B0606020202030204" pitchFamily="34" charset="0"/>
                  <a:cs typeface="Times New Roman" panose="02020603050405020304" pitchFamily="18" charset="0"/>
                </a:rPr>
                <a:t>Customized</a:t>
              </a:r>
              <a:r>
                <a:rPr lang="fr-FR" sz="1600" b="1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 Bike</a:t>
              </a:r>
              <a:endParaRPr lang="en-US" sz="1600" b="1" dirty="0"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Imag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71" y="1473244"/>
            <a:ext cx="1600200" cy="93154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004048" y="2732667"/>
            <a:ext cx="2189061" cy="401730"/>
          </a:xfrm>
          <a:prstGeom prst="rect">
            <a:avLst/>
          </a:prstGeom>
          <a:ln w="127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Integrated as a system</a:t>
            </a:r>
            <a:endParaRPr lang="en-US" sz="1600" b="1" dirty="0">
              <a:solidFill>
                <a:srgbClr val="CC00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Connecteur en angle 35"/>
          <p:cNvCxnSpPr>
            <a:stCxn id="35" idx="0"/>
            <a:endCxn id="34" idx="1"/>
          </p:cNvCxnSpPr>
          <p:nvPr/>
        </p:nvCxnSpPr>
        <p:spPr>
          <a:xfrm rot="5400000" flipH="1" flipV="1">
            <a:off x="6144250" y="1893346"/>
            <a:ext cx="793650" cy="884992"/>
          </a:xfrm>
          <a:prstGeom prst="bentConnector2">
            <a:avLst/>
          </a:prstGeom>
          <a:ln>
            <a:solidFill>
              <a:srgbClr val="CC00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endCxn id="9" idx="3"/>
          </p:cNvCxnSpPr>
          <p:nvPr/>
        </p:nvCxnSpPr>
        <p:spPr>
          <a:xfrm flipH="1">
            <a:off x="5599774" y="1692974"/>
            <a:ext cx="1383797" cy="4708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Bike Sharing Case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96070" y="2638983"/>
            <a:ext cx="8646876" cy="3382305"/>
          </a:xfrm>
          <a:prstGeom prst="rect">
            <a:avLst/>
          </a:prstGeom>
          <a:noFill/>
          <a:ln w="19050">
            <a:solidFill>
              <a:srgbClr val="CC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CC00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22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1598353"/>
            <a:ext cx="9144000" cy="387008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Industrial </a:t>
            </a:r>
            <a:r>
              <a:rPr lang="en-US" sz="32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Machinery</a:t>
            </a:r>
            <a:r>
              <a:rPr lang="fr-FR" sz="32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Case: </a:t>
            </a:r>
          </a:p>
          <a:p>
            <a:pPr algn="ctr"/>
            <a:r>
              <a:rPr lang="en-US" sz="32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Gear grinding machine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43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95536" y="3508004"/>
            <a:ext cx="4077482" cy="1077218"/>
          </a:xfrm>
          <a:prstGeom prst="rect">
            <a:avLst/>
          </a:prstGeom>
          <a:ln w="12700">
            <a:solidFill>
              <a:srgbClr val="CC0099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 scenario:</a:t>
            </a:r>
          </a:p>
          <a:p>
            <a:pPr algn="ctr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Industrial machine with Health Monitoring Services to increase the machine performance and reduce the waste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72379" y="4881972"/>
            <a:ext cx="3695566" cy="561672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>
            <a:defPPr>
              <a:defRPr lang="fr-FR"/>
            </a:defPPr>
            <a:lvl1pPr algn="just">
              <a:defRPr sz="160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1- Relies on Vibration monitoring and predictive maintenance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17384" y="5565621"/>
            <a:ext cx="4052612" cy="561672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>
            <a:defPPr>
              <a:defRPr lang="fr-FR"/>
            </a:defPPr>
            <a:lvl1pPr algn="just">
              <a:defRPr sz="160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2- Integrating sensors with machine to acquire data from the machine life stages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49991" y="5356933"/>
            <a:ext cx="3853105" cy="315451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>
            <a:defPPr>
              <a:defRPr lang="fr-FR"/>
            </a:defPPr>
            <a:lvl1pPr algn="just">
              <a:defRPr sz="160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b="1" dirty="0">
                <a:solidFill>
                  <a:srgbClr val="CC0099"/>
                </a:solidFill>
                <a:latin typeface="Times New Roman" panose="02020603050405020304" pitchFamily="18" charset="0"/>
                <a:sym typeface="Wingdings"/>
              </a:rPr>
              <a:t></a:t>
            </a:r>
            <a:endParaRPr lang="fr-FR" b="1" dirty="0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0070" t="-1359" r="20855" b="-4355"/>
          <a:stretch/>
        </p:blipFill>
        <p:spPr>
          <a:xfrm>
            <a:off x="3995936" y="1580634"/>
            <a:ext cx="5076056" cy="4580575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 err="1"/>
              <a:t>Gear</a:t>
            </a:r>
            <a:r>
              <a:rPr lang="de-DE" dirty="0"/>
              <a:t> </a:t>
            </a:r>
            <a:r>
              <a:rPr lang="de-DE" dirty="0" err="1"/>
              <a:t>grinding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536" y="4632027"/>
            <a:ext cx="3853105" cy="315451"/>
          </a:xfrm>
          <a:prstGeom prst="rect">
            <a:avLst/>
          </a:prstGeom>
        </p:spPr>
        <p:txBody>
          <a:bodyPr wrap="square" lIns="68559" tIns="34280" rIns="68559" bIns="34280">
            <a:spAutoFit/>
          </a:bodyPr>
          <a:lstStyle>
            <a:defPPr>
              <a:defRPr lang="fr-FR"/>
            </a:defPPr>
            <a:lvl1pPr algn="just">
              <a:defRPr sz="160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b="1" dirty="0">
                <a:solidFill>
                  <a:srgbClr val="CC0099"/>
                </a:solidFill>
                <a:latin typeface="Times New Roman" panose="02020603050405020304" pitchFamily="18" charset="0"/>
                <a:sym typeface="Wingdings"/>
              </a:rPr>
              <a:t></a:t>
            </a:r>
            <a:endParaRPr lang="fr-FR" b="1" dirty="0">
              <a:solidFill>
                <a:srgbClr val="CC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52" y="1115882"/>
            <a:ext cx="3473849" cy="231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9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500034" y="1624289"/>
            <a:ext cx="3086916" cy="4396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t"/>
          <a:lstStyle/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780807" y="1629665"/>
            <a:ext cx="5212972" cy="4396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t"/>
          <a:lstStyle/>
          <a:p>
            <a:pPr algn="ctr"/>
            <a:endParaRPr lang="en-US" sz="1600" b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00034" y="1630374"/>
            <a:ext cx="3063503" cy="346228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Product</a:t>
            </a:r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23482" y="1624289"/>
            <a:ext cx="3816720" cy="346228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Service</a:t>
            </a:r>
            <a:endParaRPr lang="en-US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84652" y="2133235"/>
            <a:ext cx="5118481" cy="1054115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just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Service Processing: </a:t>
            </a: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Vibration monitoring (vibration of the machine moving components and condition of the machine)</a:t>
            </a:r>
          </a:p>
          <a:p>
            <a:pPr algn="just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Embedded System: </a:t>
            </a: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The vibration sensing system</a:t>
            </a:r>
          </a:p>
          <a:p>
            <a:pPr algn="just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Software: </a:t>
            </a: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The HMS software, collaborative platform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15" y="3617324"/>
            <a:ext cx="3755754" cy="21218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5" y="3793680"/>
            <a:ext cx="2652380" cy="176911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83960" y="1916238"/>
            <a:ext cx="2898257" cy="315451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just"/>
            <a:r>
              <a:rPr lang="en-US" sz="1600" b="1" dirty="0">
                <a:solidFill>
                  <a:srgbClr val="CC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Gear grinding Machine 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Industrial </a:t>
            </a:r>
            <a:r>
              <a:rPr lang="de-DE" dirty="0" err="1"/>
              <a:t>Machinery</a:t>
            </a:r>
            <a:r>
              <a:rPr lang="de-DE" dirty="0"/>
              <a:t> Case</a:t>
            </a:r>
          </a:p>
        </p:txBody>
      </p:sp>
    </p:spTree>
    <p:extLst>
      <p:ext uri="{BB962C8B-B14F-4D97-AF65-F5344CB8AC3E}">
        <p14:creationId xmlns:p14="http://schemas.microsoft.com/office/powerpoint/2010/main" val="2702413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49097" y="1259820"/>
            <a:ext cx="5009999" cy="50405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t"/>
          <a:lstStyle/>
          <a:p>
            <a:pPr algn="ctr"/>
            <a:endParaRPr lang="en-US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61094" y="1643267"/>
            <a:ext cx="4773497" cy="297740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59" tIns="34280" rIns="68559" bIns="34280" rtlCol="0" anchor="ctr"/>
          <a:lstStyle/>
          <a:p>
            <a:pPr algn="ctr"/>
            <a:endParaRPr lang="en-US" sz="160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27584" y="1268760"/>
            <a:ext cx="3670298" cy="346228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/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Enabling</a:t>
            </a:r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Systems</a:t>
            </a:r>
            <a:endParaRPr lang="en-US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49627" r="50415" b="29894"/>
          <a:stretch/>
        </p:blipFill>
        <p:spPr>
          <a:xfrm>
            <a:off x="2406897" y="1704881"/>
            <a:ext cx="676891" cy="428696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0" t="26221" b="54696"/>
          <a:stretch/>
        </p:blipFill>
        <p:spPr>
          <a:xfrm>
            <a:off x="1380427" y="1723962"/>
            <a:ext cx="715580" cy="409486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9" t="27110" r="28047" b="54466"/>
          <a:stretch/>
        </p:blipFill>
        <p:spPr>
          <a:xfrm>
            <a:off x="3510557" y="1716597"/>
            <a:ext cx="507567" cy="431089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030523" y="2160566"/>
            <a:ext cx="3634637" cy="315451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Human Resources: maintenance engineers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t="7069" r="2505" b="8136"/>
          <a:stretch/>
        </p:blipFill>
        <p:spPr>
          <a:xfrm>
            <a:off x="2010040" y="3420996"/>
            <a:ext cx="1808181" cy="602269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827584" y="4077853"/>
            <a:ext cx="4075895" cy="561672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Immaterial Resources: Shared and saved ‘know-how’ knowledge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88" y="2429683"/>
            <a:ext cx="1128941" cy="564473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597228" y="2947821"/>
            <a:ext cx="4508470" cy="561672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/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Business processes: </a:t>
            </a:r>
          </a:p>
          <a:p>
            <a:pPr algn="ctr"/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Service delivery, knowledge management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96472" y="1792122"/>
            <a:ext cx="384678" cy="2566567"/>
          </a:xfrm>
          <a:prstGeom prst="rect">
            <a:avLst/>
          </a:prstGeom>
          <a:noFill/>
        </p:spPr>
        <p:txBody>
          <a:bodyPr vert="vert270" wrap="square" lIns="68559" tIns="34280" rIns="68559" bIns="3428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A2005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Organizational Capabilities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92" y="4863225"/>
            <a:ext cx="623966" cy="458503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2875626" y="5426537"/>
            <a:ext cx="2312143" cy="807893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/>
            <a:r>
              <a:rPr lang="fr-FR" sz="1600" b="1" dirty="0">
                <a:solidFill>
                  <a:srgbClr val="A2005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Digital infrastructure </a:t>
            </a:r>
          </a:p>
          <a:p>
            <a:pPr algn="ctr"/>
            <a:r>
              <a:rPr lang="fr-FR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Communication system, Software and cloud</a:t>
            </a:r>
            <a:endParaRPr lang="en-US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53666" y="5426537"/>
            <a:ext cx="2386991" cy="807893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/>
            <a:r>
              <a:rPr lang="fr-FR" sz="1600" b="1" dirty="0">
                <a:solidFill>
                  <a:srgbClr val="A2005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Physical infrastructure</a:t>
            </a:r>
            <a:r>
              <a:rPr lang="fr-FR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Maintenance </a:t>
            </a:r>
            <a:r>
              <a:rPr lang="fr-FR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tools</a:t>
            </a:r>
            <a:r>
              <a:rPr lang="fr-FR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spare</a:t>
            </a:r>
            <a:r>
              <a:rPr lang="fr-FR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parts</a:t>
            </a:r>
            <a:endParaRPr lang="en-US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" t="3524" r="3994" b="6443"/>
          <a:stretch/>
        </p:blipFill>
        <p:spPr>
          <a:xfrm>
            <a:off x="3567921" y="4786589"/>
            <a:ext cx="869217" cy="646219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5582390" y="1259820"/>
            <a:ext cx="3243800" cy="48965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t"/>
          <a:lstStyle/>
          <a:p>
            <a:pPr algn="ctr"/>
            <a:endParaRPr lang="en-US" sz="16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592754" y="1266136"/>
            <a:ext cx="3243800" cy="346228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Actors</a:t>
            </a:r>
            <a:endParaRPr lang="en-US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7"/>
          <a:srcRect l="12392" r="7693"/>
          <a:stretch/>
        </p:blipFill>
        <p:spPr>
          <a:xfrm>
            <a:off x="5809280" y="2309530"/>
            <a:ext cx="2810749" cy="2790888"/>
          </a:xfrm>
          <a:prstGeom prst="rect">
            <a:avLst/>
          </a:prstGeom>
        </p:spPr>
      </p:pic>
      <p:pic>
        <p:nvPicPr>
          <p:cNvPr id="44" name="Graphic 4">
            <a:extLst>
              <a:ext uri="{FF2B5EF4-FFF2-40B4-BE49-F238E27FC236}">
                <a16:creationId xmlns:a16="http://schemas.microsoft.com/office/drawing/2014/main" id="{8FD265B4-E81D-4443-AB03-96397181E6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4298" y="1784320"/>
            <a:ext cx="732458" cy="562973"/>
          </a:xfrm>
          <a:prstGeom prst="rect">
            <a:avLst/>
          </a:prstGeom>
        </p:spPr>
      </p:pic>
      <p:pic>
        <p:nvPicPr>
          <p:cNvPr id="46" name="Graphic 31">
            <a:extLst>
              <a:ext uri="{FF2B5EF4-FFF2-40B4-BE49-F238E27FC236}">
                <a16:creationId xmlns:a16="http://schemas.microsoft.com/office/drawing/2014/main" id="{FEEFF46F-8D11-9348-80A8-13A6592D7D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46653" y="4562270"/>
            <a:ext cx="256244" cy="547429"/>
          </a:xfrm>
          <a:prstGeom prst="rect">
            <a:avLst/>
          </a:prstGeom>
        </p:spPr>
      </p:pic>
      <p:pic>
        <p:nvPicPr>
          <p:cNvPr id="47" name="Graphic 13">
            <a:extLst>
              <a:ext uri="{FF2B5EF4-FFF2-40B4-BE49-F238E27FC236}">
                <a16:creationId xmlns:a16="http://schemas.microsoft.com/office/drawing/2014/main" id="{6DA1B561-59A7-DA43-BDA1-9C23889FB3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54376" y="4560754"/>
            <a:ext cx="291185" cy="539664"/>
          </a:xfrm>
          <a:prstGeom prst="rect">
            <a:avLst/>
          </a:prstGeom>
        </p:spPr>
      </p:pic>
      <p:sp>
        <p:nvSpPr>
          <p:cNvPr id="38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Industrial </a:t>
            </a:r>
            <a:r>
              <a:rPr lang="de-DE" dirty="0" err="1"/>
              <a:t>Machinery</a:t>
            </a:r>
            <a:r>
              <a:rPr lang="de-DE" dirty="0"/>
              <a:t> Case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610287" y="5221681"/>
            <a:ext cx="3009742" cy="807893"/>
          </a:xfrm>
          <a:prstGeom prst="rect">
            <a:avLst/>
          </a:prstGeom>
          <a:noFill/>
        </p:spPr>
        <p:txBody>
          <a:bodyPr wrap="square" lIns="68559" tIns="34280" rIns="68559" bIns="34280" rtlCol="0">
            <a:spAutoFit/>
          </a:bodyPr>
          <a:lstStyle/>
          <a:p>
            <a:pPr algn="ctr"/>
            <a:r>
              <a:rPr lang="fr-FR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Actors </a:t>
            </a:r>
            <a:r>
              <a:rPr lang="fr-FR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from</a:t>
            </a:r>
            <a:r>
              <a:rPr lang="fr-FR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production, service and support system </a:t>
            </a:r>
            <a:r>
              <a:rPr lang="fr-FR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interacting</a:t>
            </a:r>
            <a:r>
              <a:rPr lang="fr-FR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with</a:t>
            </a:r>
            <a:r>
              <a:rPr lang="fr-FR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each</a:t>
            </a:r>
            <a:r>
              <a:rPr lang="fr-FR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other</a:t>
            </a:r>
            <a:r>
              <a:rPr lang="fr-FR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with</a:t>
            </a:r>
            <a:r>
              <a:rPr lang="fr-FR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customers</a:t>
            </a:r>
            <a:endParaRPr lang="en-US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45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556792"/>
            <a:ext cx="8424936" cy="42484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14313" indent="-214313"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Circular economy: educational resources</a:t>
            </a:r>
          </a:p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r>
              <a:rPr lang="fr-FR" sz="12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  <a:hlinkClick r:id="rId2"/>
              </a:rPr>
              <a:t>https://kumu.io/ellenmacarthurfoundation/educational-resources#ce-general-resources-map/key-for-general-resources-map</a:t>
            </a:r>
            <a:r>
              <a:rPr lang="fr-FR" sz="12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257175" indent="-257175" algn="just" eaLnBrk="0" hangingPunct="0">
              <a:lnSpc>
                <a:spcPct val="120000"/>
              </a:lnSpc>
              <a:spcBef>
                <a:spcPts val="1200"/>
              </a:spcBef>
              <a:buClr>
                <a:srgbClr val="334553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The surprising thing I learned sailing solo around the world | Dame Ellen MacArthur</a:t>
            </a:r>
          </a:p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r>
              <a:rPr lang="fr-FR" sz="12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  <a:hlinkClick r:id="rId3"/>
              </a:rPr>
              <a:t>https://www.youtube.com/watch?v=ooIxHVXgLbc</a:t>
            </a:r>
            <a:endParaRPr lang="fr-FR" sz="12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57175" indent="-257175" algn="just" eaLnBrk="0" hangingPunct="0">
              <a:lnSpc>
                <a:spcPct val="120000"/>
              </a:lnSpc>
              <a:spcBef>
                <a:spcPts val="1200"/>
              </a:spcBef>
              <a:buClr>
                <a:srgbClr val="334553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The Disruptive Innovation Festival (DIF)</a:t>
            </a:r>
            <a:endParaRPr lang="fr-F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r>
              <a:rPr lang="fr-FR" sz="12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  <a:hlinkClick r:id="rId4"/>
              </a:rPr>
              <a:t>https://www.thinkdif.co/topics</a:t>
            </a:r>
            <a:r>
              <a:rPr lang="fr-FR" sz="12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 </a:t>
            </a:r>
          </a:p>
          <a:p>
            <a:pPr marL="257175" indent="-257175" algn="just" eaLnBrk="0" hangingPunct="0">
              <a:lnSpc>
                <a:spcPct val="120000"/>
              </a:lnSpc>
              <a:spcBef>
                <a:spcPts val="1200"/>
              </a:spcBef>
              <a:buClr>
                <a:srgbClr val="334553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Case Studies</a:t>
            </a:r>
          </a:p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r>
              <a:rPr lang="fr-FR" sz="12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  <a:hlinkClick r:id="rId5"/>
              </a:rPr>
              <a:t>https://www.ellenmacarthurfoundation.org/case-studies</a:t>
            </a:r>
            <a:r>
              <a:rPr lang="fr-FR" sz="12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</a:p>
          <a:p>
            <a:pPr marL="257175" indent="-257175" algn="just" eaLnBrk="0" hangingPunct="0">
              <a:lnSpc>
                <a:spcPct val="120000"/>
              </a:lnSpc>
              <a:spcBef>
                <a:spcPts val="1200"/>
              </a:spcBef>
              <a:buClr>
                <a:srgbClr val="334553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A Good Disruption </a:t>
            </a:r>
          </a:p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r>
              <a:rPr lang="fr-FR" sz="12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  <a:hlinkClick r:id="rId6"/>
              </a:rPr>
              <a:t>https://youtu.be/uT66CRYkSM8</a:t>
            </a:r>
            <a:endParaRPr lang="fr-FR" sz="12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57175" indent="-257175" algn="just" eaLnBrk="0" hangingPunct="0">
              <a:lnSpc>
                <a:spcPct val="120000"/>
              </a:lnSpc>
              <a:spcBef>
                <a:spcPts val="1200"/>
              </a:spcBef>
              <a:buClr>
                <a:srgbClr val="334553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New Plastics Economy </a:t>
            </a:r>
          </a:p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  <a:hlinkClick r:id="rId7"/>
              </a:rPr>
              <a:t>https://vimeo.com/168011130</a:t>
            </a:r>
            <a:endParaRPr lang="en-US" sz="12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marL="257175" indent="-257175" algn="just" eaLnBrk="0" hangingPunct="0">
              <a:lnSpc>
                <a:spcPct val="120000"/>
              </a:lnSpc>
              <a:spcBef>
                <a:spcPts val="1200"/>
              </a:spcBef>
              <a:buClr>
                <a:srgbClr val="334553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Make Fashion Circular </a:t>
            </a:r>
          </a:p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  <a:hlinkClick r:id="rId8"/>
              </a:rPr>
              <a:t>https://www.ellenmacarthurfoundation.org/our-work/activities/make-fashion-circular</a:t>
            </a:r>
            <a:endParaRPr lang="en-US" sz="12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endParaRPr lang="fr-FR" sz="12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endParaRPr lang="fr-FR" sz="1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endParaRPr lang="fr-FR" sz="12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/>
              <a:t>29</a:t>
            </a:fld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further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19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/>
              <a:t>3</a:t>
            </a:fld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827584" y="1772816"/>
            <a:ext cx="7632848" cy="3168352"/>
            <a:chOff x="827584" y="1772816"/>
            <a:chExt cx="7632848" cy="3168352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827584" y="1772816"/>
              <a:ext cx="7632848" cy="31683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 Narrow" panose="020B0606020202030204" pitchFamily="34" charset="0"/>
              </a:endParaRPr>
            </a:p>
          </p:txBody>
        </p:sp>
        <p:grpSp>
          <p:nvGrpSpPr>
            <p:cNvPr id="5" name="Groupe 4"/>
            <p:cNvGrpSpPr/>
            <p:nvPr/>
          </p:nvGrpSpPr>
          <p:grpSpPr>
            <a:xfrm>
              <a:off x="1052028" y="3538528"/>
              <a:ext cx="1838018" cy="1033629"/>
              <a:chOff x="330638" y="1735171"/>
              <a:chExt cx="2634976" cy="1742224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330638" y="173517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ZoneTexte 9"/>
              <p:cNvSpPr txBox="1"/>
              <p:nvPr/>
            </p:nvSpPr>
            <p:spPr>
              <a:xfrm>
                <a:off x="381666" y="1786199"/>
                <a:ext cx="2532920" cy="16401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latin typeface="Arial Narrow" panose="020B0606020202030204" pitchFamily="34" charset="0"/>
                  </a:rPr>
                  <a:t>1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 err="1">
                    <a:latin typeface="Arial Narrow" panose="020B0606020202030204" pitchFamily="34" charset="0"/>
                  </a:rPr>
                  <a:t>Unsustainability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&amp;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Circular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Economy</a:t>
                </a:r>
                <a:endParaRPr lang="fr-FR" sz="1600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3725000" y="3538528"/>
              <a:ext cx="1838018" cy="1033629"/>
              <a:chOff x="330638" y="3745431"/>
              <a:chExt cx="2634976" cy="1742224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330638" y="374543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ZoneTexte 7"/>
              <p:cNvSpPr txBox="1"/>
              <p:nvPr/>
            </p:nvSpPr>
            <p:spPr>
              <a:xfrm>
                <a:off x="381666" y="3796459"/>
                <a:ext cx="2532920" cy="16401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latin typeface="Arial Narrow" panose="020B0606020202030204" pitchFamily="34" charset="0"/>
                  </a:rPr>
                  <a:t>2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 err="1">
                    <a:latin typeface="Arial Narrow" panose="020B0606020202030204" pitchFamily="34" charset="0"/>
                  </a:rPr>
                  <a:t>Strategies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to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reach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</a:t>
                </a:r>
                <a:r>
                  <a:rPr lang="fr-FR" sz="1600" b="1" dirty="0" err="1">
                    <a:latin typeface="Arial Narrow" panose="020B0606020202030204" pitchFamily="34" charset="0"/>
                  </a:rPr>
                  <a:t>sustainability</a:t>
                </a:r>
                <a:endParaRPr lang="fr-FR" sz="1600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4" name="Groupe 13"/>
            <p:cNvGrpSpPr/>
            <p:nvPr/>
          </p:nvGrpSpPr>
          <p:grpSpPr>
            <a:xfrm>
              <a:off x="6344264" y="3538528"/>
              <a:ext cx="1838018" cy="1033629"/>
              <a:chOff x="3871389" y="1735171"/>
              <a:chExt cx="2634976" cy="1742224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3871389" y="173517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ZoneTexte 18"/>
              <p:cNvSpPr txBox="1"/>
              <p:nvPr/>
            </p:nvSpPr>
            <p:spPr>
              <a:xfrm>
                <a:off x="3922417" y="1786199"/>
                <a:ext cx="2532920" cy="16401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>
                    <a:latin typeface="Arial Narrow" panose="020B0606020202030204" pitchFamily="34" charset="0"/>
                  </a:rPr>
                  <a:t>3</a:t>
                </a:r>
              </a:p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b="1" dirty="0" err="1">
                    <a:latin typeface="Arial Narrow" panose="020B0606020202030204" pitchFamily="34" charset="0"/>
                  </a:rPr>
                  <a:t>Sustainable</a:t>
                </a:r>
                <a:r>
                  <a:rPr lang="fr-FR" sz="1600" b="1" dirty="0">
                    <a:latin typeface="Arial Narrow" panose="020B0606020202030204" pitchFamily="34" charset="0"/>
                  </a:rPr>
                  <a:t> </a:t>
                </a:r>
                <a:br>
                  <a:rPr lang="fr-FR" sz="1600" b="1" dirty="0">
                    <a:latin typeface="Arial Narrow" panose="020B0606020202030204" pitchFamily="34" charset="0"/>
                  </a:rPr>
                </a:br>
                <a:r>
                  <a:rPr lang="fr-FR" sz="1600" b="1" dirty="0">
                    <a:latin typeface="Arial Narrow" panose="020B0606020202030204" pitchFamily="34" charset="0"/>
                  </a:rPr>
                  <a:t>Product-Service System</a:t>
                </a:r>
              </a:p>
            </p:txBody>
          </p:sp>
        </p:grpSp>
        <p:grpSp>
          <p:nvGrpSpPr>
            <p:cNvPr id="34" name="Groupe 33"/>
            <p:cNvGrpSpPr/>
            <p:nvPr/>
          </p:nvGrpSpPr>
          <p:grpSpPr>
            <a:xfrm>
              <a:off x="1012707" y="1988840"/>
              <a:ext cx="7262605" cy="700834"/>
              <a:chOff x="3871389" y="3745431"/>
              <a:chExt cx="2634976" cy="1742224"/>
            </a:xfrm>
          </p:grpSpPr>
          <p:sp>
            <p:nvSpPr>
              <p:cNvPr id="35" name="Rectangle à coins arrondis 34"/>
              <p:cNvSpPr/>
              <p:nvPr/>
            </p:nvSpPr>
            <p:spPr>
              <a:xfrm>
                <a:off x="3871389" y="3745431"/>
                <a:ext cx="2634976" cy="1742224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ZoneTexte 35"/>
              <p:cNvSpPr txBox="1"/>
              <p:nvPr/>
            </p:nvSpPr>
            <p:spPr>
              <a:xfrm>
                <a:off x="3922417" y="3796457"/>
                <a:ext cx="2532920" cy="16911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8575" rIns="38100" bIns="28575" numCol="1" spcCol="1270" anchor="ctr" anchorCtr="0">
                <a:noAutofit/>
              </a:bodyPr>
              <a:lstStyle/>
              <a:p>
                <a:pPr marL="214313" indent="-214313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latin typeface="Arial Narrow" panose="020B0606020202030204" pitchFamily="34" charset="0"/>
                  </a:rPr>
                  <a:t>Objective: To make students familiar with sustainable solution providing</a:t>
                </a:r>
              </a:p>
            </p:txBody>
          </p:sp>
        </p:grpSp>
        <p:sp>
          <p:nvSpPr>
            <p:cNvPr id="17" name="Rectangle à coins arrondis 16"/>
            <p:cNvSpPr/>
            <p:nvPr/>
          </p:nvSpPr>
          <p:spPr>
            <a:xfrm>
              <a:off x="6344263" y="3538527"/>
              <a:ext cx="1838018" cy="1033629"/>
            </a:xfrm>
            <a:prstGeom prst="roundRect">
              <a:avLst>
                <a:gd name="adj" fmla="val 7392"/>
              </a:avLst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 Narrow" panose="020B0606020202030204" pitchFamily="34" charset="0"/>
              </a:endParaRPr>
            </a:p>
          </p:txBody>
        </p:sp>
        <p:sp>
          <p:nvSpPr>
            <p:cNvPr id="20" name="Rectangle à coins arrondis 19"/>
            <p:cNvSpPr/>
            <p:nvPr/>
          </p:nvSpPr>
          <p:spPr>
            <a:xfrm>
              <a:off x="3725000" y="3538528"/>
              <a:ext cx="1838018" cy="1033629"/>
            </a:xfrm>
            <a:prstGeom prst="roundRect">
              <a:avLst>
                <a:gd name="adj" fmla="val 7392"/>
              </a:avLst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1. Unsustainability &amp; Circular Economy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9768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1268760"/>
            <a:ext cx="8943975" cy="51125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57175" indent="-257175" algn="just" eaLnBrk="0" hangingPunct="0">
              <a:lnSpc>
                <a:spcPct val="120000"/>
              </a:lnSpc>
              <a:spcAft>
                <a:spcPts val="450"/>
              </a:spcAft>
              <a:buClr>
                <a:srgbClr val="334553"/>
              </a:buClr>
              <a:buSzPct val="80000"/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Kim, Yong Se (2012), A Product-Service Systems Design Method with Integration of Product Elements and Service Elements Using Affordances, ServDes.2012 Third Nordic Conference on Service Design and Service Innovation</a:t>
            </a:r>
          </a:p>
          <a:p>
            <a:pPr marL="257175" indent="-257175" algn="just" eaLnBrk="0" hangingPunct="0">
              <a:lnSpc>
                <a:spcPct val="120000"/>
              </a:lnSpc>
              <a:spcAft>
                <a:spcPts val="450"/>
              </a:spcAft>
              <a:buClr>
                <a:srgbClr val="334553"/>
              </a:buClr>
              <a:buSzPct val="80000"/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Mont O. Clarifying the concept of product – service system. J Clean Prod. 2002;10:237-245. doi:10.1016/S0959-6526(01)00039-7</a:t>
            </a:r>
          </a:p>
          <a:p>
            <a:pPr marL="257175" indent="-257175" algn="just" eaLnBrk="0" hangingPunct="0">
              <a:lnSpc>
                <a:spcPct val="120000"/>
              </a:lnSpc>
              <a:spcAft>
                <a:spcPts val="450"/>
              </a:spcAft>
              <a:buClr>
                <a:srgbClr val="334553"/>
              </a:buClr>
              <a:buSzPct val="80000"/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Blomsma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L.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Kjaer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D.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Pigosso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T.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McAloone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and S. Lloyd, “Exploring Circular Strategy Combinations - Towards Understanding the Role of PSS,” Procedia CIRP, vol. 69, no. May, pp. 752–757, 2018.</a:t>
            </a:r>
          </a:p>
          <a:p>
            <a:pPr marL="257175" indent="-257175" algn="just" eaLnBrk="0" hangingPunct="0">
              <a:lnSpc>
                <a:spcPct val="120000"/>
              </a:lnSpc>
              <a:spcAft>
                <a:spcPts val="450"/>
              </a:spcAft>
              <a:buClr>
                <a:srgbClr val="334553"/>
              </a:buClr>
              <a:buSzPct val="80000"/>
              <a:buFont typeface="+mj-lt"/>
              <a:buAutoNum type="arabicPeriod"/>
              <a:defRPr/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Blomsma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F, Brennan G. The Emergence of Circular Economy: A New Framing Around Prolonging Resource Productivity. J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Ind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Ecol. 2017;21(3):603-614. doi:10.1111/jiec.12603</a:t>
            </a:r>
          </a:p>
          <a:p>
            <a:pPr marL="257175" indent="-257175" algn="just" eaLnBrk="0" hangingPunct="0">
              <a:lnSpc>
                <a:spcPct val="120000"/>
              </a:lnSpc>
              <a:spcAft>
                <a:spcPts val="450"/>
              </a:spcAft>
              <a:buClr>
                <a:srgbClr val="334553"/>
              </a:buClr>
              <a:buSzPct val="80000"/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Macarthur E. Towards the Circular Economy. J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Ind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Ecol. 2013;2:23-44. doi:10.1162/108819806775545321</a:t>
            </a:r>
          </a:p>
          <a:p>
            <a:pPr marL="257175" indent="-257175" algn="just" eaLnBrk="0" hangingPunct="0">
              <a:lnSpc>
                <a:spcPct val="120000"/>
              </a:lnSpc>
              <a:spcAft>
                <a:spcPts val="450"/>
              </a:spcAft>
              <a:buClr>
                <a:srgbClr val="334553"/>
              </a:buClr>
              <a:buSzPct val="80000"/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Weyrauch, T., &amp;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Herstatt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C. (2017). What is frugal innovation? Three defining criteria. Journal of frugal innovation, 2(1), 1.</a:t>
            </a:r>
          </a:p>
          <a:p>
            <a:pPr marL="257175" indent="-257175" algn="just" eaLnBrk="0" hangingPunct="0">
              <a:lnSpc>
                <a:spcPct val="120000"/>
              </a:lnSpc>
              <a:spcAft>
                <a:spcPts val="450"/>
              </a:spcAft>
              <a:buClr>
                <a:srgbClr val="334553"/>
              </a:buClr>
              <a:buSzPct val="80000"/>
              <a:buFont typeface="+mj-lt"/>
              <a:buAutoNum type="arabicPeriod"/>
              <a:defRPr/>
            </a:pP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Trevisan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L. &amp;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Brissaud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D., 2017. A system-based conceptual framework for product-service integration in product-service system engineering. Journal of Engineering Design, 28(10–12), pp.627–653.</a:t>
            </a:r>
          </a:p>
          <a:p>
            <a:pPr marL="257175" indent="-257175" algn="just" eaLnBrk="0" hangingPunct="0">
              <a:lnSpc>
                <a:spcPct val="120000"/>
              </a:lnSpc>
              <a:spcAft>
                <a:spcPts val="450"/>
              </a:spcAft>
              <a:buClr>
                <a:srgbClr val="334553"/>
              </a:buClr>
              <a:buSzPct val="80000"/>
              <a:buFont typeface="+mj-lt"/>
              <a:buAutoNum type="arabicPeriod"/>
              <a:defRPr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Baines, T.S. et al., 2007. State-of-the-art in product-service systems. Proceedings of the Institution of Mechanical Engineers, Part B: Journal of Engineering Manufacture, 221(10), pp.1543–1552. </a:t>
            </a:r>
            <a:r>
              <a:rPr lang="fr-FR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Available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at: 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2"/>
              </a:rPr>
              <a:t>http://sdj.sagepub.com/lookup/10.1243/09544054JEM858</a:t>
            </a:r>
            <a:r>
              <a:rPr lang="fr-F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257175" indent="-257175" algn="just" eaLnBrk="0" hangingPunct="0">
              <a:lnSpc>
                <a:spcPct val="120000"/>
              </a:lnSpc>
              <a:spcAft>
                <a:spcPts val="450"/>
              </a:spcAft>
              <a:buClr>
                <a:srgbClr val="334553"/>
              </a:buClr>
              <a:buSzPct val="80000"/>
              <a:buFont typeface="+mj-lt"/>
              <a:buAutoNum type="arabicPeriod"/>
              <a:defRPr/>
            </a:pPr>
            <a:r>
              <a:rPr lang="fr-FR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Meier, H., Roy, R. &amp; </a:t>
            </a:r>
            <a:r>
              <a:rPr lang="fr-FR" sz="12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Seliger</a:t>
            </a:r>
            <a:r>
              <a:rPr lang="fr-FR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, G., 2010. </a:t>
            </a: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Industrial Product-Service systems-IPS2. </a:t>
            </a:r>
            <a:r>
              <a:rPr lang="en-US" sz="12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CIRP Annals - Manufacturing Technology</a:t>
            </a: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, 59(2), pp.607–627.</a:t>
            </a:r>
          </a:p>
          <a:p>
            <a:pPr marL="257175" indent="-257175" algn="just" eaLnBrk="0" hangingPunct="0">
              <a:lnSpc>
                <a:spcPct val="120000"/>
              </a:lnSpc>
              <a:spcAft>
                <a:spcPts val="450"/>
              </a:spcAft>
              <a:buClr>
                <a:srgbClr val="334553"/>
              </a:buClr>
              <a:buSzPct val="80000"/>
              <a:buFont typeface="+mj-lt"/>
              <a:buAutoNum type="arabicPeriod"/>
              <a:defRPr/>
            </a:pPr>
            <a:r>
              <a:rPr lang="en-US" sz="12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Tukker</a:t>
            </a: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, A., 2004. Eight Types of Product Service Systems. </a:t>
            </a:r>
            <a:r>
              <a:rPr lang="en-US" sz="12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Business Strategy and the Environment</a:t>
            </a: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, 13, pp.246–260.</a:t>
            </a:r>
          </a:p>
          <a:p>
            <a:pPr marL="257175" indent="-257175" algn="just" eaLnBrk="0" hangingPunct="0">
              <a:lnSpc>
                <a:spcPct val="120000"/>
              </a:lnSpc>
              <a:spcAft>
                <a:spcPts val="450"/>
              </a:spcAft>
              <a:buClr>
                <a:srgbClr val="334553"/>
              </a:buClr>
              <a:buSzPct val="80000"/>
              <a:buFont typeface="+mj-lt"/>
              <a:buAutoNum type="arabicPeriod"/>
              <a:defRPr/>
            </a:pPr>
            <a:r>
              <a:rPr lang="en-US" sz="12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Wiesner</a:t>
            </a: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, S. et al., 2015. Interactions between service and product lifecycle management. </a:t>
            </a:r>
            <a:r>
              <a:rPr lang="en-US" sz="12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Procedia CIRP</a:t>
            </a: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, 30, pp.36–41. Available at: http://dx.doi.org/10.1016/j.procir.2015.02.018.</a:t>
            </a:r>
          </a:p>
          <a:p>
            <a:pPr marL="257175" indent="-257175" algn="just" eaLnBrk="0" hangingPunct="0">
              <a:lnSpc>
                <a:spcPct val="120000"/>
              </a:lnSpc>
              <a:spcAft>
                <a:spcPts val="450"/>
              </a:spcAft>
              <a:buClr>
                <a:srgbClr val="334553"/>
              </a:buClr>
              <a:buSzPct val="80000"/>
              <a:buFont typeface="+mj-lt"/>
              <a:buAutoNum type="arabicPeriod"/>
              <a:defRPr/>
            </a:pPr>
            <a:r>
              <a:rPr lang="en-US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Circular Economy: An Introduction (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3"/>
              </a:rPr>
              <a:t>https://courses.edx.org/courses/course-v1:Delftx+CircularX+1T2017/course/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  <a:p>
            <a:pPr marL="257175" indent="-257175" algn="just" eaLnBrk="0" hangingPunct="0">
              <a:lnSpc>
                <a:spcPct val="120000"/>
              </a:lnSpc>
              <a:spcAft>
                <a:spcPts val="450"/>
              </a:spcAft>
              <a:buClr>
                <a:srgbClr val="334553"/>
              </a:buClr>
              <a:buSzPct val="80000"/>
              <a:buFont typeface="+mj-lt"/>
              <a:buAutoNum type="arabicPeriod"/>
              <a:defRPr/>
            </a:pPr>
            <a:r>
              <a:rPr lang="fr-FR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Ellen </a:t>
            </a:r>
            <a:r>
              <a:rPr lang="fr-FR" sz="12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MacArthur</a:t>
            </a:r>
            <a:r>
              <a:rPr lang="fr-FR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Foundation</a:t>
            </a:r>
            <a:r>
              <a:rPr lang="fr-FR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 (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https://www.ellenmacarthurfoundation.org/</a:t>
            </a:r>
            <a:r>
              <a:rPr lang="fr-FR" sz="12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  <a:p>
            <a:pPr marL="214313" indent="-214313"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214313" indent="-214313"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endParaRPr lang="fr-FR" sz="12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endParaRPr lang="fr-FR" sz="12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/>
              <a:t>30</a:t>
            </a:fld>
            <a:endParaRPr lang="en-US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88114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07095"/>
            <a:ext cx="8640960" cy="61502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pl-PL" sz="4400" b="1" dirty="0"/>
          </a:p>
          <a:p>
            <a:pPr marL="0" indent="0" algn="ctr">
              <a:buNone/>
            </a:pPr>
            <a:r>
              <a:rPr lang="en-GB" sz="4400" b="1" dirty="0"/>
              <a:t>Join </a:t>
            </a:r>
            <a:r>
              <a:rPr lang="pl-PL" sz="4400" b="1" dirty="0" err="1"/>
              <a:t>DigiFoF</a:t>
            </a:r>
            <a:r>
              <a:rPr lang="pl-PL" sz="4400" b="1" dirty="0"/>
              <a:t> network</a:t>
            </a:r>
            <a:r>
              <a:rPr lang="en-GB" sz="4400" b="1" dirty="0"/>
              <a:t>!</a:t>
            </a:r>
          </a:p>
          <a:p>
            <a:pPr marL="0" indent="0" algn="ctr">
              <a:buNone/>
            </a:pPr>
            <a:endParaRPr lang="en-GB" sz="44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GB" sz="7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3600" b="1" dirty="0">
                <a:solidFill>
                  <a:schemeClr val="accent2"/>
                </a:solidFill>
                <a:hlinkClick r:id="rId2"/>
              </a:rPr>
              <a:t>www.</a:t>
            </a:r>
            <a:r>
              <a:rPr lang="pl-PL" sz="3600" b="1" dirty="0">
                <a:solidFill>
                  <a:schemeClr val="accent2"/>
                </a:solidFill>
                <a:hlinkClick r:id="rId2"/>
              </a:rPr>
              <a:t>digifof.org</a:t>
            </a:r>
            <a:endParaRPr lang="en-GB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2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559364"/>
            <a:ext cx="85229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Critical trends that characterize the </a:t>
            </a:r>
            <a:r>
              <a:rPr lang="en-US" sz="1600" b="1" i="1" u="sng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unsustainability</a:t>
            </a:r>
            <a:r>
              <a:rPr lang="en-US" sz="1600" b="1" i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of the current global situation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Overpopulation 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Resource exploitation and increasing pollution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Over-consumption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15569" t="5925" r="2092" b="27593"/>
          <a:stretch/>
        </p:blipFill>
        <p:spPr>
          <a:xfrm>
            <a:off x="5856413" y="3338710"/>
            <a:ext cx="2795294" cy="12695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3125" t="5370" r="10937" b="22222"/>
          <a:stretch/>
        </p:blipFill>
        <p:spPr>
          <a:xfrm>
            <a:off x="128719" y="3283890"/>
            <a:ext cx="2625470" cy="140817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894"/>
          <a:stretch/>
        </p:blipFill>
        <p:spPr>
          <a:xfrm>
            <a:off x="3145815" y="3283890"/>
            <a:ext cx="2318972" cy="1462795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cs typeface="Times New Roman" panose="02020603050405020304" pitchFamily="18" charset="0"/>
              </a:rPr>
              <a:t>4</a:t>
            </a:fld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189" y="6177963"/>
            <a:ext cx="86757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kern="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新細明體" pitchFamily="18" charset="-120"/>
                <a:cs typeface="Times New Roman" panose="02020603050405020304" pitchFamily="18" charset="0"/>
              </a:rPr>
              <a:t>[Mont, 2000]</a:t>
            </a:r>
            <a:endParaRPr lang="en-US" sz="900" dirty="0">
              <a:latin typeface="Arial Narrow" panose="020B060602020203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40621" y="5448813"/>
            <a:ext cx="7796893" cy="408623"/>
          </a:xfrm>
          <a:prstGeom prst="roundRect">
            <a:avLst/>
          </a:prstGeom>
          <a:noFill/>
          <a:ln w="28575">
            <a:solidFill>
              <a:srgbClr val="D60093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D6009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How to deal </a:t>
            </a:r>
            <a:r>
              <a:rPr lang="fr-FR" b="1" dirty="0" err="1">
                <a:solidFill>
                  <a:srgbClr val="D6009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with</a:t>
            </a:r>
            <a:r>
              <a:rPr lang="fr-FR" b="1" dirty="0">
                <a:solidFill>
                  <a:srgbClr val="D6009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rgbClr val="D6009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unsustainability</a:t>
            </a:r>
            <a:r>
              <a:rPr lang="fr-FR" b="1" dirty="0">
                <a:solidFill>
                  <a:srgbClr val="D60093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D60093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Unsustainability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18041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66645"/>
            <a:ext cx="8712968" cy="445351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600" dirty="0">
                <a:cs typeface="Times New Roman" panose="02020603050405020304" pitchFamily="18" charset="0"/>
                <a:hlinkClick r:id="rId3"/>
              </a:rPr>
              <a:t>The Linear Economy: </a:t>
            </a:r>
            <a:br>
              <a:rPr lang="en-US" sz="1600" dirty="0">
                <a:cs typeface="Times New Roman" panose="02020603050405020304" pitchFamily="18" charset="0"/>
                <a:hlinkClick r:id="rId3"/>
              </a:rPr>
            </a:br>
            <a:r>
              <a:rPr lang="en-US" sz="1600" b="1" i="1" dirty="0">
                <a:cs typeface="Times New Roman" panose="02020603050405020304" pitchFamily="18" charset="0"/>
                <a:hlinkClick r:id="rId3"/>
              </a:rPr>
              <a:t>We can’t sustain this ‘take-make-dispose’ model –what’s the solution?</a:t>
            </a:r>
            <a:endParaRPr lang="en-US" sz="1600" b="1" i="1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cs typeface="Times New Roman" panose="02020603050405020304" pitchFamily="18" charset="0"/>
                <a:hlinkClick r:id="rId4"/>
              </a:rPr>
              <a:t>Recycling? </a:t>
            </a:r>
            <a:br>
              <a:rPr lang="en-US" sz="1600" dirty="0">
                <a:cs typeface="Times New Roman" panose="02020603050405020304" pitchFamily="18" charset="0"/>
                <a:hlinkClick r:id="rId4"/>
              </a:rPr>
            </a:br>
            <a:r>
              <a:rPr lang="en-US" sz="1600" b="1" i="1" dirty="0">
                <a:cs typeface="Times New Roman" panose="02020603050405020304" pitchFamily="18" charset="0"/>
                <a:hlinkClick r:id="rId4"/>
              </a:rPr>
              <a:t>What would have to change to make recycling work better? </a:t>
            </a:r>
            <a:endParaRPr lang="en-US" sz="1600" b="1" i="1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cs typeface="Times New Roman" panose="02020603050405020304" pitchFamily="18" charset="0"/>
                <a:hlinkClick r:id="rId5"/>
              </a:rPr>
              <a:t>Use Less? </a:t>
            </a:r>
            <a:br>
              <a:rPr lang="en-US" sz="1600" dirty="0">
                <a:cs typeface="Times New Roman" panose="02020603050405020304" pitchFamily="18" charset="0"/>
                <a:hlinkClick r:id="rId5"/>
              </a:rPr>
            </a:br>
            <a:r>
              <a:rPr lang="en-US" sz="1600" b="1" i="1" dirty="0">
                <a:cs typeface="Times New Roman" panose="02020603050405020304" pitchFamily="18" charset="0"/>
                <a:hlinkClick r:id="rId5"/>
              </a:rPr>
              <a:t>What would have to change to allow for using less to be ok?</a:t>
            </a:r>
            <a:endParaRPr lang="en-US" sz="1600" b="1" i="1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cs typeface="Times New Roman" panose="02020603050405020304" pitchFamily="18" charset="0"/>
                <a:hlinkClick r:id="rId6"/>
              </a:rPr>
              <a:t>Last Longer? </a:t>
            </a:r>
            <a:br>
              <a:rPr lang="en-US" sz="1600" dirty="0">
                <a:cs typeface="Times New Roman" panose="02020603050405020304" pitchFamily="18" charset="0"/>
                <a:hlinkClick r:id="rId6"/>
              </a:rPr>
            </a:br>
            <a:r>
              <a:rPr lang="en-US" sz="1600" b="1" i="1" dirty="0">
                <a:cs typeface="Times New Roman" panose="02020603050405020304" pitchFamily="18" charset="0"/>
                <a:hlinkClick r:id="rId6"/>
              </a:rPr>
              <a:t>Could longer lasting products work? How?</a:t>
            </a:r>
            <a:endParaRPr lang="en-US" sz="1600" b="1" i="1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cs typeface="Times New Roman" panose="02020603050405020304" pitchFamily="18" charset="0"/>
                <a:hlinkClick r:id="rId7"/>
              </a:rPr>
              <a:t>More Efficient? </a:t>
            </a:r>
            <a:br>
              <a:rPr lang="en-US" sz="1600" dirty="0">
                <a:cs typeface="Times New Roman" panose="02020603050405020304" pitchFamily="18" charset="0"/>
                <a:hlinkClick r:id="rId7"/>
              </a:rPr>
            </a:br>
            <a:r>
              <a:rPr lang="en-US" sz="1600" b="1" i="1" dirty="0">
                <a:cs typeface="Times New Roman" panose="02020603050405020304" pitchFamily="18" charset="0"/>
                <a:hlinkClick r:id="rId7"/>
              </a:rPr>
              <a:t>What would we have to change to make efficiency really helpful?</a:t>
            </a:r>
            <a:endParaRPr lang="en-US" sz="1600" b="1" i="1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cs typeface="Times New Roman" panose="02020603050405020304" pitchFamily="18" charset="0"/>
                <a:hlinkClick r:id="rId8"/>
              </a:rPr>
              <a:t>Green? </a:t>
            </a:r>
            <a:br>
              <a:rPr lang="en-US" sz="1600" dirty="0">
                <a:cs typeface="Times New Roman" panose="02020603050405020304" pitchFamily="18" charset="0"/>
                <a:hlinkClick r:id="rId8"/>
              </a:rPr>
            </a:br>
            <a:r>
              <a:rPr lang="en-US" sz="1600" b="1" i="1" dirty="0">
                <a:cs typeface="Times New Roman" panose="02020603050405020304" pitchFamily="18" charset="0"/>
                <a:hlinkClick r:id="rId8"/>
              </a:rPr>
              <a:t>Although many green products are moving in the right direction, what does the destination look like?</a:t>
            </a:r>
            <a:endParaRPr lang="en-US" sz="1600" b="1" i="1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cs typeface="Times New Roman" panose="02020603050405020304" pitchFamily="18" charset="0"/>
                <a:hlinkClick r:id="rId9"/>
              </a:rPr>
              <a:t>Fewer People? </a:t>
            </a:r>
            <a:br>
              <a:rPr lang="en-US" sz="1600" dirty="0">
                <a:cs typeface="Times New Roman" panose="02020603050405020304" pitchFamily="18" charset="0"/>
                <a:hlinkClick r:id="rId9"/>
              </a:rPr>
            </a:br>
            <a:r>
              <a:rPr lang="en-US" sz="1600" b="1" i="1" dirty="0">
                <a:cs typeface="Times New Roman" panose="02020603050405020304" pitchFamily="18" charset="0"/>
                <a:hlinkClick r:id="rId9"/>
              </a:rPr>
              <a:t>How can we change things to make our newest members of the human race welcome on our planet?</a:t>
            </a:r>
            <a:endParaRPr lang="en-US" sz="1600" b="1" i="1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dirty="0">
                <a:cs typeface="Times New Roman" panose="02020603050405020304" pitchFamily="18" charset="0"/>
                <a:hlinkClick r:id="rId10"/>
              </a:rPr>
              <a:t>How Do Other Species Live? </a:t>
            </a:r>
            <a:br>
              <a:rPr lang="en-US" sz="1600" dirty="0">
                <a:cs typeface="Times New Roman" panose="02020603050405020304" pitchFamily="18" charset="0"/>
                <a:hlinkClick r:id="rId10"/>
              </a:rPr>
            </a:br>
            <a:r>
              <a:rPr lang="en-US" sz="1600" b="1" i="1" dirty="0">
                <a:cs typeface="Times New Roman" panose="02020603050405020304" pitchFamily="18" charset="0"/>
                <a:hlinkClick r:id="rId10"/>
              </a:rPr>
              <a:t>What are the rules [for benign production]?</a:t>
            </a:r>
            <a:endParaRPr lang="en-US" sz="1600" b="1" i="1" dirty="0"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fr-FR" sz="1600" b="1" i="1" dirty="0">
              <a:cs typeface="Times New Roman" panose="02020603050405020304" pitchFamily="18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cs typeface="Times New Roman" panose="02020603050405020304" pitchFamily="18" charset="0"/>
              </a:rPr>
              <a:t>5</a:t>
            </a:fld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Seeing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Bigger</a:t>
            </a:r>
            <a:r>
              <a:rPr lang="de-DE" dirty="0"/>
              <a:t> Picture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4741" r="16966" b="55883"/>
          <a:stretch/>
        </p:blipFill>
        <p:spPr>
          <a:xfrm>
            <a:off x="755576" y="1072802"/>
            <a:ext cx="1760066" cy="4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8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6458" y="5186679"/>
            <a:ext cx="6596354" cy="2726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https://www.youtube.com/watch?v=zCRKvDyyHmI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476" y="1844824"/>
            <a:ext cx="5400318" cy="3037679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Circular Economy</a:t>
            </a:r>
          </a:p>
        </p:txBody>
      </p:sp>
    </p:spTree>
    <p:extLst>
      <p:ext uri="{BB962C8B-B14F-4D97-AF65-F5344CB8AC3E}">
        <p14:creationId xmlns:p14="http://schemas.microsoft.com/office/powerpoint/2010/main" val="868675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52515" y="1659018"/>
            <a:ext cx="761918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The circular economy offers the opportunity to move away from our "</a:t>
            </a:r>
            <a:r>
              <a:rPr lang="en-US" altLang="en-US" sz="1600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take - make - dispose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" model, by ensuring, through </a:t>
            </a:r>
            <a:r>
              <a:rPr lang="en-US" altLang="en-US" sz="1600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careful design 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and </a:t>
            </a:r>
            <a:r>
              <a:rPr lang="en-US" altLang="en-US" sz="1600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innovative business models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that </a:t>
            </a:r>
            <a:r>
              <a:rPr lang="en-US" altLang="en-US" sz="1600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technical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and </a:t>
            </a:r>
            <a:r>
              <a:rPr lang="en-US" altLang="en-US" sz="1600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biological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materials </a:t>
            </a:r>
            <a:r>
              <a:rPr lang="en-US" altLang="en-US" sz="1600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continuously flow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 safeguarding valuable resources and </a:t>
            </a:r>
            <a:r>
              <a:rPr lang="en-US" altLang="en-US" sz="1600" u="sng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restoring natural capital</a:t>
            </a:r>
            <a:r>
              <a:rPr lang="en-US" altLang="en-US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6" name="Picture 1" descr="linear-circular-croppe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4980" r="3376" b="5764"/>
          <a:stretch/>
        </p:blipFill>
        <p:spPr bwMode="auto">
          <a:xfrm>
            <a:off x="552515" y="2523647"/>
            <a:ext cx="7619183" cy="357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de-DE" dirty="0"/>
              <a:t>Circular Economy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4741" r="16966" b="55883"/>
          <a:stretch/>
        </p:blipFill>
        <p:spPr>
          <a:xfrm>
            <a:off x="6804248" y="6137264"/>
            <a:ext cx="1760066" cy="4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2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/>
          <a:stretch/>
        </p:blipFill>
        <p:spPr>
          <a:xfrm>
            <a:off x="922230" y="1556793"/>
            <a:ext cx="7036477" cy="4883354"/>
          </a:xfrm>
          <a:prstGeom prst="rect">
            <a:avLst/>
          </a:prstGeom>
          <a:ln w="19050">
            <a:noFill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877908"/>
            <a:ext cx="6552728" cy="13284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0" hangingPunct="0">
              <a:lnSpc>
                <a:spcPct val="120000"/>
              </a:lnSpc>
              <a:buClr>
                <a:srgbClr val="334553"/>
              </a:buClr>
              <a:buSzPct val="80000"/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The Ellen MacArthur Foundation was launched in 2010 to accelerate the transition to a Circular Economy.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22230" y="2462244"/>
            <a:ext cx="2713666" cy="3199004"/>
          </a:xfrm>
          <a:prstGeom prst="roundRect">
            <a:avLst/>
          </a:prstGeom>
          <a:noFill/>
          <a:ln w="19050">
            <a:solidFill>
              <a:srgbClr val="D600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à coins arrondis 11"/>
          <p:cNvSpPr/>
          <p:nvPr/>
        </p:nvSpPr>
        <p:spPr>
          <a:xfrm>
            <a:off x="5292080" y="2449451"/>
            <a:ext cx="2624012" cy="3211797"/>
          </a:xfrm>
          <a:prstGeom prst="roundRect">
            <a:avLst/>
          </a:prstGeom>
          <a:noFill/>
          <a:ln w="19050">
            <a:solidFill>
              <a:srgbClr val="D600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à coins arrondis 12"/>
          <p:cNvSpPr/>
          <p:nvPr/>
        </p:nvSpPr>
        <p:spPr>
          <a:xfrm>
            <a:off x="2910373" y="1582006"/>
            <a:ext cx="3389819" cy="622858"/>
          </a:xfrm>
          <a:prstGeom prst="roundRect">
            <a:avLst/>
          </a:prstGeom>
          <a:noFill/>
          <a:ln w="19050">
            <a:solidFill>
              <a:srgbClr val="D600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Possible solutions for a Circular Economy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t="14741" r="16966" b="55883"/>
          <a:stretch/>
        </p:blipFill>
        <p:spPr>
          <a:xfrm>
            <a:off x="6804248" y="6137264"/>
            <a:ext cx="1760066" cy="478278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3707904" y="2439868"/>
            <a:ext cx="1504467" cy="3203310"/>
          </a:xfrm>
          <a:prstGeom prst="roundRect">
            <a:avLst/>
          </a:prstGeom>
          <a:noFill/>
          <a:ln w="19050">
            <a:solidFill>
              <a:srgbClr val="D600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à coins arrondis 17"/>
          <p:cNvSpPr/>
          <p:nvPr/>
        </p:nvSpPr>
        <p:spPr>
          <a:xfrm>
            <a:off x="2808822" y="5818045"/>
            <a:ext cx="3389819" cy="622858"/>
          </a:xfrm>
          <a:prstGeom prst="roundRect">
            <a:avLst/>
          </a:prstGeom>
          <a:noFill/>
          <a:ln w="19050">
            <a:solidFill>
              <a:srgbClr val="D6009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88038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5720288"/>
            <a:ext cx="7108841" cy="444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400" b="1" i="1" dirty="0">
                <a:cs typeface="Times New Roman" panose="02020603050405020304" pitchFamily="18" charset="0"/>
                <a:hlinkClick r:id="rId2"/>
              </a:rPr>
              <a:t>https://www.youtube.com/watch?v=KIp7Bjexf3Y&amp;list=PLD2C43638C526D33F&amp;index=9</a:t>
            </a:r>
            <a:r>
              <a:rPr lang="en-US" sz="1400" b="1" i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CF96C-7672-4D84-A7A1-010FD98B1FFE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500034" y="304205"/>
            <a:ext cx="6304214" cy="5530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 new perspective: Rethink everything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t="7308" r="3950" b="12182"/>
          <a:stretch/>
        </p:blipFill>
        <p:spPr>
          <a:xfrm>
            <a:off x="1979712" y="1361588"/>
            <a:ext cx="4800111" cy="422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1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CloudSocket_PPT_Template_v2_DRAF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Arial Narrow" panose="020B0606020202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1916</Words>
  <Application>Microsoft Office PowerPoint</Application>
  <PresentationFormat>Affichage à l'écran (4:3)</PresentationFormat>
  <Paragraphs>308</Paragraphs>
  <Slides>31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Calibri</vt:lpstr>
      <vt:lpstr>Times New Roman</vt:lpstr>
      <vt:lpstr>Wingdings</vt:lpstr>
      <vt:lpstr>CloudSocket_PPT_Template_v2_DRAFT</vt:lpstr>
      <vt:lpstr>EMSE_05 Circular Economy and Product-Service System   Elaheh Maleki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CloudSocket Architecture</dc:title>
  <dc:creator>Robert Woitsch</dc:creator>
  <cp:lastModifiedBy>Loïc  MARIN</cp:lastModifiedBy>
  <cp:revision>115</cp:revision>
  <dcterms:modified xsi:type="dcterms:W3CDTF">2021-02-04T15:47:31Z</dcterms:modified>
</cp:coreProperties>
</file>