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9" r:id="rId3"/>
    <p:sldId id="268" r:id="rId4"/>
    <p:sldId id="273" r:id="rId5"/>
    <p:sldId id="272" r:id="rId6"/>
    <p:sldId id="282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286" r:id="rId4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tillot jules" initials="bj" lastIdx="1" clrIdx="0">
    <p:extLst>
      <p:ext uri="{19B8F6BF-5375-455C-9EA6-DF929625EA0E}">
        <p15:presenceInfo xmlns:p15="http://schemas.microsoft.com/office/powerpoint/2012/main" userId="dd7e8b05243d4c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EFD42F7-718C-4B98-AAEC-167E6DDD60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1B2AA4F-B828-4D7C-AFD3-893933DAFCB4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62D-FCD3-4083-9037-3E84387C616E}" type="slidenum">
              <a:rPr lang="fr-FR" smtClean="0"/>
              <a:t>5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83" y="1122363"/>
            <a:ext cx="9142095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83" y="3602038"/>
            <a:ext cx="9142095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025" y="365125"/>
            <a:ext cx="1051340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025" y="1825625"/>
            <a:ext cx="10513409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025" y="6356350"/>
            <a:ext cx="2742629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F8603B6-0B7A-4BC4-ABB8-2EA2CCB2E4E6}" type="datetimeFigureOut">
              <a:rPr lang="fr-FR" smtClean="0"/>
              <a:t>04/02/2021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EC06-E619-4E52-910A-4C5B953A7122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4732" y="6245225"/>
            <a:ext cx="3859996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 descr="Logo_RELIEF_BI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" y="172085"/>
            <a:ext cx="1606550" cy="93281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7406" y="6356350"/>
            <a:ext cx="274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3561BA9-CDCF-4958-B8AB-66F3BF063E13}" type="slidenum">
              <a:rPr lang="en-US" smtClean="0"/>
              <a:t>‹N°›</a:t>
            </a:fld>
            <a:endParaRPr lang="en-US"/>
          </a:p>
        </p:txBody>
      </p:sp>
      <p:pic>
        <p:nvPicPr>
          <p:cNvPr id="3" name="Picture 2" descr="CiteduDesign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2805" y="240665"/>
            <a:ext cx="797560" cy="795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57300" lvl="2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None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Capture d’écran du 2020-02-10 14-56-13"/>
          <p:cNvPicPr>
            <a:picLocks noChangeAspect="1"/>
          </p:cNvPicPr>
          <p:nvPr/>
        </p:nvPicPr>
        <p:blipFill>
          <a:blip r:embed="rId2">
            <a:clrChange>
              <a:clrFrom>
                <a:srgbClr val="F9FAFC">
                  <a:alpha val="100000"/>
                </a:srgbClr>
              </a:clrFrom>
              <a:clrTo>
                <a:srgbClr val="F9FA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480" y="1774190"/>
            <a:ext cx="2768600" cy="2604770"/>
          </a:xfrm>
          <a:prstGeom prst="rect">
            <a:avLst/>
          </a:prstGeom>
        </p:spPr>
      </p:pic>
      <p:sp>
        <p:nvSpPr>
          <p:cNvPr id="3" name="TextShape 2"/>
          <p:cNvSpPr txBox="1"/>
          <p:nvPr/>
        </p:nvSpPr>
        <p:spPr>
          <a:xfrm>
            <a:off x="3851275" y="1511300"/>
            <a:ext cx="6346825" cy="18021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altLang="fr-FR" sz="3600" b="1" cap="all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Integration of the uses and the design in the company business model</a:t>
            </a:r>
            <a:endParaRPr lang="en-US" altLang="fr-FR" sz="3600" b="1" strike="noStrike" cap="all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3851275" y="3714750"/>
            <a:ext cx="5060315" cy="131191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35">
              <a:lnSpc>
                <a:spcPct val="100000"/>
              </a:lnSpc>
              <a:buClr>
                <a:srgbClr val="000000"/>
              </a:buClr>
            </a:pPr>
            <a:r>
              <a:rPr lang="en-US" altLang="fr-FR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2020</a:t>
            </a:r>
          </a:p>
          <a:p>
            <a:pPr marL="635">
              <a:lnSpc>
                <a:spcPct val="100000"/>
              </a:lnSpc>
              <a:buClr>
                <a:srgbClr val="000000"/>
              </a:buClr>
            </a:pPr>
            <a:r>
              <a:rPr lang="en-US" altLang="fr-FR" sz="2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fr-FR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  Saint 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en-US" altLang="fr-FR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tienne </a:t>
            </a:r>
            <a:endParaRPr lang="fr-FR" sz="2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">
              <a:lnSpc>
                <a:spcPct val="100000"/>
              </a:lnSpc>
              <a:buClr>
                <a:srgbClr val="000000"/>
              </a:buClr>
            </a:pPr>
            <a:endParaRPr lang="fr-FR" sz="2400" b="0" strike="noStrike" spc="-1" dirty="0">
              <a:solidFill>
                <a:schemeClr val="bg2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footer_partners_RELI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60" y="5224780"/>
            <a:ext cx="9796145" cy="11601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7F51A-B9C4-4809-93BF-5997E87D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75" y="6096902"/>
            <a:ext cx="10513409" cy="1325563"/>
          </a:xfrm>
        </p:spPr>
        <p:txBody>
          <a:bodyPr/>
          <a:lstStyle/>
          <a:p>
            <a:r>
              <a:rPr lang="fr-FR" dirty="0" err="1"/>
              <a:t>Promoting</a:t>
            </a:r>
            <a:r>
              <a:rPr lang="fr-FR" dirty="0"/>
              <a:t> design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BE72597-415E-4467-B0FE-6AA985EAE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724" y="813771"/>
            <a:ext cx="8100801" cy="52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7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7E606-072F-4B1C-9E2A-F9F0389C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25" y="6090552"/>
            <a:ext cx="10513409" cy="1325563"/>
          </a:xfrm>
        </p:spPr>
        <p:txBody>
          <a:bodyPr/>
          <a:lstStyle/>
          <a:p>
            <a:r>
              <a:rPr lang="fr-FR" dirty="0"/>
              <a:t>International </a:t>
            </a:r>
            <a:r>
              <a:rPr lang="fr-FR" dirty="0" err="1"/>
              <a:t>event</a:t>
            </a:r>
            <a:r>
              <a:rPr lang="fr-FR" dirty="0"/>
              <a:t> : la Biennale du Design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59D5055-014B-4DBC-97F2-300591A82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059" y="429202"/>
            <a:ext cx="8474816" cy="56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BAE092-A75F-481B-B207-BA7CF70F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56" y="5975350"/>
            <a:ext cx="10513409" cy="1325563"/>
          </a:xfrm>
        </p:spPr>
        <p:txBody>
          <a:bodyPr/>
          <a:lstStyle/>
          <a:p>
            <a:r>
              <a:rPr lang="fr-FR" dirty="0" err="1"/>
              <a:t>Development</a:t>
            </a:r>
            <a:r>
              <a:rPr lang="fr-FR" dirty="0"/>
              <a:t> by the design (</a:t>
            </a:r>
            <a:r>
              <a:rPr lang="fr-FR" dirty="0" err="1"/>
              <a:t>companies</a:t>
            </a:r>
            <a:r>
              <a:rPr lang="fr-FR" dirty="0"/>
              <a:t> and </a:t>
            </a:r>
            <a:r>
              <a:rPr lang="fr-FR" dirty="0" err="1"/>
              <a:t>territories</a:t>
            </a:r>
            <a:r>
              <a:rPr lang="fr-FR" dirty="0"/>
              <a:t>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808A9B1-C24F-4EC2-98B0-814F76F1B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99" y="368999"/>
            <a:ext cx="8696325" cy="57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81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209165" y="1167130"/>
            <a:ext cx="7771765" cy="45858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: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RELIEF’s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</a:t>
            </a:r>
          </a:p>
          <a:p>
            <a:pPr marL="0" indent="0"/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Workshop: 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Concrete examples from companies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0092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87A8B-D7B4-4762-A572-5F29E7A2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Innovation by the uses…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7A70C8-E5EA-4D23-A227-C1C944283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… uses information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consumers</a:t>
            </a:r>
            <a:r>
              <a:rPr lang="fr-FR" dirty="0"/>
              <a:t>, </a:t>
            </a:r>
            <a:r>
              <a:rPr lang="fr-FR" dirty="0" err="1"/>
              <a:t>allowing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to </a:t>
            </a:r>
            <a:r>
              <a:rPr lang="fr-FR" dirty="0" err="1"/>
              <a:t>become</a:t>
            </a:r>
            <a:r>
              <a:rPr lang="fr-FR" dirty="0"/>
              <a:t> active participants of innovation </a:t>
            </a:r>
            <a:r>
              <a:rPr lang="fr-FR" dirty="0" err="1"/>
              <a:t>activities</a:t>
            </a:r>
            <a:r>
              <a:rPr lang="fr-FR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98B65-2731-4C88-B2D8-1516FE49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1" y="3663921"/>
            <a:ext cx="9882346" cy="17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70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209165" y="1167130"/>
            <a:ext cx="7771765" cy="45858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: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RELIEF’s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</a:t>
            </a:r>
          </a:p>
          <a:p>
            <a:pPr marL="0" indent="0"/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Workshop: 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Concrete examples from companies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52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209165" y="1167130"/>
            <a:ext cx="7771765" cy="45858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: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RELIEF’s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</a:t>
            </a:r>
          </a:p>
          <a:p>
            <a:pPr marL="0" indent="0"/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Workshop: 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 examples from companies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64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2EB1D-3CC3-4DFC-B60A-AB00C54D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 err="1"/>
              <a:t>Concrete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companies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159214-E6A3-422A-B31A-C3117233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25" y="1825625"/>
            <a:ext cx="10513409" cy="2136775"/>
          </a:xfrm>
        </p:spPr>
        <p:txBody>
          <a:bodyPr/>
          <a:lstStyle/>
          <a:p>
            <a:r>
              <a:rPr lang="fr-FR" dirty="0"/>
              <a:t>Sam Outillage : Integrated </a:t>
            </a:r>
            <a:r>
              <a:rPr lang="fr-FR" dirty="0" err="1"/>
              <a:t>industrial</a:t>
            </a:r>
            <a:r>
              <a:rPr lang="fr-FR" dirty="0"/>
              <a:t> design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Ecobel</a:t>
            </a:r>
            <a:r>
              <a:rPr lang="fr-FR" dirty="0"/>
              <a:t> : </a:t>
            </a:r>
            <a:r>
              <a:rPr lang="fr-FR" dirty="0" err="1"/>
              <a:t>transforming</a:t>
            </a:r>
            <a:r>
              <a:rPr lang="fr-FR" dirty="0"/>
              <a:t> </a:t>
            </a:r>
            <a:r>
              <a:rPr lang="fr-FR" dirty="0" err="1"/>
              <a:t>purchases</a:t>
            </a:r>
            <a:r>
              <a:rPr lang="fr-FR" dirty="0"/>
              <a:t> in </a:t>
            </a:r>
            <a:r>
              <a:rPr lang="fr-FR" dirty="0" err="1"/>
              <a:t>hospitals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915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772EB39-C82B-4DE7-9397-02199203B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596" y="1014262"/>
            <a:ext cx="8201503" cy="47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4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F3F65F4-BED2-4648-9726-272317FCC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829" y="990600"/>
            <a:ext cx="8013113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4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209165" y="1167130"/>
            <a:ext cx="7771765" cy="4524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: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RELIEF’s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</a:t>
            </a:r>
          </a:p>
          <a:p>
            <a:pPr marL="0" indent="0"/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Workshop: 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Concrete examples from companies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D7CBE27-C50C-4C92-BBD0-A12ABDA2D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131" y="937667"/>
            <a:ext cx="8271269" cy="50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4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D0BF8EC-CADE-4E35-96E1-CF60D3A1E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785" y="718457"/>
            <a:ext cx="7878950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9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749ACEA-D757-45E8-9A5C-0BCF55612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35" y="1209676"/>
            <a:ext cx="8061765" cy="54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09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0183506-57D0-4C97-BC8C-EA6A06FD2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014" y="1181100"/>
            <a:ext cx="7863746" cy="47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7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1FA16-8E06-43D0-9575-B105E9A1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2584450"/>
            <a:ext cx="2211388" cy="1092200"/>
          </a:xfrm>
        </p:spPr>
        <p:txBody>
          <a:bodyPr/>
          <a:lstStyle/>
          <a:p>
            <a:r>
              <a:rPr lang="fr-FR" sz="2800" dirty="0"/>
              <a:t>5 </a:t>
            </a:r>
            <a:r>
              <a:rPr lang="fr-FR" sz="2800" dirty="0" err="1"/>
              <a:t>operations</a:t>
            </a:r>
            <a:r>
              <a:rPr lang="fr-FR" sz="2800" dirty="0"/>
              <a:t> in one machine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651AB8A-3E0E-4EA7-81A5-237EC3782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795" y="1101693"/>
            <a:ext cx="3166329" cy="53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4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89F37-9400-464B-B126-CF941B721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07" y="704056"/>
            <a:ext cx="10513409" cy="1325563"/>
          </a:xfrm>
        </p:spPr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2BCD5AF-1B58-40F6-8BD1-FE31BF91C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2957" y="1632810"/>
            <a:ext cx="2082907" cy="971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86A9D0A-A6B8-4DD7-B596-95133BF71BA8}"/>
              </a:ext>
            </a:extLst>
          </p:cNvPr>
          <p:cNvSpPr txBox="1"/>
          <p:nvPr/>
        </p:nvSpPr>
        <p:spPr>
          <a:xfrm>
            <a:off x="1419225" y="2764678"/>
            <a:ext cx="54959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Product </a:t>
            </a:r>
            <a:r>
              <a:rPr lang="fr-FR" dirty="0" err="1"/>
              <a:t>presentation</a:t>
            </a:r>
            <a:endParaRPr lang="fr-FR" dirty="0"/>
          </a:p>
          <a:p>
            <a:r>
              <a:rPr lang="fr-FR" dirty="0"/>
              <a:t> </a:t>
            </a:r>
          </a:p>
          <a:p>
            <a:r>
              <a:rPr lang="en-US" dirty="0"/>
              <a:t>Ecological shower for the prevention of bacteriological risks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Water and contaminations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hospital-acquired diseases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legionellosis cases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For public and private </a:t>
            </a:r>
            <a:r>
              <a:rPr lang="en-US" dirty="0" err="1"/>
              <a:t>establishements</a:t>
            </a:r>
            <a:endParaRPr lang="en-US" dirty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9646B4-E83A-42CA-8BCF-E2BBC6BC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75" y="3394876"/>
            <a:ext cx="3391074" cy="24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1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04FBD-A34D-4CA3-9C30-73BE6B8B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34B493-DBB5-4CB1-881B-9559B626F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: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basic and </a:t>
            </a:r>
            <a:r>
              <a:rPr lang="fr-FR" dirty="0" err="1"/>
              <a:t>disposable</a:t>
            </a:r>
            <a:r>
              <a:rPr lang="fr-FR" dirty="0"/>
              <a:t> </a:t>
            </a:r>
            <a:r>
              <a:rPr lang="fr-FR" dirty="0" err="1"/>
              <a:t>products</a:t>
            </a:r>
            <a:endParaRPr lang="fr-FR" dirty="0"/>
          </a:p>
          <a:p>
            <a:pPr lvl="1"/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destroyed</a:t>
            </a:r>
            <a:r>
              <a:rPr lang="fr-FR" dirty="0"/>
              <a:t> by </a:t>
            </a:r>
            <a:r>
              <a:rPr lang="fr-FR" dirty="0" err="1"/>
              <a:t>incinerator</a:t>
            </a:r>
            <a:endParaRPr lang="fr-FR" dirty="0"/>
          </a:p>
          <a:p>
            <a:pPr lvl="1"/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standards</a:t>
            </a:r>
          </a:p>
          <a:p>
            <a:pPr lvl="1"/>
            <a:r>
              <a:rPr lang="fr-FR" dirty="0"/>
              <a:t>Frome China and </a:t>
            </a:r>
            <a:r>
              <a:rPr lang="fr-FR" dirty="0" err="1"/>
              <a:t>Italy</a:t>
            </a:r>
            <a:r>
              <a:rPr lang="fr-FR" dirty="0"/>
              <a:t>…</a:t>
            </a:r>
          </a:p>
          <a:p>
            <a:pPr lvl="1"/>
            <a:r>
              <a:rPr lang="fr-FR" dirty="0"/>
              <a:t>Price </a:t>
            </a:r>
            <a:r>
              <a:rPr lang="fr-FR" dirty="0" err="1"/>
              <a:t>from</a:t>
            </a:r>
            <a:r>
              <a:rPr lang="fr-FR" dirty="0"/>
              <a:t> 1.99€ to 4€</a:t>
            </a:r>
          </a:p>
          <a:p>
            <a:pPr lvl="1"/>
            <a:r>
              <a:rPr lang="fr-FR" dirty="0" err="1"/>
              <a:t>delivered</a:t>
            </a:r>
            <a:r>
              <a:rPr lang="fr-FR" dirty="0"/>
              <a:t> in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bags</a:t>
            </a:r>
            <a:endParaRPr lang="fr-FR" dirty="0"/>
          </a:p>
          <a:p>
            <a:pPr lvl="1"/>
            <a:r>
              <a:rPr lang="en-US" dirty="0"/>
              <a:t>sale by resellers of all sizes</a:t>
            </a:r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4761C7-8762-4B6B-9B0D-7098C3ED3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07" y="1997075"/>
            <a:ext cx="4224350" cy="33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4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53AE0-49FB-489B-8699-5F4ADC99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6CFD2A-C485-4829-86EE-27BA83B24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expectations </a:t>
            </a:r>
            <a:r>
              <a:rPr lang="fr-FR" dirty="0" err="1"/>
              <a:t>identified</a:t>
            </a:r>
            <a:r>
              <a:rPr lang="fr-FR" dirty="0"/>
              <a:t> :</a:t>
            </a:r>
          </a:p>
          <a:p>
            <a:endParaRPr lang="fr-FR" dirty="0"/>
          </a:p>
          <a:p>
            <a:pPr lvl="1"/>
            <a:r>
              <a:rPr lang="fr-FR" dirty="0">
                <a:solidFill>
                  <a:srgbClr val="0070C0"/>
                </a:solidFill>
              </a:rPr>
              <a:t>Security</a:t>
            </a:r>
          </a:p>
          <a:p>
            <a:pPr lvl="1"/>
            <a:r>
              <a:rPr lang="fr-FR" dirty="0" err="1">
                <a:solidFill>
                  <a:srgbClr val="0070C0"/>
                </a:solidFill>
              </a:rPr>
              <a:t>Hygiene</a:t>
            </a:r>
            <a:endParaRPr lang="fr-FR" dirty="0">
              <a:solidFill>
                <a:srgbClr val="0070C0"/>
              </a:solidFill>
            </a:endParaRPr>
          </a:p>
          <a:p>
            <a:pPr lvl="1"/>
            <a:r>
              <a:rPr lang="fr-FR" dirty="0">
                <a:solidFill>
                  <a:srgbClr val="0070C0"/>
                </a:solidFill>
              </a:rPr>
              <a:t>Environnement</a:t>
            </a:r>
          </a:p>
          <a:p>
            <a:pPr lvl="1"/>
            <a:r>
              <a:rPr lang="fr-FR" dirty="0" err="1">
                <a:solidFill>
                  <a:srgbClr val="0070C0"/>
                </a:solidFill>
              </a:rPr>
              <a:t>Savings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7E41CB-84BF-43F8-BD3C-682246DC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734" y="1690688"/>
            <a:ext cx="5107066" cy="34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46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141DA-0420-4FC2-BF27-B02BA056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F64DB1-78C1-4464-8378-0E7B2B681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specifications</a:t>
            </a:r>
            <a:r>
              <a:rPr lang="fr-FR" dirty="0"/>
              <a:t> to the designer</a:t>
            </a:r>
          </a:p>
          <a:p>
            <a:endParaRPr lang="fr-FR" dirty="0"/>
          </a:p>
          <a:p>
            <a:pPr lvl="1"/>
            <a:r>
              <a:rPr lang="fr-FR" dirty="0" err="1">
                <a:solidFill>
                  <a:srgbClr val="0070C0"/>
                </a:solidFill>
              </a:rPr>
              <a:t>limiting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health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risks</a:t>
            </a:r>
            <a:endParaRPr lang="fr-FR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suitable for sale or service offering</a:t>
            </a:r>
          </a:p>
          <a:p>
            <a:pPr lvl="1"/>
            <a:r>
              <a:rPr lang="fr-FR" dirty="0"/>
              <a:t>Clean </a:t>
            </a:r>
            <a:r>
              <a:rPr lang="fr-FR" dirty="0" err="1"/>
              <a:t>aesthetic</a:t>
            </a:r>
            <a:r>
              <a:rPr lang="fr-FR" dirty="0"/>
              <a:t> signature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special attention paid to the maintenance user</a:t>
            </a:r>
          </a:p>
          <a:p>
            <a:pPr lvl="1"/>
            <a:r>
              <a:rPr lang="fr-FR" dirty="0" err="1">
                <a:solidFill>
                  <a:srgbClr val="0070C0"/>
                </a:solidFill>
              </a:rPr>
              <a:t>product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traceability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7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141DA-0420-4FC2-BF27-B02BA056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F64DB1-78C1-4464-8378-0E7B2B681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specifications</a:t>
            </a:r>
            <a:r>
              <a:rPr lang="fr-FR" dirty="0"/>
              <a:t> to the designer</a:t>
            </a:r>
          </a:p>
          <a:p>
            <a:endParaRPr lang="fr-FR" dirty="0"/>
          </a:p>
          <a:p>
            <a:pPr lvl="1"/>
            <a:r>
              <a:rPr lang="en-US" dirty="0"/>
              <a:t>reduce the amount of material used for manufacturing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Goal -20%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modular construction for the decomposition of the product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suitable for a service offer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make it easier to recycle the product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fr-FR" dirty="0" err="1">
                <a:solidFill>
                  <a:srgbClr val="0070C0"/>
                </a:solidFill>
              </a:rPr>
              <a:t>modular</a:t>
            </a:r>
            <a:r>
              <a:rPr lang="fr-FR" dirty="0"/>
              <a:t> design</a:t>
            </a:r>
          </a:p>
          <a:p>
            <a:pPr lvl="1"/>
            <a:endParaRPr lang="fr-FR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Personalization</a:t>
            </a:r>
            <a:r>
              <a:rPr lang="en-US" dirty="0"/>
              <a:t> depending on the type of establishment, sale or service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40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0" y="517525"/>
            <a:ext cx="9246235" cy="5226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12285" y="2199640"/>
            <a:ext cx="6202680" cy="33229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434205" y="2926715"/>
            <a:ext cx="3044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80275" y="1316355"/>
            <a:ext cx="3003550" cy="19996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 descr="Logo_RELIEF_B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05" y="1605280"/>
            <a:ext cx="2447290" cy="1422400"/>
          </a:xfrm>
          <a:prstGeom prst="rect">
            <a:avLst/>
          </a:prstGeom>
        </p:spPr>
      </p:pic>
      <p:pic>
        <p:nvPicPr>
          <p:cNvPr id="11" name="Picture 10" descr="logo_CETIM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044950"/>
            <a:ext cx="1203325" cy="694055"/>
          </a:xfrm>
          <a:prstGeom prst="rect">
            <a:avLst/>
          </a:prstGeom>
        </p:spPr>
      </p:pic>
      <p:pic>
        <p:nvPicPr>
          <p:cNvPr id="12" name="Picture 11" descr="logo_CJD_AUR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620" y="4044950"/>
            <a:ext cx="1203325" cy="694055"/>
          </a:xfrm>
          <a:prstGeom prst="rect">
            <a:avLst/>
          </a:prstGeom>
        </p:spPr>
      </p:pic>
      <p:pic>
        <p:nvPicPr>
          <p:cNvPr id="14" name="Picture 13" descr="Logo_ciridd_rv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120" y="3510280"/>
            <a:ext cx="2118360" cy="125095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24965" y="1122680"/>
            <a:ext cx="3044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: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6" descr="logo-region-auvergne-rhone-alpes-rvb-bleu-gri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65" y="2099945"/>
            <a:ext cx="2809240" cy="917575"/>
          </a:xfrm>
          <a:prstGeom prst="rect">
            <a:avLst/>
          </a:prstGeom>
        </p:spPr>
      </p:pic>
      <p:pic>
        <p:nvPicPr>
          <p:cNvPr id="18" name="Picture 17" descr="BUR-AD-F-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165" y="3510280"/>
            <a:ext cx="1353185" cy="150495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7225030" y="3676650"/>
            <a:ext cx="3044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 :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64ABC-76CA-4B2F-A26E-1A520AD4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933166-56E7-43DB-8882-8C44CE356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07" y="1511300"/>
            <a:ext cx="10513409" cy="4351338"/>
          </a:xfrm>
        </p:spPr>
        <p:txBody>
          <a:bodyPr/>
          <a:lstStyle/>
          <a:p>
            <a:r>
              <a:rPr lang="fr-FR" dirty="0"/>
              <a:t>V1 </a:t>
            </a:r>
            <a:r>
              <a:rPr lang="fr-FR" dirty="0" err="1"/>
              <a:t>validated</a:t>
            </a:r>
            <a:r>
              <a:rPr lang="fr-FR" dirty="0"/>
              <a:t> 2 arguments :</a:t>
            </a:r>
          </a:p>
          <a:p>
            <a:endParaRPr lang="fr-FR" dirty="0"/>
          </a:p>
          <a:p>
            <a:pPr lvl="1"/>
            <a:r>
              <a:rPr lang="fr-FR" dirty="0" err="1">
                <a:solidFill>
                  <a:srgbClr val="0070C0"/>
                </a:solidFill>
              </a:rPr>
              <a:t>guarantee</a:t>
            </a:r>
            <a:r>
              <a:rPr lang="fr-FR" dirty="0">
                <a:solidFill>
                  <a:srgbClr val="0070C0"/>
                </a:solidFill>
              </a:rPr>
              <a:t> of </a:t>
            </a:r>
            <a:r>
              <a:rPr lang="fr-FR" dirty="0" err="1">
                <a:solidFill>
                  <a:srgbClr val="0070C0"/>
                </a:solidFill>
              </a:rPr>
              <a:t>hygiene</a:t>
            </a:r>
            <a:endParaRPr lang="fr-FR" dirty="0">
              <a:solidFill>
                <a:srgbClr val="0070C0"/>
              </a:solidFill>
            </a:endParaRPr>
          </a:p>
          <a:p>
            <a:pPr lvl="2"/>
            <a:r>
              <a:rPr lang="en-US" sz="1800" dirty="0"/>
              <a:t>efficiency of cleaning and hygienic actions</a:t>
            </a:r>
          </a:p>
          <a:p>
            <a:pPr lvl="2"/>
            <a:endParaRPr lang="en-US" sz="1800" dirty="0"/>
          </a:p>
          <a:p>
            <a:pPr lvl="1"/>
            <a:r>
              <a:rPr lang="fr-FR" dirty="0">
                <a:solidFill>
                  <a:srgbClr val="0070C0"/>
                </a:solidFill>
              </a:rPr>
              <a:t>water </a:t>
            </a:r>
            <a:r>
              <a:rPr lang="fr-FR" dirty="0" err="1">
                <a:solidFill>
                  <a:srgbClr val="0070C0"/>
                </a:solidFill>
              </a:rPr>
              <a:t>saving</a:t>
            </a:r>
            <a:r>
              <a:rPr lang="fr-FR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ED0427-4B0F-4EE8-B652-E77629F0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333" y="4092530"/>
            <a:ext cx="7624892" cy="26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02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697F7-4F7E-48A0-9C06-D7CCFDD1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0600B5-4E75-4A48-A8D8-FF8135745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Key points : </a:t>
            </a:r>
          </a:p>
          <a:p>
            <a:endParaRPr lang="fr-FR" dirty="0"/>
          </a:p>
          <a:p>
            <a:pPr lvl="1"/>
            <a:r>
              <a:rPr lang="en-US" dirty="0"/>
              <a:t>communicate a high-end image through the adequation between aesthetics, price and service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provide optimal (and obvious) ergonomics for the end user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offer modularity to adapt the offer to different markets and 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27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584" y="1924051"/>
            <a:ext cx="6994387" cy="33949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101138" y="2757488"/>
            <a:ext cx="22502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Design </a:t>
            </a:r>
            <a:r>
              <a:rPr lang="fr-FR" sz="2800" dirty="0" err="1"/>
              <a:t>study</a:t>
            </a:r>
            <a:r>
              <a:rPr lang="fr-FR" sz="2800" dirty="0"/>
              <a:t> :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adaptation for </a:t>
            </a:r>
            <a:r>
              <a:rPr lang="fr-FR" dirty="0" err="1"/>
              <a:t>removal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689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889" y="1924051"/>
            <a:ext cx="6947776" cy="33949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101138" y="2757488"/>
            <a:ext cx="22502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Design </a:t>
            </a:r>
            <a:r>
              <a:rPr lang="fr-FR" sz="2800" dirty="0" err="1"/>
              <a:t>study</a:t>
            </a:r>
            <a:r>
              <a:rPr lang="fr-FR" sz="2800" dirty="0"/>
              <a:t> :</a:t>
            </a:r>
          </a:p>
          <a:p>
            <a:r>
              <a:rPr lang="fr-FR" dirty="0"/>
              <a:t>	</a:t>
            </a:r>
          </a:p>
          <a:p>
            <a:r>
              <a:rPr lang="en-US" dirty="0"/>
              <a:t>new tube concept directly on the head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187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812" y="1924051"/>
            <a:ext cx="6807929" cy="33949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101138" y="2757488"/>
            <a:ext cx="22502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Sketch:</a:t>
            </a:r>
          </a:p>
          <a:p>
            <a:r>
              <a:rPr lang="fr-FR" dirty="0"/>
              <a:t>	</a:t>
            </a:r>
          </a:p>
          <a:p>
            <a:r>
              <a:rPr lang="en-US" dirty="0"/>
              <a:t>style study based on functional study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310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423" y="2209801"/>
            <a:ext cx="6864701" cy="38173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95363" y="1367522"/>
            <a:ext cx="286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Design </a:t>
            </a:r>
            <a:r>
              <a:rPr lang="fr-FR" sz="3600" dirty="0" err="1"/>
              <a:t>study</a:t>
            </a:r>
            <a:r>
              <a:rPr lang="fr-FR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7637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636" y="2209801"/>
            <a:ext cx="6362273" cy="38173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95363" y="1367522"/>
            <a:ext cx="85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validated sketch for 3D manufacturing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47001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636" y="2374472"/>
            <a:ext cx="6362273" cy="34880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95363" y="1367522"/>
            <a:ext cx="85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Final 3D modeling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45185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218B-4D44-425C-B772-0DFE2421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5AF717-3043-427A-926F-E6067DF1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526" y="2374471"/>
            <a:ext cx="6842324" cy="40543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812D9-BBA9-430C-9B81-0119626D598C}"/>
              </a:ext>
            </a:extLst>
          </p:cNvPr>
          <p:cNvSpPr txBox="1"/>
          <p:nvPr/>
        </p:nvSpPr>
        <p:spPr>
          <a:xfrm>
            <a:off x="995363" y="1367522"/>
            <a:ext cx="85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Design study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578691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CE49D-B7BB-4EEC-98F0-D910F97E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47E54-6A5D-4E85-A58D-4F14DC526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For establishments :</a:t>
            </a:r>
          </a:p>
          <a:p>
            <a:endParaRPr lang="fr-FR" dirty="0"/>
          </a:p>
          <a:p>
            <a:pPr lvl="1"/>
            <a:r>
              <a:rPr lang="fr-FR" dirty="0">
                <a:solidFill>
                  <a:srgbClr val="0070C0"/>
                </a:solidFill>
              </a:rPr>
              <a:t>A </a:t>
            </a:r>
            <a:r>
              <a:rPr lang="fr-FR" dirty="0" err="1">
                <a:solidFill>
                  <a:srgbClr val="0070C0"/>
                </a:solidFill>
              </a:rPr>
              <a:t>turnkey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procedure</a:t>
            </a:r>
            <a:endParaRPr lang="fr-FR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Security</a:t>
            </a:r>
            <a:r>
              <a:rPr lang="en-US" dirty="0"/>
              <a:t> for the various players (headmaster, health manager, technical manager, ...)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realizing </a:t>
            </a:r>
            <a:r>
              <a:rPr lang="en-US" dirty="0">
                <a:solidFill>
                  <a:srgbClr val="0070C0"/>
                </a:solidFill>
              </a:rPr>
              <a:t>savings</a:t>
            </a:r>
            <a:r>
              <a:rPr lang="en-US" dirty="0"/>
              <a:t> from using the product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05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5260" y="1055370"/>
            <a:ext cx="9839960" cy="47218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pool of 6 consultants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70355" y="1563370"/>
            <a:ext cx="1395095" cy="413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06750" y="1563370"/>
            <a:ext cx="1395095" cy="413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43145" y="1563370"/>
            <a:ext cx="1395095" cy="413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79540" y="1563370"/>
            <a:ext cx="1395095" cy="413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15935" y="1563370"/>
            <a:ext cx="1394460" cy="413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752330" y="1563370"/>
            <a:ext cx="1394460" cy="413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65" y="1741805"/>
            <a:ext cx="1133475" cy="650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1630045"/>
            <a:ext cx="875030" cy="875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245" y="1878330"/>
            <a:ext cx="1318895" cy="377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55" y="1630045"/>
            <a:ext cx="875665" cy="875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095" y="1662430"/>
            <a:ext cx="1120140" cy="924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370" y="1938655"/>
            <a:ext cx="1262380" cy="37211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583055" y="2717165"/>
            <a:ext cx="138239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19450" y="2717165"/>
            <a:ext cx="138239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43145" y="2717165"/>
            <a:ext cx="138239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92240" y="2717165"/>
            <a:ext cx="138239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28000" y="2717165"/>
            <a:ext cx="138239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64395" y="2717165"/>
            <a:ext cx="138239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6285" y="2871470"/>
            <a:ext cx="1228725" cy="4718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8015" y="2871470"/>
            <a:ext cx="753110" cy="746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415" y="3908425"/>
            <a:ext cx="826135" cy="8261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4695" y="3667125"/>
            <a:ext cx="1250315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0200" y="2871470"/>
            <a:ext cx="1007110" cy="11093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1345" y="2871470"/>
            <a:ext cx="1184275" cy="7956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7755" y="2871470"/>
            <a:ext cx="1273175" cy="8147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11410" y="2871470"/>
            <a:ext cx="876300" cy="8763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CE49D-B7BB-4EEC-98F0-D910F97E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Ecobel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47E54-6A5D-4E85-A58D-4F14DC526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users</a:t>
            </a:r>
            <a:r>
              <a:rPr lang="fr-FR" dirty="0"/>
              <a:t> :</a:t>
            </a:r>
          </a:p>
          <a:p>
            <a:endParaRPr lang="fr-FR" dirty="0"/>
          </a:p>
          <a:p>
            <a:pPr lvl="1"/>
            <a:r>
              <a:rPr lang="en-US" dirty="0"/>
              <a:t>The security of a procedure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Ecological action </a:t>
            </a:r>
            <a:r>
              <a:rPr lang="en-US" dirty="0"/>
              <a:t>to meet objectives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Considering the risk </a:t>
            </a:r>
            <a:r>
              <a:rPr lang="en-US" dirty="0"/>
              <a:t>for the client or patient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88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209165" y="1167130"/>
            <a:ext cx="7771765" cy="45858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: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RELIEF’s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</a:t>
            </a:r>
          </a:p>
          <a:p>
            <a:pPr marL="0" indent="0"/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Workshop: 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Concrete examples from companies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0" indent="0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38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714"/>
            <a:ext cx="10513409" cy="1325287"/>
          </a:xfrm>
        </p:spPr>
        <p:txBody>
          <a:bodyPr/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RELIEF’s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program</a:t>
            </a:r>
          </a:p>
        </p:txBody>
      </p:sp>
      <p:sp>
        <p:nvSpPr>
          <p:cNvPr id="8" name="Signalisation droite 7"/>
          <p:cNvSpPr/>
          <p:nvPr/>
        </p:nvSpPr>
        <p:spPr bwMode="auto">
          <a:xfrm>
            <a:off x="365062" y="3331154"/>
            <a:ext cx="9866200" cy="622170"/>
          </a:xfrm>
          <a:prstGeom prst="homePlat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5482658" y="3502568"/>
            <a:ext cx="279342" cy="27934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4019999" y="3502568"/>
            <a:ext cx="279342" cy="27934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1161979" y="3502568"/>
            <a:ext cx="279342" cy="27934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10081440" y="3331154"/>
            <a:ext cx="2063675" cy="62217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à coins arrondis 5"/>
          <p:cNvSpPr/>
          <p:nvPr/>
        </p:nvSpPr>
        <p:spPr bwMode="auto">
          <a:xfrm>
            <a:off x="10572825" y="3505033"/>
            <a:ext cx="1155291" cy="2768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9981"/>
          <a:lstStyle/>
          <a:p>
            <a:pPr algn="ctr">
              <a:defRPr/>
            </a:pPr>
            <a:endParaRPr lang="fr-FR" sz="2000" b="1" dirty="0"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829039" y="3462398"/>
            <a:ext cx="7340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</a:rPr>
              <a:t>2021</a:t>
            </a:r>
          </a:p>
        </p:txBody>
      </p:sp>
      <p:sp>
        <p:nvSpPr>
          <p:cNvPr id="19" name="Bulle rectangulaire 18"/>
          <p:cNvSpPr/>
          <p:nvPr/>
        </p:nvSpPr>
        <p:spPr bwMode="auto">
          <a:xfrm>
            <a:off x="9979142" y="4238474"/>
            <a:ext cx="2063674" cy="851943"/>
          </a:xfrm>
          <a:prstGeom prst="wedgeRectCallout">
            <a:avLst>
              <a:gd name="adj1" fmla="val 25078"/>
              <a:gd name="adj2" fmla="val -122522"/>
            </a:avLst>
          </a:prstGeom>
          <a:solidFill>
            <a:srgbClr val="00B0F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600" dirty="0" err="1">
                <a:latin typeface="Arial" panose="020B0604020202020204" pitchFamily="34" charset="0"/>
              </a:rPr>
              <a:t>Developpment</a:t>
            </a:r>
            <a:r>
              <a:rPr lang="fr-FR" sz="1600" dirty="0">
                <a:latin typeface="Arial" panose="020B0604020202020204" pitchFamily="34" charset="0"/>
              </a:rPr>
              <a:t> of support and </a:t>
            </a:r>
            <a:r>
              <a:rPr lang="fr-FR" sz="1600" dirty="0" err="1">
                <a:latin typeface="Arial" panose="020B0604020202020204" pitchFamily="34" charset="0"/>
              </a:rPr>
              <a:t>seminars</a:t>
            </a:r>
            <a:endParaRPr lang="fr-FR" sz="1600" dirty="0">
              <a:latin typeface="Arial" panose="020B0604020202020204" pitchFamily="34" charset="0"/>
            </a:endParaRPr>
          </a:p>
          <a:p>
            <a:pPr>
              <a:defRPr/>
            </a:pPr>
            <a:endParaRPr lang="fr-FR" sz="1600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fr-FR" sz="1600" dirty="0">
              <a:latin typeface="+mj-lt"/>
            </a:endParaRPr>
          </a:p>
        </p:txBody>
      </p:sp>
      <p:sp>
        <p:nvSpPr>
          <p:cNvPr id="24" name="Signalisation droite 23"/>
          <p:cNvSpPr/>
          <p:nvPr/>
        </p:nvSpPr>
        <p:spPr bwMode="auto">
          <a:xfrm>
            <a:off x="1441450" y="5264150"/>
            <a:ext cx="9876790" cy="438150"/>
          </a:xfrm>
          <a:prstGeom prst="homePlat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441450" y="5314950"/>
            <a:ext cx="9595485" cy="33718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Validation COTECH au fil de l’eau des entreprises candidates et des changements de modules</a:t>
            </a:r>
          </a:p>
        </p:txBody>
      </p:sp>
      <p:sp>
        <p:nvSpPr>
          <p:cNvPr id="26" name="Signalisation droite 25"/>
          <p:cNvSpPr/>
          <p:nvPr/>
        </p:nvSpPr>
        <p:spPr bwMode="auto">
          <a:xfrm>
            <a:off x="1757218" y="545509"/>
            <a:ext cx="8294314" cy="438037"/>
          </a:xfrm>
          <a:prstGeom prst="homePlat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932728" y="595529"/>
            <a:ext cx="3400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latin typeface="Arial" panose="020B0604020202020204" pitchFamily="34" charset="0"/>
              </a:rPr>
              <a:t>Beginning</a:t>
            </a:r>
            <a:r>
              <a:rPr lang="fr-FR" sz="1600" b="1" dirty="0">
                <a:latin typeface="Arial" panose="020B0604020202020204" pitchFamily="34" charset="0"/>
              </a:rPr>
              <a:t> of </a:t>
            </a:r>
            <a:r>
              <a:rPr lang="fr-FR" sz="1600" b="1" dirty="0" err="1">
                <a:latin typeface="Arial" panose="020B0604020202020204" pitchFamily="34" charset="0"/>
              </a:rPr>
              <a:t>individual</a:t>
            </a:r>
            <a:r>
              <a:rPr lang="fr-FR" sz="1600" b="1" dirty="0">
                <a:latin typeface="Arial" panose="020B0604020202020204" pitchFamily="34" charset="0"/>
              </a:rPr>
              <a:t> support</a:t>
            </a:r>
          </a:p>
        </p:txBody>
      </p:sp>
      <p:sp>
        <p:nvSpPr>
          <p:cNvPr id="30" name="Ellipse 29"/>
          <p:cNvSpPr/>
          <p:nvPr/>
        </p:nvSpPr>
        <p:spPr bwMode="auto">
          <a:xfrm>
            <a:off x="2515173" y="3506098"/>
            <a:ext cx="279342" cy="27934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32" name="Rectangle à coins arrondis 5"/>
          <p:cNvSpPr/>
          <p:nvPr/>
        </p:nvSpPr>
        <p:spPr bwMode="auto">
          <a:xfrm>
            <a:off x="8830061" y="3502568"/>
            <a:ext cx="1155291" cy="2768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9981"/>
          <a:lstStyle/>
          <a:p>
            <a:pPr algn="ctr">
              <a:defRPr/>
            </a:pPr>
            <a:endParaRPr lang="fr-FR" sz="2000" b="1" dirty="0">
              <a:latin typeface="+mj-l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778439" y="346467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</a:rPr>
              <a:t>End of 2020</a:t>
            </a:r>
          </a:p>
        </p:txBody>
      </p:sp>
      <p:sp>
        <p:nvSpPr>
          <p:cNvPr id="34" name="Rectangle à coins arrondis 5"/>
          <p:cNvSpPr/>
          <p:nvPr/>
        </p:nvSpPr>
        <p:spPr bwMode="auto">
          <a:xfrm>
            <a:off x="12065" y="3514725"/>
            <a:ext cx="972820" cy="2768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9981"/>
          <a:lstStyle/>
          <a:p>
            <a:pPr algn="ctr">
              <a:defRPr/>
            </a:pPr>
            <a:endParaRPr lang="fr-FR" sz="2000" b="1" dirty="0">
              <a:latin typeface="+mj-l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66370" y="3465195"/>
            <a:ext cx="806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</a:rPr>
              <a:t>2019</a:t>
            </a:r>
          </a:p>
        </p:txBody>
      </p:sp>
      <p:sp>
        <p:nvSpPr>
          <p:cNvPr id="46" name="Ellipse 45"/>
          <p:cNvSpPr/>
          <p:nvPr/>
        </p:nvSpPr>
        <p:spPr bwMode="auto">
          <a:xfrm>
            <a:off x="7016688" y="3502568"/>
            <a:ext cx="279342" cy="27934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8467368" y="3502482"/>
            <a:ext cx="279342" cy="27934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 sz="700" dirty="0">
              <a:latin typeface="+mj-lt"/>
            </a:endParaRPr>
          </a:p>
        </p:txBody>
      </p:sp>
      <p:sp>
        <p:nvSpPr>
          <p:cNvPr id="36" name="Bulle rectangulaire 35"/>
          <p:cNvSpPr/>
          <p:nvPr/>
        </p:nvSpPr>
        <p:spPr bwMode="auto">
          <a:xfrm>
            <a:off x="1945005" y="1062990"/>
            <a:ext cx="1269365" cy="2068195"/>
          </a:xfrm>
          <a:prstGeom prst="wedgeRectCallout">
            <a:avLst>
              <a:gd name="adj1" fmla="val 4308"/>
              <a:gd name="adj2" fmla="val 78931"/>
            </a:avLst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>
                <a:latin typeface="+mj-lt"/>
              </a:rPr>
              <a:t>Seminar #1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</a:rPr>
              <a:t>11.02.2020 Saint Etienne</a:t>
            </a:r>
          </a:p>
          <a:p>
            <a:pPr>
              <a:defRPr/>
            </a:pPr>
            <a:endParaRPr lang="fr-FR" sz="14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fr-FR" sz="1400" i="1" dirty="0">
                <a:latin typeface="Arial" panose="020B0604020202020204" pitchFamily="34" charset="0"/>
              </a:rPr>
              <a:t>Uses and design</a:t>
            </a:r>
          </a:p>
        </p:txBody>
      </p:sp>
      <p:sp>
        <p:nvSpPr>
          <p:cNvPr id="39" name="Bulle rectangulaire 38"/>
          <p:cNvSpPr/>
          <p:nvPr/>
        </p:nvSpPr>
        <p:spPr bwMode="auto">
          <a:xfrm>
            <a:off x="3436620" y="1062990"/>
            <a:ext cx="1269365" cy="2068195"/>
          </a:xfrm>
          <a:prstGeom prst="wedgeRectCallout">
            <a:avLst>
              <a:gd name="adj1" fmla="val 4308"/>
              <a:gd name="adj2" fmla="val 82394"/>
            </a:avLst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/>
              <a:t>Seminar</a:t>
            </a:r>
            <a:r>
              <a:rPr lang="fr-FR" sz="1400" b="1" dirty="0">
                <a:latin typeface="+mj-lt"/>
              </a:rPr>
              <a:t> #2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</a:rPr>
              <a:t>16.04.2020 </a:t>
            </a:r>
            <a:r>
              <a:rPr lang="fr-FR" sz="1400" dirty="0" err="1">
                <a:latin typeface="Arial" panose="020B0604020202020204" pitchFamily="34" charset="0"/>
              </a:rPr>
              <a:t>Aiguebellette</a:t>
            </a:r>
          </a:p>
          <a:p>
            <a:pPr>
              <a:defRPr/>
            </a:pPr>
            <a:endParaRPr lang="fr-FR" sz="1400" dirty="0" err="1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fr-FR" sz="1400" i="1" dirty="0">
                <a:latin typeface="+mj-lt"/>
              </a:rPr>
              <a:t>Financing</a:t>
            </a:r>
          </a:p>
        </p:txBody>
      </p:sp>
      <p:sp>
        <p:nvSpPr>
          <p:cNvPr id="40" name="Bulle rectangulaire 39"/>
          <p:cNvSpPr/>
          <p:nvPr/>
        </p:nvSpPr>
        <p:spPr bwMode="auto">
          <a:xfrm>
            <a:off x="4927600" y="1062990"/>
            <a:ext cx="1269365" cy="2068195"/>
          </a:xfrm>
          <a:prstGeom prst="wedgeRectCallout">
            <a:avLst>
              <a:gd name="adj1" fmla="val 932"/>
              <a:gd name="adj2" fmla="val 82394"/>
            </a:avLst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/>
              <a:t>Seminar</a:t>
            </a:r>
            <a:r>
              <a:rPr lang="fr-FR" sz="1400" b="1" dirty="0">
                <a:latin typeface="+mj-lt"/>
              </a:rPr>
              <a:t> #3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</a:rPr>
              <a:t>16.06.2020 Lyon</a:t>
            </a:r>
          </a:p>
          <a:p>
            <a:pPr>
              <a:defRPr/>
            </a:pPr>
            <a:endParaRPr lang="fr-FR" sz="14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fr-FR" sz="1400" i="1" dirty="0">
                <a:latin typeface="Arial" panose="020B0604020202020204" pitchFamily="34" charset="0"/>
              </a:rPr>
              <a:t>Contract and legal frameworks</a:t>
            </a:r>
            <a:endParaRPr lang="fr-FR" sz="1400" i="1" dirty="0">
              <a:latin typeface="+mj-lt"/>
            </a:endParaRPr>
          </a:p>
        </p:txBody>
      </p:sp>
      <p:sp>
        <p:nvSpPr>
          <p:cNvPr id="41" name="Bulle rectangulaire 40"/>
          <p:cNvSpPr/>
          <p:nvPr/>
        </p:nvSpPr>
        <p:spPr bwMode="auto">
          <a:xfrm>
            <a:off x="6418580" y="1062990"/>
            <a:ext cx="1269365" cy="2068195"/>
          </a:xfrm>
          <a:prstGeom prst="wedgeRectCallout">
            <a:avLst>
              <a:gd name="adj1" fmla="val 6559"/>
              <a:gd name="adj2" fmla="val 82394"/>
            </a:avLst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/>
              <a:t>Seminar</a:t>
            </a:r>
            <a:r>
              <a:rPr lang="fr-FR" sz="1400" b="1" dirty="0">
                <a:latin typeface="+mj-lt"/>
              </a:rPr>
              <a:t> #4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</a:rPr>
              <a:t>15.09.2020 Annecy</a:t>
            </a:r>
          </a:p>
          <a:p>
            <a:pPr>
              <a:defRPr/>
            </a:pPr>
            <a:endParaRPr lang="fr-FR" sz="14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fr-FR" sz="1400" i="1" dirty="0">
                <a:latin typeface="+mj-lt"/>
              </a:rPr>
              <a:t>Ecodesign </a:t>
            </a:r>
            <a:r>
              <a:rPr lang="fr-FR" sz="1400" i="1" dirty="0" err="1">
                <a:latin typeface="+mj-lt"/>
              </a:rPr>
              <a:t>products</a:t>
            </a:r>
            <a:r>
              <a:rPr lang="fr-FR" sz="1400" i="1" dirty="0">
                <a:latin typeface="+mj-lt"/>
              </a:rPr>
              <a:t> and services</a:t>
            </a:r>
          </a:p>
          <a:p>
            <a:pPr>
              <a:defRPr/>
            </a:pPr>
            <a:endParaRPr lang="fr-FR" sz="1400" i="1" dirty="0">
              <a:latin typeface="+mj-lt"/>
            </a:endParaRPr>
          </a:p>
        </p:txBody>
      </p:sp>
      <p:sp>
        <p:nvSpPr>
          <p:cNvPr id="42" name="Bulle rectangulaire 41"/>
          <p:cNvSpPr/>
          <p:nvPr/>
        </p:nvSpPr>
        <p:spPr bwMode="auto">
          <a:xfrm>
            <a:off x="7910195" y="1062990"/>
            <a:ext cx="1269365" cy="2068195"/>
          </a:xfrm>
          <a:prstGeom prst="wedgeRectCallout">
            <a:avLst>
              <a:gd name="adj1" fmla="val 6559"/>
              <a:gd name="adj2" fmla="val 81528"/>
            </a:avLst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/>
              <a:t>Seminar</a:t>
            </a:r>
            <a:r>
              <a:rPr lang="fr-FR" sz="1400" b="1" dirty="0">
                <a:latin typeface="+mj-lt"/>
              </a:rPr>
              <a:t> #5</a:t>
            </a:r>
          </a:p>
          <a:p>
            <a:r>
              <a:rPr lang="fr-FR" sz="1400" dirty="0">
                <a:latin typeface="Arial" panose="020B0604020202020204" pitchFamily="34" charset="0"/>
              </a:rPr>
              <a:t>19.11.2020 Grenoble</a:t>
            </a:r>
          </a:p>
          <a:p>
            <a:endParaRPr lang="fr-FR" sz="1400" dirty="0">
              <a:latin typeface="Arial" panose="020B0604020202020204" pitchFamily="34" charset="0"/>
            </a:endParaRPr>
          </a:p>
          <a:p>
            <a:r>
              <a:rPr lang="fr-FR" sz="1400" i="1" dirty="0">
                <a:latin typeface="Arial" panose="020B0604020202020204" pitchFamily="34" charset="0"/>
              </a:rPr>
              <a:t>Public </a:t>
            </a:r>
            <a:r>
              <a:rPr lang="fr-FR" sz="1400" i="1" dirty="0" err="1">
                <a:latin typeface="Arial" panose="020B0604020202020204" pitchFamily="34" charset="0"/>
              </a:rPr>
              <a:t>procurement</a:t>
            </a:r>
            <a:r>
              <a:rPr lang="fr-FR" sz="1400" i="1" dirty="0">
                <a:latin typeface="Arial" panose="020B0604020202020204" pitchFamily="34" charset="0"/>
              </a:rPr>
              <a:t> </a:t>
            </a:r>
          </a:p>
          <a:p>
            <a:endParaRPr lang="fr-FR" sz="1400" i="1" dirty="0">
              <a:latin typeface="Arial" panose="020B0604020202020204" pitchFamily="34" charset="0"/>
            </a:endParaRPr>
          </a:p>
        </p:txBody>
      </p:sp>
      <p:sp>
        <p:nvSpPr>
          <p:cNvPr id="13" name="Bulle rectangulaire 12"/>
          <p:cNvSpPr/>
          <p:nvPr/>
        </p:nvSpPr>
        <p:spPr bwMode="auto">
          <a:xfrm>
            <a:off x="690458" y="4238475"/>
            <a:ext cx="1061909" cy="737811"/>
          </a:xfrm>
          <a:prstGeom prst="wedgeRectCallout">
            <a:avLst>
              <a:gd name="adj1" fmla="val 7178"/>
              <a:gd name="adj2" fmla="val -122538"/>
            </a:avLst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>
                <a:latin typeface="+mj-lt"/>
              </a:rPr>
              <a:t>03.12.19  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COTECH 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RELIEF</a:t>
            </a:r>
          </a:p>
          <a:p>
            <a:pPr>
              <a:defRPr/>
            </a:pPr>
            <a:endParaRPr lang="fr-FR" sz="1400" dirty="0">
              <a:latin typeface="+mj-lt"/>
            </a:endParaRPr>
          </a:p>
        </p:txBody>
      </p:sp>
      <p:sp>
        <p:nvSpPr>
          <p:cNvPr id="15" name="Bulle rectangulaire 14"/>
          <p:cNvSpPr/>
          <p:nvPr/>
        </p:nvSpPr>
        <p:spPr bwMode="auto">
          <a:xfrm>
            <a:off x="4946291" y="4238475"/>
            <a:ext cx="1268791" cy="737811"/>
          </a:xfrm>
          <a:prstGeom prst="wedgeRectCallout">
            <a:avLst>
              <a:gd name="adj1" fmla="val 7178"/>
              <a:gd name="adj2" fmla="val -122538"/>
            </a:avLst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>
                <a:latin typeface="+mj-lt"/>
              </a:rPr>
              <a:t>Juin 2020 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COTECH 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RELIEF</a:t>
            </a:r>
          </a:p>
          <a:p>
            <a:pPr>
              <a:defRPr/>
            </a:pPr>
            <a:endParaRPr lang="fr-FR" sz="1400" dirty="0">
              <a:latin typeface="+mj-lt"/>
            </a:endParaRPr>
          </a:p>
        </p:txBody>
      </p:sp>
      <p:sp>
        <p:nvSpPr>
          <p:cNvPr id="21" name="Bulle rectangulaire 20"/>
          <p:cNvSpPr/>
          <p:nvPr/>
        </p:nvSpPr>
        <p:spPr bwMode="auto">
          <a:xfrm>
            <a:off x="6573784" y="4238474"/>
            <a:ext cx="1061909" cy="737811"/>
          </a:xfrm>
          <a:prstGeom prst="wedgeRectCallout">
            <a:avLst>
              <a:gd name="adj1" fmla="val 7178"/>
              <a:gd name="adj2" fmla="val -122538"/>
            </a:avLst>
          </a:prstGeom>
          <a:solidFill>
            <a:schemeClr val="accent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>
                <a:latin typeface="+mj-lt"/>
              </a:rPr>
              <a:t>Sept 2020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COPIL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RELIEF</a:t>
            </a:r>
          </a:p>
          <a:p>
            <a:pPr>
              <a:defRPr/>
            </a:pPr>
            <a:endParaRPr lang="fr-FR" sz="1400" dirty="0">
              <a:latin typeface="+mj-lt"/>
            </a:endParaRPr>
          </a:p>
        </p:txBody>
      </p:sp>
      <p:sp>
        <p:nvSpPr>
          <p:cNvPr id="38" name="Bulle rectangulaire 37"/>
          <p:cNvSpPr/>
          <p:nvPr/>
        </p:nvSpPr>
        <p:spPr bwMode="auto">
          <a:xfrm>
            <a:off x="8241375" y="4227818"/>
            <a:ext cx="1268791" cy="737811"/>
          </a:xfrm>
          <a:prstGeom prst="wedgeRectCallout">
            <a:avLst>
              <a:gd name="adj1" fmla="val 7178"/>
              <a:gd name="adj2" fmla="val -122538"/>
            </a:avLst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fr-FR" sz="1400" b="1" dirty="0">
                <a:latin typeface="+mj-lt"/>
              </a:rPr>
              <a:t>Déc 2020 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COTECH </a:t>
            </a:r>
          </a:p>
          <a:p>
            <a:pPr>
              <a:defRPr/>
            </a:pPr>
            <a:r>
              <a:rPr lang="fr-FR" sz="1400" dirty="0">
                <a:latin typeface="+mj-lt"/>
              </a:rPr>
              <a:t>RELIEF</a:t>
            </a:r>
          </a:p>
          <a:p>
            <a:pPr>
              <a:defRPr/>
            </a:pPr>
            <a:endParaRPr lang="fr-FR" sz="1400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209165" y="1167130"/>
            <a:ext cx="7771765" cy="45858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: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RELIEF’s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en-US" altLang="en-US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design</a:t>
            </a:r>
          </a:p>
          <a:p>
            <a:pPr marL="0" indent="0"/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Workshop: considering the uses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Concrete examples from companies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667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ACE62D8-618F-4B44-A14C-B4D2A8152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962" y="910238"/>
            <a:ext cx="7962899" cy="5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0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470A9-D69C-484B-BE0B-29342BFC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Saint Etienne, UNESCO city of design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56ADE44-FBE1-48C3-9D5A-E80F84AB4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660" y="1600201"/>
            <a:ext cx="8936232" cy="47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âtiment, journal, photo, homme&#10;&#10;Description générée automatiquement">
            <a:extLst>
              <a:ext uri="{FF2B5EF4-FFF2-40B4-BE49-F238E27FC236}">
                <a16:creationId xmlns:a16="http://schemas.microsoft.com/office/drawing/2014/main" id="{FDC08217-6FB2-4205-9B8C-A2762664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29" y="643466"/>
            <a:ext cx="88429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93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627</Words>
  <Application>Microsoft Office PowerPoint</Application>
  <PresentationFormat>Personnalisé</PresentationFormat>
  <Paragraphs>241</Paragraphs>
  <Slides>41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Aharoni</vt:lpstr>
      <vt:lpstr>Arial</vt:lpstr>
      <vt:lpstr>Calibri</vt:lpstr>
      <vt:lpstr>Calibri Light</vt:lpstr>
      <vt:lpstr>Wingdings</vt:lpstr>
      <vt:lpstr>Office</vt:lpstr>
      <vt:lpstr>Présentation PowerPoint</vt:lpstr>
      <vt:lpstr>Présentation PowerPoint</vt:lpstr>
      <vt:lpstr>Présentation PowerPoint</vt:lpstr>
      <vt:lpstr>Présentation PowerPoint</vt:lpstr>
      <vt:lpstr>RELIEF’s program</vt:lpstr>
      <vt:lpstr>Présentation PowerPoint</vt:lpstr>
      <vt:lpstr>Présentation PowerPoint</vt:lpstr>
      <vt:lpstr>Saint Etienne, UNESCO city of design</vt:lpstr>
      <vt:lpstr>Présentation PowerPoint</vt:lpstr>
      <vt:lpstr>Promoting design</vt:lpstr>
      <vt:lpstr>International event : la Biennale du Design</vt:lpstr>
      <vt:lpstr>Development by the design (companies and territories)</vt:lpstr>
      <vt:lpstr>Présentation PowerPoint</vt:lpstr>
      <vt:lpstr>Innovation by the uses…</vt:lpstr>
      <vt:lpstr>Présentation PowerPoint</vt:lpstr>
      <vt:lpstr>Présentation PowerPoint</vt:lpstr>
      <vt:lpstr> Concrete examples from companies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 operations in one machine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Ecobel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bretillot jules</dc:creator>
  <cp:lastModifiedBy>Loïc  MARIN</cp:lastModifiedBy>
  <cp:revision>15</cp:revision>
  <dcterms:created xsi:type="dcterms:W3CDTF">2020-04-14T08:34:47Z</dcterms:created>
  <dcterms:modified xsi:type="dcterms:W3CDTF">2021-02-04T15:01:05Z</dcterms:modified>
</cp:coreProperties>
</file>