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Lst>
  <p:notesMasterIdLst>
    <p:notesMasterId r:id="rId88"/>
  </p:notesMasterIdLst>
  <p:handoutMasterIdLst>
    <p:handoutMasterId r:id="rId89"/>
  </p:handoutMasterIdLst>
  <p:sldIdLst>
    <p:sldId id="309" r:id="rId5"/>
    <p:sldId id="317" r:id="rId6"/>
    <p:sldId id="322" r:id="rId7"/>
    <p:sldId id="325" r:id="rId8"/>
    <p:sldId id="480" r:id="rId9"/>
    <p:sldId id="482" r:id="rId10"/>
    <p:sldId id="481" r:id="rId11"/>
    <p:sldId id="487" r:id="rId12"/>
    <p:sldId id="344" r:id="rId13"/>
    <p:sldId id="343" r:id="rId14"/>
    <p:sldId id="493" r:id="rId15"/>
    <p:sldId id="543" r:id="rId16"/>
    <p:sldId id="494" r:id="rId17"/>
    <p:sldId id="326" r:id="rId18"/>
    <p:sldId id="483" r:id="rId19"/>
    <p:sldId id="335" r:id="rId20"/>
    <p:sldId id="484" r:id="rId21"/>
    <p:sldId id="390" r:id="rId22"/>
    <p:sldId id="393" r:id="rId23"/>
    <p:sldId id="488" r:id="rId24"/>
    <p:sldId id="544" r:id="rId25"/>
    <p:sldId id="327" r:id="rId26"/>
    <p:sldId id="396" r:id="rId27"/>
    <p:sldId id="496" r:id="rId28"/>
    <p:sldId id="497" r:id="rId29"/>
    <p:sldId id="489" r:id="rId30"/>
    <p:sldId id="328" r:id="rId31"/>
    <p:sldId id="490" r:id="rId32"/>
    <p:sldId id="329" r:id="rId33"/>
    <p:sldId id="499" r:id="rId34"/>
    <p:sldId id="501" r:id="rId35"/>
    <p:sldId id="545" r:id="rId36"/>
    <p:sldId id="500" r:id="rId37"/>
    <p:sldId id="330" r:id="rId38"/>
    <p:sldId id="546" r:id="rId39"/>
    <p:sldId id="503" r:id="rId40"/>
    <p:sldId id="547" r:id="rId41"/>
    <p:sldId id="498" r:id="rId42"/>
    <p:sldId id="548" r:id="rId43"/>
    <p:sldId id="549" r:id="rId44"/>
    <p:sldId id="401" r:id="rId45"/>
    <p:sldId id="403" r:id="rId46"/>
    <p:sldId id="331" r:id="rId47"/>
    <p:sldId id="440" r:id="rId48"/>
    <p:sldId id="515" r:id="rId49"/>
    <p:sldId id="517" r:id="rId50"/>
    <p:sldId id="538" r:id="rId51"/>
    <p:sldId id="539" r:id="rId52"/>
    <p:sldId id="540" r:id="rId53"/>
    <p:sldId id="541" r:id="rId54"/>
    <p:sldId id="542" r:id="rId55"/>
    <p:sldId id="392" r:id="rId56"/>
    <p:sldId id="412" r:id="rId57"/>
    <p:sldId id="429" r:id="rId58"/>
    <p:sldId id="430" r:id="rId59"/>
    <p:sldId id="436" r:id="rId60"/>
    <p:sldId id="519" r:id="rId61"/>
    <p:sldId id="536" r:id="rId62"/>
    <p:sldId id="537" r:id="rId63"/>
    <p:sldId id="464" r:id="rId64"/>
    <p:sldId id="465" r:id="rId65"/>
    <p:sldId id="466" r:id="rId66"/>
    <p:sldId id="467" r:id="rId67"/>
    <p:sldId id="431" r:id="rId68"/>
    <p:sldId id="520" r:id="rId69"/>
    <p:sldId id="522" r:id="rId70"/>
    <p:sldId id="523" r:id="rId71"/>
    <p:sldId id="524" r:id="rId72"/>
    <p:sldId id="432" r:id="rId73"/>
    <p:sldId id="505" r:id="rId74"/>
    <p:sldId id="506" r:id="rId75"/>
    <p:sldId id="507" r:id="rId76"/>
    <p:sldId id="508" r:id="rId77"/>
    <p:sldId id="509" r:id="rId78"/>
    <p:sldId id="435" r:id="rId79"/>
    <p:sldId id="512" r:id="rId80"/>
    <p:sldId id="532" r:id="rId81"/>
    <p:sldId id="533" r:id="rId82"/>
    <p:sldId id="534" r:id="rId83"/>
    <p:sldId id="535" r:id="rId84"/>
    <p:sldId id="332" r:id="rId85"/>
    <p:sldId id="333" r:id="rId86"/>
    <p:sldId id="418" r:id="rId87"/>
  </p:sldIdLst>
  <p:sldSz cx="9144000" cy="6858000" type="screen4x3"/>
  <p:notesSz cx="6797675" cy="9926638"/>
  <p:custDataLst>
    <p:tags r:id="rId9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5">
          <p15:clr>
            <a:srgbClr val="A4A3A4"/>
          </p15:clr>
        </p15:guide>
        <p15:guide id="2" orient="horz" pos="3702">
          <p15:clr>
            <a:srgbClr val="A4A3A4"/>
          </p15:clr>
        </p15:guide>
        <p15:guide id="3" orient="horz" pos="2296">
          <p15:clr>
            <a:srgbClr val="A4A3A4"/>
          </p15:clr>
        </p15:guide>
        <p15:guide id="4" orient="horz" pos="2251">
          <p15:clr>
            <a:srgbClr val="A4A3A4"/>
          </p15:clr>
        </p15:guide>
        <p15:guide id="5" orient="horz" pos="119">
          <p15:clr>
            <a:srgbClr val="A4A3A4"/>
          </p15:clr>
        </p15:guide>
        <p15:guide id="6" orient="horz" pos="4201">
          <p15:clr>
            <a:srgbClr val="A4A3A4"/>
          </p15:clr>
        </p15:guide>
        <p15:guide id="7" orient="horz" pos="2614">
          <p15:clr>
            <a:srgbClr val="A4A3A4"/>
          </p15:clr>
        </p15:guide>
        <p15:guide id="8" pos="249">
          <p15:clr>
            <a:srgbClr val="A4A3A4"/>
          </p15:clr>
        </p15:guide>
        <p15:guide id="9" pos="2857">
          <p15:clr>
            <a:srgbClr val="A4A3A4"/>
          </p15:clr>
        </p15:guide>
        <p15:guide id="10" pos="2903">
          <p15:clr>
            <a:srgbClr val="A4A3A4"/>
          </p15:clr>
        </p15:guide>
        <p15:guide id="11" pos="3787">
          <p15:clr>
            <a:srgbClr val="A4A3A4"/>
          </p15:clr>
        </p15:guide>
        <p15:guide id="12" pos="3742">
          <p15:clr>
            <a:srgbClr val="A4A3A4"/>
          </p15:clr>
        </p15:guide>
        <p15:guide id="13" pos="2018">
          <p15:clr>
            <a:srgbClr val="A4A3A4"/>
          </p15:clr>
        </p15:guide>
        <p15:guide id="14" pos="1973">
          <p15:clr>
            <a:srgbClr val="A4A3A4"/>
          </p15:clr>
        </p15:guide>
        <p15:guide id="15" pos="5511">
          <p15:clr>
            <a:srgbClr val="A4A3A4"/>
          </p15:clr>
        </p15:guide>
        <p15:guide id="16" pos="113">
          <p15:clr>
            <a:srgbClr val="A4A3A4"/>
          </p15:clr>
        </p15:guide>
        <p15:guide id="17" pos="5647">
          <p15:clr>
            <a:srgbClr val="A4A3A4"/>
          </p15:clr>
        </p15:guide>
        <p15:guide id="18" pos="5465">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6293"/>
    <a:srgbClr val="2180C1"/>
    <a:srgbClr val="5F5F5F"/>
    <a:srgbClr val="747474"/>
    <a:srgbClr val="A6A6A6"/>
    <a:srgbClr val="B2B2B2"/>
    <a:srgbClr val="EAEAEA"/>
    <a:srgbClr val="FFFDFD"/>
    <a:srgbClr val="FFFDFE"/>
    <a:srgbClr val="FF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08" autoAdjust="0"/>
    <p:restoredTop sz="93543" autoAdjust="0"/>
  </p:normalViewPr>
  <p:slideViewPr>
    <p:cSldViewPr snapToObjects="1" showGuides="1">
      <p:cViewPr varScale="1">
        <p:scale>
          <a:sx n="80" d="100"/>
          <a:sy n="80" d="100"/>
        </p:scale>
        <p:origin x="1622" y="72"/>
      </p:cViewPr>
      <p:guideLst>
        <p:guide orient="horz" pos="845"/>
        <p:guide orient="horz" pos="3702"/>
        <p:guide orient="horz" pos="2296"/>
        <p:guide orient="horz" pos="2251"/>
        <p:guide orient="horz" pos="119"/>
        <p:guide orient="horz" pos="4201"/>
        <p:guide orient="horz" pos="2614"/>
        <p:guide pos="249"/>
        <p:guide pos="2857"/>
        <p:guide pos="2903"/>
        <p:guide pos="3787"/>
        <p:guide pos="3742"/>
        <p:guide pos="2018"/>
        <p:guide pos="1973"/>
        <p:guide pos="5511"/>
        <p:guide pos="113"/>
        <p:guide pos="5647"/>
        <p:guide pos="5465"/>
      </p:guideLst>
    </p:cSldViewPr>
  </p:slideViewPr>
  <p:outlineViewPr>
    <p:cViewPr>
      <p:scale>
        <a:sx n="33" d="100"/>
        <a:sy n="33" d="100"/>
      </p:scale>
      <p:origin x="0" y="3468"/>
    </p:cViewPr>
  </p:outlineViewPr>
  <p:notesTextViewPr>
    <p:cViewPr>
      <p:scale>
        <a:sx n="100" d="100"/>
        <a:sy n="100" d="100"/>
      </p:scale>
      <p:origin x="0" y="0"/>
    </p:cViewPr>
  </p:notesTextViewPr>
  <p:sorterViewPr>
    <p:cViewPr varScale="1">
      <p:scale>
        <a:sx n="1" d="1"/>
        <a:sy n="1" d="1"/>
      </p:scale>
      <p:origin x="0" y="-14556"/>
    </p:cViewPr>
  </p:sorterViewPr>
  <p:notesViewPr>
    <p:cSldViewPr snapToObjects="1" showGuides="1">
      <p:cViewPr varScale="1">
        <p:scale>
          <a:sx n="91" d="100"/>
          <a:sy n="91" d="100"/>
        </p:scale>
        <p:origin x="-3738" y="-11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gs" Target="tags/tag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AD0BAD0-1087-43A9-B1A9-7A9D8A84A638}" type="datetimeFigureOut">
              <a:rPr lang="de-DE" smtClean="0"/>
              <a:pPr/>
              <a:t>04.02.2021</a:t>
            </a:fld>
            <a:endParaRPr lang="de-DE"/>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46CF6FF2-31AE-4F51-8EE2-6B6790F3B26A}" type="slidenum">
              <a:rPr lang="de-DE" smtClean="0"/>
              <a:pPr/>
              <a:t>‹N°›</a:t>
            </a:fld>
            <a:endParaRPr lang="de-DE"/>
          </a:p>
        </p:txBody>
      </p:sp>
    </p:spTree>
    <p:extLst>
      <p:ext uri="{BB962C8B-B14F-4D97-AF65-F5344CB8AC3E}">
        <p14:creationId xmlns:p14="http://schemas.microsoft.com/office/powerpoint/2010/main" val="9257664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8C568D1-65C2-4CDE-9B8E-4F04E333B056}" type="datetimeFigureOut">
              <a:rPr lang="en-US" smtClean="0"/>
              <a:pPr/>
              <a:t>2/4/2021</a:t>
            </a:fld>
            <a:endParaRPr lang="en-US"/>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917575" y="4714875"/>
            <a:ext cx="4962525" cy="4467225"/>
          </a:xfrm>
          <a:prstGeom prst="rect">
            <a:avLst/>
          </a:prstGeom>
        </p:spPr>
        <p:txBody>
          <a:bodyPr vert="horz" lIns="0" tIns="0" rIns="0" bIns="0" rtlCol="0">
            <a:no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5DCD5AE8-B077-49EA-8F01-5B4042BFABD6}" type="slidenum">
              <a:rPr lang="en-US" smtClean="0"/>
              <a:pPr/>
              <a:t>‹N°›</a:t>
            </a:fld>
            <a:endParaRPr lang="en-US"/>
          </a:p>
        </p:txBody>
      </p:sp>
    </p:spTree>
    <p:extLst>
      <p:ext uri="{BB962C8B-B14F-4D97-AF65-F5344CB8AC3E}">
        <p14:creationId xmlns:p14="http://schemas.microsoft.com/office/powerpoint/2010/main" val="3547395618"/>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spcAft>
        <a:spcPts val="600"/>
      </a:spcAft>
      <a:buFont typeface="Arial" pitchFamily="34" charset="0"/>
      <a:buChar char="›"/>
      <a:defRPr sz="1400" kern="1200">
        <a:solidFill>
          <a:schemeClr val="tx1"/>
        </a:solidFill>
        <a:latin typeface="+mn-lt"/>
        <a:ea typeface="+mn-ea"/>
        <a:cs typeface="+mn-cs"/>
      </a:defRPr>
    </a:lvl1pPr>
    <a:lvl2pPr marL="534988" indent="-171450" algn="l" defTabSz="914400" rtl="0" eaLnBrk="1" latinLnBrk="0" hangingPunct="1">
      <a:spcAft>
        <a:spcPts val="600"/>
      </a:spcAft>
      <a:buFont typeface="Arial" pitchFamily="34" charset="0"/>
      <a:buChar char="›"/>
      <a:defRPr sz="1400" kern="1200">
        <a:solidFill>
          <a:schemeClr val="tx1"/>
        </a:solidFill>
        <a:latin typeface="+mn-lt"/>
        <a:ea typeface="+mn-ea"/>
        <a:cs typeface="+mn-cs"/>
      </a:defRPr>
    </a:lvl2pPr>
    <a:lvl3pPr marL="896938" indent="-171450" algn="l" defTabSz="914400" rtl="0" eaLnBrk="1" latinLnBrk="0" hangingPunct="1">
      <a:spcAft>
        <a:spcPts val="600"/>
      </a:spcAft>
      <a:buFont typeface="Arial" pitchFamily="34" charset="0"/>
      <a:buChar char="›"/>
      <a:defRPr sz="1400" kern="1200">
        <a:solidFill>
          <a:schemeClr val="tx1"/>
        </a:solidFill>
        <a:latin typeface="+mn-lt"/>
        <a:ea typeface="+mn-ea"/>
        <a:cs typeface="+mn-cs"/>
      </a:defRPr>
    </a:lvl3pPr>
    <a:lvl4pPr marL="1249363" indent="-171450" algn="l" defTabSz="914400" rtl="0" eaLnBrk="1" latinLnBrk="0" hangingPunct="1">
      <a:spcAft>
        <a:spcPts val="600"/>
      </a:spcAft>
      <a:buFont typeface="Arial" pitchFamily="34" charset="0"/>
      <a:buChar char="›"/>
      <a:defRPr sz="1400" kern="1200">
        <a:solidFill>
          <a:schemeClr val="tx1"/>
        </a:solidFill>
        <a:latin typeface="+mn-lt"/>
        <a:ea typeface="+mn-ea"/>
        <a:cs typeface="+mn-cs"/>
      </a:defRPr>
    </a:lvl4pPr>
    <a:lvl5pPr marL="1622425" indent="-171450" algn="l" defTabSz="914400" rtl="0" eaLnBrk="1" latinLnBrk="0" hangingPunct="1">
      <a:spcAft>
        <a:spcPts val="600"/>
      </a:spcAft>
      <a:buFont typeface="Arial" pitchFamily="34" charset="0"/>
      <a:buChar char="›"/>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3538" lvl="1" indent="0">
              <a:buNone/>
            </a:pPr>
            <a:r>
              <a:rPr lang="en-US" dirty="0"/>
              <a:t>Top 5 KPIs - How to measure</a:t>
            </a:r>
            <a:r>
              <a:rPr lang="ro-RO" dirty="0"/>
              <a:t> – poze UR coboti</a:t>
            </a:r>
            <a:endParaRPr lang="en-US" dirty="0"/>
          </a:p>
        </p:txBody>
      </p:sp>
      <p:sp>
        <p:nvSpPr>
          <p:cNvPr id="4" name="Slide Number Placeholder 3"/>
          <p:cNvSpPr>
            <a:spLocks noGrp="1"/>
          </p:cNvSpPr>
          <p:nvPr>
            <p:ph type="sldNum" sz="quarter" idx="5"/>
          </p:nvPr>
        </p:nvSpPr>
        <p:spPr/>
        <p:txBody>
          <a:bodyPr/>
          <a:lstStyle/>
          <a:p>
            <a:fld id="{5DCD5AE8-B077-49EA-8F01-5B4042BFABD6}" type="slidenum">
              <a:rPr lang="en-US" smtClean="0"/>
              <a:pPr/>
              <a:t>2</a:t>
            </a:fld>
            <a:endParaRPr lang="en-US"/>
          </a:p>
        </p:txBody>
      </p:sp>
    </p:spTree>
    <p:extLst>
      <p:ext uri="{BB962C8B-B14F-4D97-AF65-F5344CB8AC3E}">
        <p14:creationId xmlns:p14="http://schemas.microsoft.com/office/powerpoint/2010/main" val="528713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More details about the 4 buttons</a:t>
            </a:r>
          </a:p>
          <a:p>
            <a:pPr marL="171450" marR="0" lvl="0" indent="-171450" algn="l" defTabSz="914400" rtl="0" eaLnBrk="1" fontAlgn="auto" latinLnBrk="0" hangingPunct="1">
              <a:lnSpc>
                <a:spcPct val="100000"/>
              </a:lnSpc>
              <a:spcBef>
                <a:spcPts val="0"/>
              </a:spcBef>
              <a:spcAft>
                <a:spcPts val="600"/>
              </a:spcAft>
              <a:buClrTx/>
              <a:buSzTx/>
              <a:buFont typeface="Arial" pitchFamily="34" charset="0"/>
              <a:buChar char="›"/>
              <a:tabLst/>
              <a:defRPr/>
            </a:pPr>
            <a:r>
              <a:rPr lang="en-US" dirty="0"/>
              <a:t>Activate the emergency stop button to immediately stop all robot motion. Emergency stop shall not be used as a risk reduction measure, but as a secondary protective device. The risk assessment of the robot application shall conclude if more emergency stop buttons must be connected.</a:t>
            </a:r>
          </a:p>
          <a:p>
            <a:r>
              <a:rPr lang="en-US" dirty="0"/>
              <a:t>Turning the Control Box On and Off The control box is turned on by pressing the power button at the front side of the panel with the touch screen. This panel is usually referred to as the teach pendant. When the control box is turned on, text from the underlying operating system will appear on the touch screen. </a:t>
            </a:r>
            <a:r>
              <a:rPr lang="en-US"/>
              <a:t>After about one minute, a few buttons appear on the screen and a popup guides the user to the initialization screen (see 10.4). </a:t>
            </a:r>
            <a:endParaRPr lang="en-US" dirty="0"/>
          </a:p>
        </p:txBody>
      </p:sp>
      <p:sp>
        <p:nvSpPr>
          <p:cNvPr id="4" name="Slide Number Placeholder 3"/>
          <p:cNvSpPr>
            <a:spLocks noGrp="1"/>
          </p:cNvSpPr>
          <p:nvPr>
            <p:ph type="sldNum" sz="quarter" idx="5"/>
          </p:nvPr>
        </p:nvSpPr>
        <p:spPr/>
        <p:txBody>
          <a:bodyPr/>
          <a:lstStyle/>
          <a:p>
            <a:fld id="{5DCD5AE8-B077-49EA-8F01-5B4042BFABD6}" type="slidenum">
              <a:rPr lang="en-US" smtClean="0"/>
              <a:pPr/>
              <a:t>20</a:t>
            </a:fld>
            <a:endParaRPr lang="en-US"/>
          </a:p>
        </p:txBody>
      </p:sp>
    </p:spTree>
    <p:extLst>
      <p:ext uri="{BB962C8B-B14F-4D97-AF65-F5344CB8AC3E}">
        <p14:creationId xmlns:p14="http://schemas.microsoft.com/office/powerpoint/2010/main" val="1459967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More details about the 4 buttons</a:t>
            </a:r>
          </a:p>
          <a:p>
            <a:pPr marL="171450" marR="0" lvl="0" indent="-171450" algn="l" defTabSz="914400" rtl="0" eaLnBrk="1" fontAlgn="auto" latinLnBrk="0" hangingPunct="1">
              <a:lnSpc>
                <a:spcPct val="100000"/>
              </a:lnSpc>
              <a:spcBef>
                <a:spcPts val="0"/>
              </a:spcBef>
              <a:spcAft>
                <a:spcPts val="600"/>
              </a:spcAft>
              <a:buClrTx/>
              <a:buSzTx/>
              <a:buFont typeface="Arial" pitchFamily="34" charset="0"/>
              <a:buChar char="›"/>
              <a:tabLst/>
              <a:defRPr/>
            </a:pPr>
            <a:r>
              <a:rPr lang="en-US" dirty="0"/>
              <a:t>he risk assessment of the robot application shall conclude if more emergency stop buttons must be connected.</a:t>
            </a:r>
          </a:p>
          <a:p>
            <a:r>
              <a:rPr lang="en-US" dirty="0"/>
              <a:t>(see 10.4). </a:t>
            </a:r>
          </a:p>
        </p:txBody>
      </p:sp>
      <p:sp>
        <p:nvSpPr>
          <p:cNvPr id="4" name="Slide Number Placeholder 3"/>
          <p:cNvSpPr>
            <a:spLocks noGrp="1"/>
          </p:cNvSpPr>
          <p:nvPr>
            <p:ph type="sldNum" sz="quarter" idx="5"/>
          </p:nvPr>
        </p:nvSpPr>
        <p:spPr/>
        <p:txBody>
          <a:bodyPr/>
          <a:lstStyle/>
          <a:p>
            <a:fld id="{5DCD5AE8-B077-49EA-8F01-5B4042BFABD6}" type="slidenum">
              <a:rPr lang="en-US" smtClean="0"/>
              <a:pPr/>
              <a:t>21</a:t>
            </a:fld>
            <a:endParaRPr lang="en-US"/>
          </a:p>
        </p:txBody>
      </p:sp>
    </p:spTree>
    <p:extLst>
      <p:ext uri="{BB962C8B-B14F-4D97-AF65-F5344CB8AC3E}">
        <p14:creationId xmlns:p14="http://schemas.microsoft.com/office/powerpoint/2010/main" val="2698606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CD5AE8-B077-49EA-8F01-5B4042BFABD6}" type="slidenum">
              <a:rPr lang="en-US" smtClean="0"/>
              <a:pPr/>
              <a:t>55</a:t>
            </a:fld>
            <a:endParaRPr lang="en-US"/>
          </a:p>
        </p:txBody>
      </p:sp>
    </p:spTree>
    <p:extLst>
      <p:ext uri="{BB962C8B-B14F-4D97-AF65-F5344CB8AC3E}">
        <p14:creationId xmlns:p14="http://schemas.microsoft.com/office/powerpoint/2010/main" val="2020248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CD5AE8-B077-49EA-8F01-5B4042BFABD6}" type="slidenum">
              <a:rPr lang="en-US" smtClean="0"/>
              <a:pPr/>
              <a:t>71</a:t>
            </a:fld>
            <a:endParaRPr lang="en-US"/>
          </a:p>
        </p:txBody>
      </p:sp>
    </p:spTree>
    <p:extLst>
      <p:ext uri="{BB962C8B-B14F-4D97-AF65-F5344CB8AC3E}">
        <p14:creationId xmlns:p14="http://schemas.microsoft.com/office/powerpoint/2010/main" val="268320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53298A2-F4B3-4879-8FC3-8A9DF208E7E3}"/>
              </a:ext>
            </a:extLst>
          </p:cNvPr>
          <p:cNvSpPr>
            <a:spLocks noGrp="1"/>
          </p:cNvSpPr>
          <p:nvPr>
            <p:ph type="body" idx="1"/>
          </p:nvPr>
        </p:nvSpPr>
        <p:spPr/>
        <p:txBody>
          <a:bodyPr/>
          <a:lstStyle/>
          <a:p>
            <a:pPr lvl="2"/>
            <a:endParaRPr lang="en-US" dirty="0">
              <a:solidFill>
                <a:schemeClr val="bg1">
                  <a:lumMod val="65000"/>
                </a:schemeClr>
              </a:solidFill>
            </a:endParaRPr>
          </a:p>
          <a:p>
            <a:pPr marL="642938" lvl="1" indent="-285750"/>
            <a:r>
              <a:rPr lang="en-US" dirty="0"/>
              <a:t>DESIGNING_HUMAN_ROBOT_COLLABORATIONS_IN_INDUSTRY_4.0_EXPLORATIVE_CASE_STUDIES</a:t>
            </a:r>
            <a:r>
              <a:rPr lang="ro-RO" dirty="0"/>
              <a:t> - dtu</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53298A2-F4B3-4879-8FC3-8A9DF208E7E3}"/>
              </a:ext>
            </a:extLst>
          </p:cNvPr>
          <p:cNvSpPr>
            <a:spLocks noGrp="1"/>
          </p:cNvSpPr>
          <p:nvPr>
            <p:ph type="body" idx="1"/>
          </p:nvPr>
        </p:nvSpPr>
        <p:spPr/>
        <p:txBody>
          <a:bodyPr/>
          <a:lstStyle/>
          <a:p>
            <a:pPr lvl="2"/>
            <a:endParaRPr lang="en-US" dirty="0">
              <a:solidFill>
                <a:schemeClr val="bg1">
                  <a:lumMod val="65000"/>
                </a:schemeClr>
              </a:solidFill>
            </a:endParaRPr>
          </a:p>
          <a:p>
            <a:pPr marL="642938" lvl="1" indent="-285750"/>
            <a:r>
              <a:rPr lang="en-US" dirty="0"/>
              <a:t>DESIGNING_HUMAN_ROBOT_COLLABORATIONS_IN_INDUSTRY_4.0_EXPLORATIVE_CASE_STUDIES</a:t>
            </a:r>
            <a:r>
              <a:rPr lang="ro-RO" dirty="0"/>
              <a:t> - dtu</a:t>
            </a:r>
            <a:endParaRPr lang="en-US" dirty="0"/>
          </a:p>
        </p:txBody>
      </p:sp>
    </p:spTree>
    <p:extLst>
      <p:ext uri="{BB962C8B-B14F-4D97-AF65-F5344CB8AC3E}">
        <p14:creationId xmlns:p14="http://schemas.microsoft.com/office/powerpoint/2010/main" val="140426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53298A2-F4B3-4879-8FC3-8A9DF208E7E3}"/>
              </a:ext>
            </a:extLst>
          </p:cNvPr>
          <p:cNvSpPr>
            <a:spLocks noGrp="1"/>
          </p:cNvSpPr>
          <p:nvPr>
            <p:ph type="body" idx="1"/>
          </p:nvPr>
        </p:nvSpPr>
        <p:spPr/>
        <p:txBody>
          <a:bodyPr/>
          <a:lstStyle/>
          <a:p>
            <a:pPr lvl="2"/>
            <a:endParaRPr lang="en-US" dirty="0">
              <a:solidFill>
                <a:schemeClr val="bg1">
                  <a:lumMod val="65000"/>
                </a:schemeClr>
              </a:solidFill>
            </a:endParaRPr>
          </a:p>
          <a:p>
            <a:pPr marL="642938" lvl="1" indent="-285750"/>
            <a:r>
              <a:rPr lang="en-US" dirty="0"/>
              <a:t>DESIGNING_HUMAN_ROBOT_COLLABORATIONS_IN_INDUSTRY_4.0_EXPLORATIVE_CASE_STUDIES</a:t>
            </a:r>
            <a:r>
              <a:rPr lang="ro-RO" dirty="0"/>
              <a:t> - dtu</a:t>
            </a:r>
            <a:endParaRPr lang="en-US" dirty="0"/>
          </a:p>
        </p:txBody>
      </p:sp>
    </p:spTree>
    <p:extLst>
      <p:ext uri="{BB962C8B-B14F-4D97-AF65-F5344CB8AC3E}">
        <p14:creationId xmlns:p14="http://schemas.microsoft.com/office/powerpoint/2010/main" val="2217536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53298A2-F4B3-4879-8FC3-8A9DF208E7E3}"/>
              </a:ext>
            </a:extLst>
          </p:cNvPr>
          <p:cNvSpPr>
            <a:spLocks noGrp="1"/>
          </p:cNvSpPr>
          <p:nvPr>
            <p:ph type="body" idx="1"/>
          </p:nvPr>
        </p:nvSpPr>
        <p:spPr/>
        <p:txBody>
          <a:bodyPr/>
          <a:lstStyle/>
          <a:p>
            <a:pPr lvl="2"/>
            <a:endParaRPr lang="en-US" dirty="0"/>
          </a:p>
        </p:txBody>
      </p:sp>
    </p:spTree>
    <p:extLst>
      <p:ext uri="{BB962C8B-B14F-4D97-AF65-F5344CB8AC3E}">
        <p14:creationId xmlns:p14="http://schemas.microsoft.com/office/powerpoint/2010/main" val="410981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small Picture">
    <p:bg>
      <p:bgPr>
        <a:gradFill>
          <a:gsLst>
            <a:gs pos="15000">
              <a:srgbClr val="747474"/>
            </a:gs>
            <a:gs pos="50000">
              <a:srgbClr val="D9D9D9"/>
            </a:gs>
            <a:gs pos="85000">
              <a:srgbClr val="747474"/>
            </a:gs>
          </a:gsLst>
          <a:lin ang="12600000" scaled="0"/>
        </a:gradFill>
        <a:effectLst/>
      </p:bgPr>
    </p:bg>
    <p:spTree>
      <p:nvGrpSpPr>
        <p:cNvPr id="1" name=""/>
        <p:cNvGrpSpPr/>
        <p:nvPr/>
      </p:nvGrpSpPr>
      <p:grpSpPr>
        <a:xfrm>
          <a:off x="0" y="0"/>
          <a:ext cx="0" cy="0"/>
          <a:chOff x="0" y="0"/>
          <a:chExt cx="0" cy="0"/>
        </a:xfrm>
      </p:grpSpPr>
      <p:sp>
        <p:nvSpPr>
          <p:cNvPr id="36" name="Rechteck 35"/>
          <p:cNvSpPr/>
          <p:nvPr userDrawn="1"/>
        </p:nvSpPr>
        <p:spPr>
          <a:xfrm>
            <a:off x="179388" y="188913"/>
            <a:ext cx="8785225" cy="3960812"/>
          </a:xfrm>
          <a:prstGeom prst="rect">
            <a:avLst/>
          </a:prstGeom>
          <a:pattFill prst="wdUpDiag">
            <a:fgClr>
              <a:schemeClr val="accent5"/>
            </a:fgClr>
            <a:bgClr>
              <a:schemeClr val="accent6"/>
            </a:bgClr>
          </a:patt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noProof="0" dirty="0" err="1">
                <a:solidFill>
                  <a:schemeClr val="bg1"/>
                </a:solidFill>
              </a:rPr>
              <a:t>Bitte</a:t>
            </a:r>
            <a:r>
              <a:rPr lang="en-US" sz="1600" baseline="0" noProof="0" dirty="0">
                <a:solidFill>
                  <a:schemeClr val="bg1"/>
                </a:solidFill>
              </a:rPr>
              <a:t> </a:t>
            </a:r>
            <a:r>
              <a:rPr lang="en-US" sz="1600" baseline="0" noProof="0" dirty="0" err="1">
                <a:solidFill>
                  <a:schemeClr val="bg1"/>
                </a:solidFill>
              </a:rPr>
              <a:t>decken</a:t>
            </a:r>
            <a:r>
              <a:rPr lang="en-US" sz="1600" baseline="0" noProof="0" dirty="0">
                <a:solidFill>
                  <a:schemeClr val="bg1"/>
                </a:solidFill>
              </a:rPr>
              <a:t> </a:t>
            </a:r>
            <a:r>
              <a:rPr lang="en-US" sz="1600" baseline="0" noProof="0" dirty="0" err="1">
                <a:solidFill>
                  <a:schemeClr val="bg1"/>
                </a:solidFill>
              </a:rPr>
              <a:t>Sie</a:t>
            </a:r>
            <a:r>
              <a:rPr lang="en-US" sz="1600" baseline="0" noProof="0" dirty="0">
                <a:solidFill>
                  <a:schemeClr val="bg1"/>
                </a:solidFill>
              </a:rPr>
              <a:t> die </a:t>
            </a:r>
            <a:r>
              <a:rPr lang="en-US" sz="1600" baseline="0" noProof="0" dirty="0" err="1">
                <a:solidFill>
                  <a:schemeClr val="bg1"/>
                </a:solidFill>
              </a:rPr>
              <a:t>schraffierte</a:t>
            </a:r>
            <a:r>
              <a:rPr lang="en-US" sz="1600" baseline="0" noProof="0" dirty="0">
                <a:solidFill>
                  <a:schemeClr val="bg1"/>
                </a:solidFill>
              </a:rPr>
              <a:t> </a:t>
            </a:r>
            <a:r>
              <a:rPr lang="en-US" sz="1600" baseline="0" noProof="0" dirty="0" err="1">
                <a:solidFill>
                  <a:schemeClr val="bg1"/>
                </a:solidFill>
              </a:rPr>
              <a:t>Fläche</a:t>
            </a:r>
            <a:r>
              <a:rPr lang="en-US" sz="1600" baseline="0" noProof="0" dirty="0">
                <a:solidFill>
                  <a:schemeClr val="bg1"/>
                </a:solidFill>
              </a:rPr>
              <a:t> </a:t>
            </a:r>
            <a:r>
              <a:rPr lang="en-US" sz="1600" baseline="0" noProof="0" dirty="0" err="1">
                <a:solidFill>
                  <a:schemeClr val="bg1"/>
                </a:solidFill>
              </a:rPr>
              <a:t>mit</a:t>
            </a:r>
            <a:r>
              <a:rPr lang="en-US" sz="1600" baseline="0" noProof="0" dirty="0">
                <a:solidFill>
                  <a:schemeClr val="bg1"/>
                </a:solidFill>
              </a:rPr>
              <a:t> </a:t>
            </a:r>
            <a:r>
              <a:rPr lang="en-US" sz="1600" baseline="0" noProof="0" dirty="0" err="1">
                <a:solidFill>
                  <a:schemeClr val="bg1"/>
                </a:solidFill>
              </a:rPr>
              <a:t>einem</a:t>
            </a:r>
            <a:r>
              <a:rPr lang="en-US" sz="1600" baseline="0" noProof="0" dirty="0">
                <a:solidFill>
                  <a:schemeClr val="bg1"/>
                </a:solidFill>
              </a:rPr>
              <a:t> </a:t>
            </a:r>
            <a:r>
              <a:rPr lang="en-US" sz="1600" baseline="0" noProof="0" dirty="0" err="1">
                <a:solidFill>
                  <a:schemeClr val="bg1"/>
                </a:solidFill>
              </a:rPr>
              <a:t>Bild</a:t>
            </a:r>
            <a:r>
              <a:rPr lang="en-US" sz="1600" baseline="0" noProof="0" dirty="0">
                <a:solidFill>
                  <a:schemeClr val="bg1"/>
                </a:solidFill>
              </a:rPr>
              <a:t> ab</a:t>
            </a:r>
            <a:r>
              <a:rPr lang="en-US" sz="1600" noProof="0" dirty="0">
                <a:solidFill>
                  <a:schemeClr val="bg1"/>
                </a:solidFill>
              </a:rPr>
              <a:t>.</a:t>
            </a:r>
          </a:p>
          <a:p>
            <a:pPr algn="ctr"/>
            <a:r>
              <a:rPr lang="en-US" sz="1600" noProof="0" dirty="0">
                <a:solidFill>
                  <a:schemeClr val="bg1"/>
                </a:solidFill>
              </a:rPr>
              <a:t>Please cover</a:t>
            </a:r>
            <a:r>
              <a:rPr lang="en-US" sz="1600" baseline="0" noProof="0" dirty="0">
                <a:solidFill>
                  <a:schemeClr val="bg1"/>
                </a:solidFill>
              </a:rPr>
              <a:t> the shaded area with a picture</a:t>
            </a:r>
            <a:r>
              <a:rPr lang="en-US" sz="1600" noProof="0" dirty="0">
                <a:solidFill>
                  <a:schemeClr val="bg1"/>
                </a:solidFill>
              </a:rPr>
              <a:t>.</a:t>
            </a:r>
          </a:p>
          <a:p>
            <a:pPr algn="ctr"/>
            <a:r>
              <a:rPr lang="en-US" sz="1600" noProof="0" dirty="0">
                <a:solidFill>
                  <a:schemeClr val="bg1"/>
                </a:solidFill>
              </a:rPr>
              <a:t>(24,4 x 11,0 cm)</a:t>
            </a:r>
          </a:p>
        </p:txBody>
      </p:sp>
      <p:sp>
        <p:nvSpPr>
          <p:cNvPr id="2" name="Titel 1"/>
          <p:cNvSpPr>
            <a:spLocks noGrp="1"/>
          </p:cNvSpPr>
          <p:nvPr>
            <p:ph type="ctrTitle"/>
          </p:nvPr>
        </p:nvSpPr>
        <p:spPr>
          <a:xfrm>
            <a:off x="503547" y="4401108"/>
            <a:ext cx="8172141" cy="418502"/>
          </a:xfrm>
          <a:prstGeom prst="rect">
            <a:avLst/>
          </a:prstGeom>
        </p:spPr>
        <p:txBody>
          <a:bodyPr tIns="0" rIns="0" bIns="0" anchor="t" anchorCtr="0">
            <a:normAutofit/>
          </a:bodyPr>
          <a:lstStyle>
            <a:lvl1pPr algn="l">
              <a:defRPr sz="2400">
                <a:solidFill>
                  <a:schemeClr val="accent1"/>
                </a:solidFill>
              </a:defRPr>
            </a:lvl1pPr>
          </a:lstStyle>
          <a:p>
            <a:r>
              <a:rPr lang="de-DE" noProof="0"/>
              <a:t>Titelmasterformat durch Klicken bearbeiten</a:t>
            </a:r>
            <a:endParaRPr lang="en-US" noProof="0"/>
          </a:p>
        </p:txBody>
      </p:sp>
      <p:sp>
        <p:nvSpPr>
          <p:cNvPr id="3" name="Untertitel 2"/>
          <p:cNvSpPr>
            <a:spLocks noGrp="1"/>
          </p:cNvSpPr>
          <p:nvPr>
            <p:ph type="subTitle" idx="1"/>
          </p:nvPr>
        </p:nvSpPr>
        <p:spPr>
          <a:xfrm>
            <a:off x="503548" y="4746878"/>
            <a:ext cx="8172140" cy="1138230"/>
          </a:xfrm>
        </p:spPr>
        <p:txBody>
          <a:bodyPr tIns="0" rIns="0" bIns="0" anchor="t" anchorCtr="0">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Formatvorlage des Untertitelmasters durch Klicken bearbeiten</a:t>
            </a:r>
            <a:endParaRPr lang="en-US" noProof="0"/>
          </a:p>
        </p:txBody>
      </p:sp>
      <p:sp>
        <p:nvSpPr>
          <p:cNvPr id="10" name="Textplatzhalter 9"/>
          <p:cNvSpPr>
            <a:spLocks noGrp="1"/>
          </p:cNvSpPr>
          <p:nvPr>
            <p:ph type="body" sz="quarter" idx="10" hasCustomPrompt="1"/>
          </p:nvPr>
        </p:nvSpPr>
        <p:spPr>
          <a:xfrm>
            <a:off x="503548" y="6021288"/>
            <a:ext cx="2628590" cy="368813"/>
          </a:xfrm>
        </p:spPr>
        <p:txBody>
          <a:bodyPr tIns="0" bIns="0" anchor="b" anchorCtr="0">
            <a:normAutofit/>
          </a:bodyPr>
          <a:lstStyle>
            <a:lvl1pPr marL="0" indent="0">
              <a:spcAft>
                <a:spcPts val="0"/>
              </a:spcAft>
              <a:buNone/>
              <a:defRPr sz="900" b="0"/>
            </a:lvl1pPr>
          </a:lstStyle>
          <a:p>
            <a:pPr lvl="0"/>
            <a:r>
              <a:rPr lang="en-US" noProof="0"/>
              <a:t>URL</a:t>
            </a:r>
          </a:p>
          <a:p>
            <a:pPr lvl="0"/>
            <a:endParaRPr lang="en-US" noProof="0"/>
          </a:p>
        </p:txBody>
      </p:sp>
      <p:grpSp>
        <p:nvGrpSpPr>
          <p:cNvPr id="14" name="Gruppieren 15"/>
          <p:cNvGrpSpPr/>
          <p:nvPr userDrawn="1"/>
        </p:nvGrpSpPr>
        <p:grpSpPr>
          <a:xfrm>
            <a:off x="0" y="0"/>
            <a:ext cx="9144000" cy="6858000"/>
            <a:chOff x="0" y="0"/>
            <a:chExt cx="9144000" cy="6858000"/>
          </a:xfrm>
        </p:grpSpPr>
        <p:sp>
          <p:nvSpPr>
            <p:cNvPr id="16" name="Rechteck 15"/>
            <p:cNvSpPr/>
            <p:nvPr userDrawn="1"/>
          </p:nvSpPr>
          <p:spPr>
            <a:xfrm>
              <a:off x="0" y="0"/>
              <a:ext cx="9144000" cy="188913"/>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17" name="Rechteck 16"/>
            <p:cNvSpPr/>
            <p:nvPr userDrawn="1"/>
          </p:nvSpPr>
          <p:spPr>
            <a:xfrm>
              <a:off x="0" y="6669087"/>
              <a:ext cx="9144000" cy="188913"/>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18" name="Rechteck 17"/>
            <p:cNvSpPr/>
            <p:nvPr userDrawn="1"/>
          </p:nvSpPr>
          <p:spPr>
            <a:xfrm>
              <a:off x="0" y="0"/>
              <a:ext cx="179388" cy="685799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19" name="Rechteck 18"/>
            <p:cNvSpPr/>
            <p:nvPr userDrawn="1"/>
          </p:nvSpPr>
          <p:spPr>
            <a:xfrm>
              <a:off x="8964612" y="0"/>
              <a:ext cx="179387" cy="685799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grpSp>
      <p:sp>
        <p:nvSpPr>
          <p:cNvPr id="30" name="Textplatzhalter 29"/>
          <p:cNvSpPr>
            <a:spLocks noGrp="1"/>
          </p:cNvSpPr>
          <p:nvPr>
            <p:ph type="body" sz="quarter" idx="12" hasCustomPrompt="1"/>
          </p:nvPr>
        </p:nvSpPr>
        <p:spPr>
          <a:xfrm>
            <a:off x="503238" y="1"/>
            <a:ext cx="2555875" cy="1304924"/>
          </a:xfrm>
          <a:blipFill>
            <a:blip r:embed="rId2"/>
            <a:stretch>
              <a:fillRect/>
            </a:stretch>
          </a:blipFill>
        </p:spPr>
        <p:txBody>
          <a:bodyPr>
            <a:normAutofit/>
          </a:bodyPr>
          <a:lstStyle>
            <a:lvl1pPr marL="0" indent="0" algn="ctr">
              <a:spcAft>
                <a:spcPts val="0"/>
              </a:spcAft>
              <a:buNone/>
              <a:defRPr sz="800"/>
            </a:lvl1pPr>
          </a:lstStyle>
          <a:p>
            <a:pPr lvl="0"/>
            <a:r>
              <a:rPr lang="en-US" noProof="0"/>
              <a:t>Das Quality Seal hat im Vordergrund zu stehen.</a:t>
            </a:r>
            <a:br>
              <a:rPr lang="en-US" noProof="0"/>
            </a:br>
            <a:r>
              <a:rPr lang="en-US" noProof="0"/>
              <a:t>Bitte ändern Sie nicht die Größe oder Position.</a:t>
            </a:r>
            <a:br>
              <a:rPr lang="en-US" noProof="0"/>
            </a:br>
            <a:r>
              <a:rPr lang="en-US" noProof="0"/>
              <a:t>The Quality Seal has to stay on top. </a:t>
            </a:r>
            <a:br>
              <a:rPr lang="en-US" noProof="0"/>
            </a:br>
            <a:r>
              <a:rPr lang="en-US" noProof="0"/>
              <a:t>Please do not change size or position.</a:t>
            </a:r>
          </a:p>
          <a:p>
            <a:pPr lvl="0"/>
            <a:endParaRPr lang="en-US" noProof="0"/>
          </a:p>
        </p:txBody>
      </p:sp>
      <p:sp>
        <p:nvSpPr>
          <p:cNvPr id="31" name="Rechteck 30"/>
          <p:cNvSpPr/>
          <p:nvPr userDrawn="1"/>
        </p:nvSpPr>
        <p:spPr>
          <a:xfrm>
            <a:off x="503548" y="-567404"/>
            <a:ext cx="8640452" cy="360000"/>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lIns="72000" tIns="46800" rIns="72000" bIns="46800" rtlCol="0" anchor="t" anchorCtr="0"/>
          <a:lstStyle/>
          <a:p>
            <a:r>
              <a:rPr lang="en-US" sz="900" noProof="0">
                <a:solidFill>
                  <a:schemeClr val="tx1"/>
                </a:solidFill>
              </a:rPr>
              <a:t>Wenn Sie ein neues Bild einfügen: Klicken Sie mit der rechten Maustaste auf das Bild und wählen „In den Hintergrund“, um das Bild hinter das Quality Seal zu bringen.</a:t>
            </a:r>
          </a:p>
          <a:p>
            <a:r>
              <a:rPr lang="en-US" sz="900" noProof="0">
                <a:solidFill>
                  <a:schemeClr val="tx1"/>
                </a:solidFill>
              </a:rPr>
              <a:t>If you insert a new picture: Right click on the picture and select “Send to the back” to position it behind the Quality Seal.</a:t>
            </a:r>
          </a:p>
        </p:txBody>
      </p:sp>
      <p:cxnSp>
        <p:nvCxnSpPr>
          <p:cNvPr id="32" name="Gerade Verbindung 31"/>
          <p:cNvCxnSpPr/>
          <p:nvPr userDrawn="1"/>
        </p:nvCxnSpPr>
        <p:spPr>
          <a:xfrm>
            <a:off x="503548" y="-171400"/>
            <a:ext cx="0" cy="13384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userDrawn="1"/>
        </p:nvCxnSpPr>
        <p:spPr>
          <a:xfrm>
            <a:off x="3059832" y="-171400"/>
            <a:ext cx="0" cy="13384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userDrawn="1"/>
        </p:nvCxnSpPr>
        <p:spPr>
          <a:xfrm rot="5400000">
            <a:off x="-103432" y="1237844"/>
            <a:ext cx="0" cy="13384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userDrawn="1"/>
        </p:nvCxnSpPr>
        <p:spPr>
          <a:xfrm rot="5400000">
            <a:off x="-113608" y="-66920"/>
            <a:ext cx="0" cy="13384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D50902C-42CD-4F85-BEE1-877A357C4DFA}"/>
              </a:ext>
            </a:extLst>
          </p:cNvPr>
          <p:cNvPicPr>
            <a:picLocks noChangeAspect="1"/>
          </p:cNvPicPr>
          <p:nvPr userDrawn="1"/>
        </p:nvPicPr>
        <p:blipFill>
          <a:blip r:embed="rId3"/>
          <a:stretch>
            <a:fillRect/>
          </a:stretch>
        </p:blipFill>
        <p:spPr>
          <a:xfrm>
            <a:off x="7236296" y="5805264"/>
            <a:ext cx="1644629" cy="765803"/>
          </a:xfrm>
          <a:prstGeom prst="rect">
            <a:avLst/>
          </a:prstGeom>
        </p:spPr>
      </p:pic>
    </p:spTree>
    <p:extLst>
      <p:ext uri="{BB962C8B-B14F-4D97-AF65-F5344CB8AC3E}">
        <p14:creationId xmlns:p14="http://schemas.microsoft.com/office/powerpoint/2010/main" val="8890632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
    <p:spTree>
      <p:nvGrpSpPr>
        <p:cNvPr id="1" name=""/>
        <p:cNvGrpSpPr/>
        <p:nvPr/>
      </p:nvGrpSpPr>
      <p:grpSpPr>
        <a:xfrm>
          <a:off x="0" y="0"/>
          <a:ext cx="0" cy="0"/>
          <a:chOff x="0" y="0"/>
          <a:chExt cx="0" cy="0"/>
        </a:xfrm>
      </p:grpSpPr>
      <p:sp>
        <p:nvSpPr>
          <p:cNvPr id="3" name="Inhaltsplatzhalter 2"/>
          <p:cNvSpPr>
            <a:spLocks noGrp="1"/>
          </p:cNvSpPr>
          <p:nvPr>
            <p:ph idx="1"/>
          </p:nvPr>
        </p:nvSpPr>
        <p:spPr>
          <a:xfrm>
            <a:off x="395288" y="1341437"/>
            <a:ext cx="8353425" cy="4535487"/>
          </a:xfrm>
        </p:spPr>
        <p:txBody>
          <a:bodyPr/>
          <a:lstStyle>
            <a:lvl1pPr marL="177800" indent="-177800">
              <a:buSzPct val="125000"/>
              <a:buFont typeface="Arial" pitchFamily="34" charset="0"/>
              <a:buChar char="›"/>
              <a:defRPr>
                <a:solidFill>
                  <a:schemeClr val="tx1"/>
                </a:solidFill>
              </a:defRPr>
            </a:lvl1pPr>
            <a:lvl2pPr marL="541338" indent="-184150">
              <a:buSzPct val="125000"/>
              <a:buFont typeface="Arial" pitchFamily="34" charset="0"/>
              <a:buChar char="›"/>
              <a:defRPr>
                <a:solidFill>
                  <a:schemeClr val="tx1"/>
                </a:solidFill>
              </a:defRPr>
            </a:lvl2pPr>
            <a:lvl3pPr marL="896938" indent="-177800">
              <a:buSzPct val="125000"/>
              <a:buFont typeface="Arial" pitchFamily="34" charset="0"/>
              <a:buChar char="›"/>
              <a:defRPr>
                <a:solidFill>
                  <a:schemeClr val="tx1"/>
                </a:solidFill>
              </a:defRPr>
            </a:lvl3pPr>
            <a:lvl4pPr marL="1254125" indent="-179388">
              <a:buSzPct val="125000"/>
              <a:buFont typeface="Arial" pitchFamily="34" charset="0"/>
              <a:buChar char="›"/>
              <a:defRPr>
                <a:solidFill>
                  <a:schemeClr val="tx1"/>
                </a:solidFill>
              </a:defRPr>
            </a:lvl4pPr>
            <a:lvl5pPr marL="1616075" indent="-177800">
              <a:buSzPct val="125000"/>
              <a:buFont typeface="Arial" pitchFamily="34" charset="0"/>
              <a:buChar char="›"/>
              <a:defRPr>
                <a:solidFill>
                  <a:schemeClr val="tx1"/>
                </a:solidFill>
              </a:defRPr>
            </a:lvl5p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8" name="Titel 7"/>
          <p:cNvSpPr>
            <a:spLocks noGrp="1"/>
          </p:cNvSpPr>
          <p:nvPr>
            <p:ph type="title"/>
          </p:nvPr>
        </p:nvSpPr>
        <p:spPr>
          <a:xfrm>
            <a:off x="2123729" y="296862"/>
            <a:ext cx="5040560" cy="719137"/>
          </a:xfrm>
          <a:prstGeom prst="rect">
            <a:avLst/>
          </a:prstGeom>
        </p:spPr>
        <p:txBody>
          <a:bodyPr/>
          <a:lstStyle>
            <a:lvl1pPr>
              <a:defRPr>
                <a:solidFill>
                  <a:schemeClr val="accent1"/>
                </a:solidFill>
              </a:defRPr>
            </a:lvl1pPr>
          </a:lstStyle>
          <a:p>
            <a:r>
              <a:rPr lang="de-DE" noProof="0" dirty="0"/>
              <a:t>Titelmasterformat durch Klicken bearbeiten</a:t>
            </a:r>
            <a:endParaRPr lang="en-US" noProof="0" dirty="0"/>
          </a:p>
        </p:txBody>
      </p:sp>
      <p:cxnSp>
        <p:nvCxnSpPr>
          <p:cNvPr id="7" name="Gerade Verbindung 12">
            <a:extLst>
              <a:ext uri="{FF2B5EF4-FFF2-40B4-BE49-F238E27FC236}">
                <a16:creationId xmlns:a16="http://schemas.microsoft.com/office/drawing/2014/main" id="{DE59CE9E-92B4-41B8-9A6F-4AADFE0F19D2}"/>
              </a:ext>
            </a:extLst>
          </p:cNvPr>
          <p:cNvCxnSpPr/>
          <p:nvPr userDrawn="1"/>
        </p:nvCxnSpPr>
        <p:spPr>
          <a:xfrm>
            <a:off x="395288" y="6165304"/>
            <a:ext cx="8353425" cy="0"/>
          </a:xfrm>
          <a:prstGeom prst="line">
            <a:avLst/>
          </a:prstGeom>
          <a:ln w="444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5672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big Picture">
    <p:bg>
      <p:bgPr>
        <a:gradFill>
          <a:gsLst>
            <a:gs pos="15000">
              <a:srgbClr val="747474"/>
            </a:gs>
            <a:gs pos="50000">
              <a:srgbClr val="D9D9D9"/>
            </a:gs>
            <a:gs pos="85000">
              <a:srgbClr val="747474"/>
            </a:gs>
          </a:gsLst>
          <a:lin ang="12600000" scaled="0"/>
        </a:gradFill>
        <a:effectLst/>
      </p:bgPr>
    </p:bg>
    <p:spTree>
      <p:nvGrpSpPr>
        <p:cNvPr id="1" name=""/>
        <p:cNvGrpSpPr/>
        <p:nvPr/>
      </p:nvGrpSpPr>
      <p:grpSpPr>
        <a:xfrm>
          <a:off x="0" y="0"/>
          <a:ext cx="0" cy="0"/>
          <a:chOff x="0" y="0"/>
          <a:chExt cx="0" cy="0"/>
        </a:xfrm>
      </p:grpSpPr>
      <p:sp>
        <p:nvSpPr>
          <p:cNvPr id="36" name="Rechteck 35"/>
          <p:cNvSpPr/>
          <p:nvPr userDrawn="1"/>
        </p:nvSpPr>
        <p:spPr>
          <a:xfrm>
            <a:off x="179388" y="188913"/>
            <a:ext cx="8785225" cy="6480174"/>
          </a:xfrm>
          <a:prstGeom prst="rect">
            <a:avLst/>
          </a:prstGeom>
          <a:pattFill prst="wdUpDiag">
            <a:fgClr>
              <a:schemeClr val="accent5"/>
            </a:fgClr>
            <a:bgClr>
              <a:schemeClr val="accent6"/>
            </a:bgClr>
          </a:patt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noProof="0" dirty="0" err="1">
                <a:solidFill>
                  <a:schemeClr val="bg1"/>
                </a:solidFill>
              </a:rPr>
              <a:t>Bitte</a:t>
            </a:r>
            <a:r>
              <a:rPr lang="en-US" sz="1600" baseline="0" noProof="0" dirty="0">
                <a:solidFill>
                  <a:schemeClr val="bg1"/>
                </a:solidFill>
              </a:rPr>
              <a:t> </a:t>
            </a:r>
            <a:r>
              <a:rPr lang="en-US" sz="1600" baseline="0" noProof="0" dirty="0" err="1">
                <a:solidFill>
                  <a:schemeClr val="bg1"/>
                </a:solidFill>
              </a:rPr>
              <a:t>decken</a:t>
            </a:r>
            <a:r>
              <a:rPr lang="en-US" sz="1600" baseline="0" noProof="0" dirty="0">
                <a:solidFill>
                  <a:schemeClr val="bg1"/>
                </a:solidFill>
              </a:rPr>
              <a:t> </a:t>
            </a:r>
            <a:r>
              <a:rPr lang="en-US" sz="1600" baseline="0" noProof="0" dirty="0" err="1">
                <a:solidFill>
                  <a:schemeClr val="bg1"/>
                </a:solidFill>
              </a:rPr>
              <a:t>Sie</a:t>
            </a:r>
            <a:r>
              <a:rPr lang="en-US" sz="1600" baseline="0" noProof="0" dirty="0">
                <a:solidFill>
                  <a:schemeClr val="bg1"/>
                </a:solidFill>
              </a:rPr>
              <a:t> die </a:t>
            </a:r>
            <a:r>
              <a:rPr lang="en-US" sz="1600" baseline="0" noProof="0" dirty="0" err="1">
                <a:solidFill>
                  <a:schemeClr val="bg1"/>
                </a:solidFill>
              </a:rPr>
              <a:t>schraffierte</a:t>
            </a:r>
            <a:r>
              <a:rPr lang="en-US" sz="1600" baseline="0" noProof="0" dirty="0">
                <a:solidFill>
                  <a:schemeClr val="bg1"/>
                </a:solidFill>
              </a:rPr>
              <a:t> </a:t>
            </a:r>
            <a:r>
              <a:rPr lang="en-US" sz="1600" baseline="0" noProof="0" dirty="0" err="1">
                <a:solidFill>
                  <a:schemeClr val="bg1"/>
                </a:solidFill>
              </a:rPr>
              <a:t>Fläche</a:t>
            </a:r>
            <a:r>
              <a:rPr lang="en-US" sz="1600" baseline="0" noProof="0" dirty="0">
                <a:solidFill>
                  <a:schemeClr val="bg1"/>
                </a:solidFill>
              </a:rPr>
              <a:t> </a:t>
            </a:r>
            <a:r>
              <a:rPr lang="en-US" sz="1600" baseline="0" noProof="0" dirty="0" err="1">
                <a:solidFill>
                  <a:schemeClr val="bg1"/>
                </a:solidFill>
              </a:rPr>
              <a:t>mit</a:t>
            </a:r>
            <a:r>
              <a:rPr lang="en-US" sz="1600" baseline="0" noProof="0" dirty="0">
                <a:solidFill>
                  <a:schemeClr val="bg1"/>
                </a:solidFill>
              </a:rPr>
              <a:t> </a:t>
            </a:r>
            <a:r>
              <a:rPr lang="en-US" sz="1600" baseline="0" noProof="0" dirty="0" err="1">
                <a:solidFill>
                  <a:schemeClr val="bg1"/>
                </a:solidFill>
              </a:rPr>
              <a:t>einem</a:t>
            </a:r>
            <a:r>
              <a:rPr lang="en-US" sz="1600" baseline="0" noProof="0" dirty="0">
                <a:solidFill>
                  <a:schemeClr val="bg1"/>
                </a:solidFill>
              </a:rPr>
              <a:t> </a:t>
            </a:r>
            <a:r>
              <a:rPr lang="en-US" sz="1600" baseline="0" noProof="0" dirty="0" err="1">
                <a:solidFill>
                  <a:schemeClr val="bg1"/>
                </a:solidFill>
              </a:rPr>
              <a:t>Bild</a:t>
            </a:r>
            <a:r>
              <a:rPr lang="en-US" sz="1600" baseline="0" noProof="0" dirty="0">
                <a:solidFill>
                  <a:schemeClr val="bg1"/>
                </a:solidFill>
              </a:rPr>
              <a:t> ab</a:t>
            </a:r>
            <a:r>
              <a:rPr lang="en-US" sz="1600" noProof="0" dirty="0">
                <a:solidFill>
                  <a:schemeClr val="bg1"/>
                </a:solidFill>
              </a:rPr>
              <a:t>.</a:t>
            </a:r>
          </a:p>
          <a:p>
            <a:pPr algn="ctr"/>
            <a:r>
              <a:rPr lang="en-US" sz="1600" noProof="0" dirty="0">
                <a:solidFill>
                  <a:schemeClr val="bg1"/>
                </a:solidFill>
              </a:rPr>
              <a:t>Please cover</a:t>
            </a:r>
            <a:r>
              <a:rPr lang="en-US" sz="1600" baseline="0" noProof="0" dirty="0">
                <a:solidFill>
                  <a:schemeClr val="bg1"/>
                </a:solidFill>
              </a:rPr>
              <a:t> the shaded area with a picture</a:t>
            </a:r>
            <a:r>
              <a:rPr lang="en-US" sz="1600" noProof="0" dirty="0">
                <a:solidFill>
                  <a:schemeClr val="bg1"/>
                </a:solidFill>
              </a:rPr>
              <a:t>.</a:t>
            </a:r>
          </a:p>
          <a:p>
            <a:pPr algn="ctr"/>
            <a:r>
              <a:rPr lang="en-US" sz="1600" noProof="0" dirty="0">
                <a:solidFill>
                  <a:schemeClr val="bg1"/>
                </a:solidFill>
              </a:rPr>
              <a:t>(24,4 x 18,0 cm)</a:t>
            </a:r>
          </a:p>
        </p:txBody>
      </p:sp>
      <p:sp>
        <p:nvSpPr>
          <p:cNvPr id="2" name="Titel 1"/>
          <p:cNvSpPr>
            <a:spLocks noGrp="1"/>
          </p:cNvSpPr>
          <p:nvPr>
            <p:ph type="ctrTitle"/>
          </p:nvPr>
        </p:nvSpPr>
        <p:spPr>
          <a:xfrm>
            <a:off x="503547" y="4401108"/>
            <a:ext cx="8172141" cy="418502"/>
          </a:xfrm>
          <a:prstGeom prst="rect">
            <a:avLst/>
          </a:prstGeom>
        </p:spPr>
        <p:txBody>
          <a:bodyPr tIns="0" rIns="0" bIns="0" anchor="t" anchorCtr="0">
            <a:normAutofit/>
          </a:bodyPr>
          <a:lstStyle>
            <a:lvl1pPr algn="l">
              <a:defRPr sz="2400">
                <a:solidFill>
                  <a:schemeClr val="accent1"/>
                </a:solidFill>
              </a:defRPr>
            </a:lvl1pPr>
          </a:lstStyle>
          <a:p>
            <a:r>
              <a:rPr lang="de-DE" noProof="0"/>
              <a:t>Titelmasterformat durch Klicken bearbeiten</a:t>
            </a:r>
            <a:endParaRPr lang="en-US" noProof="0"/>
          </a:p>
        </p:txBody>
      </p:sp>
      <p:sp>
        <p:nvSpPr>
          <p:cNvPr id="3" name="Untertitel 2"/>
          <p:cNvSpPr>
            <a:spLocks noGrp="1"/>
          </p:cNvSpPr>
          <p:nvPr>
            <p:ph type="subTitle" idx="1"/>
          </p:nvPr>
        </p:nvSpPr>
        <p:spPr>
          <a:xfrm>
            <a:off x="503548" y="4746878"/>
            <a:ext cx="8172140" cy="1138230"/>
          </a:xfrm>
        </p:spPr>
        <p:txBody>
          <a:bodyPr tIns="0" rIns="0" bIns="0" anchor="t" anchorCtr="0">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Formatvorlage des Untertitelmasters durch Klicken bearbeiten</a:t>
            </a:r>
            <a:endParaRPr lang="en-US" noProof="0"/>
          </a:p>
        </p:txBody>
      </p:sp>
      <p:sp>
        <p:nvSpPr>
          <p:cNvPr id="10" name="Textplatzhalter 9"/>
          <p:cNvSpPr>
            <a:spLocks noGrp="1"/>
          </p:cNvSpPr>
          <p:nvPr>
            <p:ph type="body" sz="quarter" idx="10" hasCustomPrompt="1"/>
          </p:nvPr>
        </p:nvSpPr>
        <p:spPr>
          <a:xfrm>
            <a:off x="503548" y="6021288"/>
            <a:ext cx="2628590" cy="368813"/>
          </a:xfrm>
        </p:spPr>
        <p:txBody>
          <a:bodyPr tIns="0" bIns="0" anchor="b" anchorCtr="0">
            <a:normAutofit/>
          </a:bodyPr>
          <a:lstStyle>
            <a:lvl1pPr marL="0" indent="0">
              <a:spcAft>
                <a:spcPts val="0"/>
              </a:spcAft>
              <a:buNone/>
              <a:defRPr sz="900" b="0">
                <a:solidFill>
                  <a:schemeClr val="bg1"/>
                </a:solidFill>
              </a:defRPr>
            </a:lvl1pPr>
          </a:lstStyle>
          <a:p>
            <a:pPr lvl="0"/>
            <a:r>
              <a:rPr lang="en-US" noProof="0"/>
              <a:t>URL</a:t>
            </a:r>
          </a:p>
          <a:p>
            <a:pPr lvl="0"/>
            <a:endParaRPr lang="en-US" noProof="0"/>
          </a:p>
        </p:txBody>
      </p:sp>
      <p:grpSp>
        <p:nvGrpSpPr>
          <p:cNvPr id="4" name="Gruppieren 15"/>
          <p:cNvGrpSpPr/>
          <p:nvPr userDrawn="1"/>
        </p:nvGrpSpPr>
        <p:grpSpPr>
          <a:xfrm>
            <a:off x="0" y="0"/>
            <a:ext cx="9144000" cy="6858000"/>
            <a:chOff x="0" y="0"/>
            <a:chExt cx="9144000" cy="6858000"/>
          </a:xfrm>
        </p:grpSpPr>
        <p:sp>
          <p:nvSpPr>
            <p:cNvPr id="16" name="Rechteck 15"/>
            <p:cNvSpPr/>
            <p:nvPr userDrawn="1"/>
          </p:nvSpPr>
          <p:spPr>
            <a:xfrm>
              <a:off x="0" y="0"/>
              <a:ext cx="9144000" cy="188913"/>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17" name="Rechteck 16"/>
            <p:cNvSpPr/>
            <p:nvPr userDrawn="1"/>
          </p:nvSpPr>
          <p:spPr>
            <a:xfrm>
              <a:off x="0" y="6669087"/>
              <a:ext cx="9144000" cy="188913"/>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18" name="Rechteck 17"/>
            <p:cNvSpPr/>
            <p:nvPr userDrawn="1"/>
          </p:nvSpPr>
          <p:spPr>
            <a:xfrm>
              <a:off x="0" y="0"/>
              <a:ext cx="179388" cy="685799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19" name="Rechteck 18"/>
            <p:cNvSpPr/>
            <p:nvPr userDrawn="1"/>
          </p:nvSpPr>
          <p:spPr>
            <a:xfrm>
              <a:off x="8964612" y="0"/>
              <a:ext cx="179387" cy="685799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noProof="0" dirty="0">
                  <a:solidFill>
                    <a:schemeClr val="bg2">
                      <a:lumMod val="10000"/>
                    </a:schemeClr>
                  </a:solidFill>
                </a:rPr>
                <a:t> </a:t>
              </a:r>
            </a:p>
          </p:txBody>
        </p:sp>
      </p:grpSp>
      <p:sp>
        <p:nvSpPr>
          <p:cNvPr id="22" name="Textplatzhalter 30"/>
          <p:cNvSpPr>
            <a:spLocks noGrp="1"/>
          </p:cNvSpPr>
          <p:nvPr>
            <p:ph type="body" sz="quarter" idx="13" hasCustomPrompt="1"/>
          </p:nvPr>
        </p:nvSpPr>
        <p:spPr>
          <a:xfrm>
            <a:off x="7541355" y="5881689"/>
            <a:ext cx="1159200" cy="528636"/>
          </a:xfrm>
          <a:blipFill>
            <a:blip r:embed="rId2"/>
            <a:stretch>
              <a:fillRect/>
            </a:stretch>
          </a:blipFill>
        </p:spPr>
        <p:txBody>
          <a:bodyPr>
            <a:normAutofit/>
          </a:bodyPr>
          <a:lstStyle>
            <a:lvl1pPr marL="0" indent="0" algn="ctr">
              <a:spcAft>
                <a:spcPts val="0"/>
              </a:spcAft>
              <a:buNone/>
              <a:defRPr sz="800" baseline="0"/>
            </a:lvl1pPr>
          </a:lstStyle>
          <a:p>
            <a:pPr lvl="0"/>
            <a:r>
              <a:rPr lang="en-US" noProof="0" dirty="0"/>
              <a:t>  </a:t>
            </a:r>
          </a:p>
          <a:p>
            <a:pPr lvl="0"/>
            <a:endParaRPr lang="en-US" noProof="0" dirty="0"/>
          </a:p>
        </p:txBody>
      </p:sp>
      <p:sp>
        <p:nvSpPr>
          <p:cNvPr id="30" name="Textplatzhalter 29"/>
          <p:cNvSpPr>
            <a:spLocks noGrp="1"/>
          </p:cNvSpPr>
          <p:nvPr>
            <p:ph type="body" sz="quarter" idx="12" hasCustomPrompt="1"/>
          </p:nvPr>
        </p:nvSpPr>
        <p:spPr>
          <a:xfrm>
            <a:off x="503238" y="1"/>
            <a:ext cx="2555875" cy="1304924"/>
          </a:xfrm>
          <a:blipFill>
            <a:blip r:embed="rId3"/>
            <a:stretch>
              <a:fillRect/>
            </a:stretch>
          </a:blipFill>
        </p:spPr>
        <p:txBody>
          <a:bodyPr>
            <a:normAutofit/>
          </a:bodyPr>
          <a:lstStyle>
            <a:lvl1pPr marL="0" indent="0" algn="ctr">
              <a:spcAft>
                <a:spcPts val="0"/>
              </a:spcAft>
              <a:buNone/>
              <a:defRPr sz="800"/>
            </a:lvl1pPr>
          </a:lstStyle>
          <a:p>
            <a:pPr lvl="0"/>
            <a:r>
              <a:rPr lang="en-US" noProof="0"/>
              <a:t>Das Quality Seal hat im Vordergrund zu stehen.</a:t>
            </a:r>
            <a:br>
              <a:rPr lang="en-US" noProof="0"/>
            </a:br>
            <a:r>
              <a:rPr lang="en-US" noProof="0"/>
              <a:t>Bitte ändern Sie nicht die Größe oder Position.</a:t>
            </a:r>
            <a:br>
              <a:rPr lang="en-US" noProof="0"/>
            </a:br>
            <a:r>
              <a:rPr lang="en-US" noProof="0"/>
              <a:t>The Quality Seal has to stay on top. </a:t>
            </a:r>
            <a:br>
              <a:rPr lang="en-US" noProof="0"/>
            </a:br>
            <a:r>
              <a:rPr lang="en-US" noProof="0"/>
              <a:t>Please do not change size or position.</a:t>
            </a:r>
          </a:p>
          <a:p>
            <a:pPr lvl="0"/>
            <a:endParaRPr lang="en-US" noProof="0"/>
          </a:p>
        </p:txBody>
      </p:sp>
      <p:sp>
        <p:nvSpPr>
          <p:cNvPr id="31" name="Rechteck 30"/>
          <p:cNvSpPr/>
          <p:nvPr userDrawn="1"/>
        </p:nvSpPr>
        <p:spPr>
          <a:xfrm>
            <a:off x="503548" y="-567404"/>
            <a:ext cx="8640452" cy="360000"/>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lIns="72000" tIns="46800" rIns="72000" bIns="46800" rtlCol="0" anchor="t" anchorCtr="0"/>
          <a:lstStyle/>
          <a:p>
            <a:r>
              <a:rPr lang="en-US" sz="900" noProof="0">
                <a:solidFill>
                  <a:schemeClr val="tx1"/>
                </a:solidFill>
              </a:rPr>
              <a:t>Wenn Sie ein neues Bild einfügen: Klicken Sie mit der rechten Maustaste auf das Bild und wählen „In den Hintergrund“, um das Bild hinter das Quality Seal zu bringen.</a:t>
            </a:r>
          </a:p>
          <a:p>
            <a:r>
              <a:rPr lang="en-US" sz="900" noProof="0">
                <a:solidFill>
                  <a:schemeClr val="tx1"/>
                </a:solidFill>
              </a:rPr>
              <a:t>If you insert a new picture: Right click on the picture and select “Send to the back” to position it behind the Quality Seal.</a:t>
            </a:r>
          </a:p>
        </p:txBody>
      </p:sp>
      <p:cxnSp>
        <p:nvCxnSpPr>
          <p:cNvPr id="32" name="Gerade Verbindung 31"/>
          <p:cNvCxnSpPr/>
          <p:nvPr userDrawn="1"/>
        </p:nvCxnSpPr>
        <p:spPr>
          <a:xfrm>
            <a:off x="503548" y="-171400"/>
            <a:ext cx="0" cy="13384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userDrawn="1"/>
        </p:nvCxnSpPr>
        <p:spPr>
          <a:xfrm>
            <a:off x="3059832" y="-171400"/>
            <a:ext cx="0" cy="13384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userDrawn="1"/>
        </p:nvCxnSpPr>
        <p:spPr>
          <a:xfrm rot="5400000">
            <a:off x="-103432" y="1237844"/>
            <a:ext cx="0" cy="13384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userDrawn="1"/>
        </p:nvCxnSpPr>
        <p:spPr>
          <a:xfrm rot="5400000">
            <a:off x="-113608" y="-66920"/>
            <a:ext cx="0" cy="13384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0632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white)">
    <p:spTree>
      <p:nvGrpSpPr>
        <p:cNvPr id="1" name=""/>
        <p:cNvGrpSpPr/>
        <p:nvPr/>
      </p:nvGrpSpPr>
      <p:grpSpPr>
        <a:xfrm>
          <a:off x="0" y="0"/>
          <a:ext cx="0" cy="0"/>
          <a:chOff x="0" y="0"/>
          <a:chExt cx="0" cy="0"/>
        </a:xfrm>
      </p:grpSpPr>
      <p:sp>
        <p:nvSpPr>
          <p:cNvPr id="3" name="Inhaltsplatzhalter 2"/>
          <p:cNvSpPr>
            <a:spLocks noGrp="1"/>
          </p:cNvSpPr>
          <p:nvPr>
            <p:ph idx="1"/>
          </p:nvPr>
        </p:nvSpPr>
        <p:spPr>
          <a:xfrm>
            <a:off x="395288" y="1341437"/>
            <a:ext cx="8353425" cy="4535487"/>
          </a:xfrm>
        </p:spPr>
        <p:txBody>
          <a:bodyPr/>
          <a:lstStyle>
            <a:lvl1pPr marL="0" indent="0">
              <a:lnSpc>
                <a:spcPct val="113000"/>
              </a:lnSpc>
              <a:buSzPct val="125000"/>
              <a:buFont typeface="Arial" pitchFamily="34" charset="0"/>
              <a:buNone/>
              <a:defRPr>
                <a:solidFill>
                  <a:schemeClr val="tx1"/>
                </a:solidFill>
              </a:defRPr>
            </a:lvl1pPr>
            <a:lvl2pPr marL="184150" indent="-184150">
              <a:lnSpc>
                <a:spcPct val="113000"/>
              </a:lnSpc>
              <a:buSzPct val="125000"/>
              <a:buFont typeface="Arial" pitchFamily="34" charset="0"/>
              <a:buChar char="›"/>
              <a:defRPr>
                <a:solidFill>
                  <a:schemeClr val="tx1"/>
                </a:solidFill>
              </a:defRPr>
            </a:lvl2pPr>
            <a:lvl3pPr marL="539750" indent="-177800">
              <a:lnSpc>
                <a:spcPct val="113000"/>
              </a:lnSpc>
              <a:buSzPct val="125000"/>
              <a:buFont typeface="Arial" pitchFamily="34" charset="0"/>
              <a:buChar char="›"/>
              <a:defRPr>
                <a:solidFill>
                  <a:schemeClr val="tx1"/>
                </a:solidFill>
              </a:defRPr>
            </a:lvl3pPr>
            <a:lvl4pPr marL="895350" indent="-179388">
              <a:lnSpc>
                <a:spcPct val="113000"/>
              </a:lnSpc>
              <a:buSzPct val="125000"/>
              <a:buFont typeface="Arial" pitchFamily="34" charset="0"/>
              <a:buChar char="›"/>
              <a:defRPr>
                <a:solidFill>
                  <a:schemeClr val="tx1"/>
                </a:solidFill>
              </a:defRPr>
            </a:lvl4pPr>
            <a:lvl5pPr marL="1257300" indent="-177800">
              <a:lnSpc>
                <a:spcPct val="113000"/>
              </a:lnSpc>
              <a:buSzPct val="125000"/>
              <a:buFont typeface="Arial" pitchFamily="34" charset="0"/>
              <a:buChar char="›"/>
              <a:defRPr>
                <a:solidFill>
                  <a:schemeClr val="tx1"/>
                </a:solidFill>
              </a:defRPr>
            </a:lvl5p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8" name="Titel 7"/>
          <p:cNvSpPr>
            <a:spLocks noGrp="1"/>
          </p:cNvSpPr>
          <p:nvPr>
            <p:ph type="title"/>
          </p:nvPr>
        </p:nvSpPr>
        <p:spPr>
          <a:xfrm>
            <a:off x="2195737" y="296862"/>
            <a:ext cx="4896544" cy="719137"/>
          </a:xfrm>
          <a:prstGeom prst="rect">
            <a:avLst/>
          </a:prstGeom>
        </p:spPr>
        <p:txBody>
          <a:bodyPr/>
          <a:lstStyle>
            <a:lvl1pPr algn="ctr">
              <a:defRPr>
                <a:solidFill>
                  <a:schemeClr val="accent1"/>
                </a:solidFill>
              </a:defRPr>
            </a:lvl1pPr>
          </a:lstStyle>
          <a:p>
            <a:r>
              <a:rPr lang="de-DE" noProof="0" dirty="0"/>
              <a:t>Titelmasterformat durch Klicken bearbeiten</a:t>
            </a:r>
            <a:endParaRPr lang="en-US" noProof="0" dirty="0"/>
          </a:p>
        </p:txBody>
      </p:sp>
      <p:cxnSp>
        <p:nvCxnSpPr>
          <p:cNvPr id="7" name="Gerade Verbindung 12">
            <a:extLst>
              <a:ext uri="{FF2B5EF4-FFF2-40B4-BE49-F238E27FC236}">
                <a16:creationId xmlns:a16="http://schemas.microsoft.com/office/drawing/2014/main" id="{157E999C-DD6C-492B-8753-24A48BC1D80F}"/>
              </a:ext>
            </a:extLst>
          </p:cNvPr>
          <p:cNvCxnSpPr/>
          <p:nvPr userDrawn="1"/>
        </p:nvCxnSpPr>
        <p:spPr>
          <a:xfrm>
            <a:off x="395288" y="6165304"/>
            <a:ext cx="8353425" cy="0"/>
          </a:xfrm>
          <a:prstGeom prst="line">
            <a:avLst/>
          </a:prstGeom>
          <a:ln w="444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Datumsplatzhalter 23">
            <a:extLst>
              <a:ext uri="{FF2B5EF4-FFF2-40B4-BE49-F238E27FC236}">
                <a16:creationId xmlns:a16="http://schemas.microsoft.com/office/drawing/2014/main" id="{18509314-EE16-4BCC-9FBF-4DC83A729E8E}"/>
              </a:ext>
            </a:extLst>
          </p:cNvPr>
          <p:cNvSpPr>
            <a:spLocks noGrp="1"/>
          </p:cNvSpPr>
          <p:nvPr>
            <p:ph type="dt" sz="half" idx="2"/>
          </p:nvPr>
        </p:nvSpPr>
        <p:spPr>
          <a:xfrm>
            <a:off x="6350484" y="6224489"/>
            <a:ext cx="2001935" cy="150440"/>
          </a:xfrm>
          <a:prstGeom prst="rect">
            <a:avLst/>
          </a:prstGeom>
        </p:spPr>
        <p:txBody>
          <a:bodyPr vert="horz" wrap="none" lIns="0" tIns="0" rIns="0" bIns="0" rtlCol="0" anchor="b" anchorCtr="0"/>
          <a:lstStyle>
            <a:lvl1pPr algn="l">
              <a:defRPr sz="700">
                <a:solidFill>
                  <a:schemeClr val="tx1"/>
                </a:solidFill>
                <a:latin typeface="+mn-lt"/>
              </a:defRPr>
            </a:lvl1pPr>
          </a:lstStyle>
          <a:p>
            <a:endParaRPr lang="en-US" noProof="1"/>
          </a:p>
        </p:txBody>
      </p:sp>
      <p:sp>
        <p:nvSpPr>
          <p:cNvPr id="11" name="Fußzeilenplatzhalter 5">
            <a:extLst>
              <a:ext uri="{FF2B5EF4-FFF2-40B4-BE49-F238E27FC236}">
                <a16:creationId xmlns:a16="http://schemas.microsoft.com/office/drawing/2014/main" id="{C6BF5B79-3A2C-49E8-B688-B1FFAA30EA5D}"/>
              </a:ext>
            </a:extLst>
          </p:cNvPr>
          <p:cNvSpPr>
            <a:spLocks noGrp="1"/>
          </p:cNvSpPr>
          <p:nvPr>
            <p:ph type="ftr" sz="quarter" idx="3"/>
          </p:nvPr>
        </p:nvSpPr>
        <p:spPr>
          <a:xfrm>
            <a:off x="6350485" y="6375515"/>
            <a:ext cx="2001935" cy="150440"/>
          </a:xfrm>
          <a:prstGeom prst="rect">
            <a:avLst/>
          </a:prstGeom>
        </p:spPr>
        <p:txBody>
          <a:bodyPr vert="horz" wrap="none" lIns="0" tIns="0" rIns="0" bIns="0" rtlCol="0" anchor="b" anchorCtr="0"/>
          <a:lstStyle>
            <a:lvl1pPr>
              <a:defRPr lang="ro-RO" sz="700" smtClean="0"/>
            </a:lvl1pPr>
          </a:lstStyle>
          <a:p>
            <a:endParaRPr lang="fr-FR" dirty="0"/>
          </a:p>
        </p:txBody>
      </p:sp>
      <p:sp>
        <p:nvSpPr>
          <p:cNvPr id="17" name="Foliennummernplatzhalter 9">
            <a:extLst>
              <a:ext uri="{FF2B5EF4-FFF2-40B4-BE49-F238E27FC236}">
                <a16:creationId xmlns:a16="http://schemas.microsoft.com/office/drawing/2014/main" id="{ADEDC715-CADA-4A22-ACF4-26B6DBCD87AD}"/>
              </a:ext>
            </a:extLst>
          </p:cNvPr>
          <p:cNvSpPr>
            <a:spLocks noGrp="1"/>
          </p:cNvSpPr>
          <p:nvPr>
            <p:ph type="sldNum" sz="quarter" idx="4"/>
          </p:nvPr>
        </p:nvSpPr>
        <p:spPr>
          <a:xfrm>
            <a:off x="8388424" y="6375515"/>
            <a:ext cx="360289" cy="150440"/>
          </a:xfrm>
          <a:prstGeom prst="rect">
            <a:avLst/>
          </a:prstGeom>
        </p:spPr>
        <p:txBody>
          <a:bodyPr vert="horz" wrap="none" lIns="0" tIns="0" rIns="0" bIns="0" rtlCol="0" anchor="b" anchorCtr="0"/>
          <a:lstStyle>
            <a:lvl1pPr algn="ctr">
              <a:defRPr lang="en-US" sz="700" smtClean="0"/>
            </a:lvl1pPr>
          </a:lstStyle>
          <a:p>
            <a:fld id="{ADA48181-2C78-49CB-8C52-912A07842C2E}" type="slidenum">
              <a:rPr lang="en-US" smtClean="0"/>
              <a:pPr/>
              <a:t>‹N°›</a:t>
            </a:fld>
            <a:endParaRPr lang="en-US" dirty="0"/>
          </a:p>
        </p:txBody>
      </p:sp>
    </p:spTree>
    <p:extLst>
      <p:ext uri="{BB962C8B-B14F-4D97-AF65-F5344CB8AC3E}">
        <p14:creationId xmlns:p14="http://schemas.microsoft.com/office/powerpoint/2010/main" val="18108249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nd (whit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95288" y="3114488"/>
            <a:ext cx="8353425" cy="2762437"/>
          </a:xfrm>
        </p:spPr>
        <p:txBody>
          <a:bodyPr>
            <a:noAutofit/>
          </a:bodyPr>
          <a:lstStyle>
            <a:lvl1pPr marL="0" indent="0">
              <a:lnSpc>
                <a:spcPct val="113000"/>
              </a:lnSpc>
              <a:buSzPct val="125000"/>
              <a:buFont typeface="Arial" pitchFamily="34" charset="0"/>
              <a:buNone/>
              <a:defRPr sz="2400">
                <a:solidFill>
                  <a:schemeClr val="tx1"/>
                </a:solidFill>
              </a:defRPr>
            </a:lvl1pPr>
            <a:lvl2pPr marL="184150" indent="-184150">
              <a:lnSpc>
                <a:spcPct val="113000"/>
              </a:lnSpc>
              <a:buClr>
                <a:schemeClr val="accent1"/>
              </a:buClr>
              <a:buSzPct val="125000"/>
              <a:buFont typeface="Arial" pitchFamily="34" charset="0"/>
              <a:buChar char="›"/>
              <a:defRPr sz="2400">
                <a:solidFill>
                  <a:schemeClr val="tx1"/>
                </a:solidFill>
              </a:defRPr>
            </a:lvl2pPr>
            <a:lvl3pPr marL="539750" indent="-177800">
              <a:lnSpc>
                <a:spcPct val="113000"/>
              </a:lnSpc>
              <a:buClr>
                <a:schemeClr val="accent1"/>
              </a:buClr>
              <a:buSzPct val="125000"/>
              <a:buFont typeface="Arial" pitchFamily="34" charset="0"/>
              <a:buChar char="›"/>
              <a:defRPr sz="2400">
                <a:solidFill>
                  <a:schemeClr val="tx1"/>
                </a:solidFill>
              </a:defRPr>
            </a:lvl3pPr>
            <a:lvl4pPr marL="895350" indent="-179388">
              <a:lnSpc>
                <a:spcPct val="113000"/>
              </a:lnSpc>
              <a:buClr>
                <a:schemeClr val="accent1"/>
              </a:buClr>
              <a:buSzPct val="125000"/>
              <a:buFont typeface="Arial" pitchFamily="34" charset="0"/>
              <a:buChar char="›"/>
              <a:defRPr sz="2400">
                <a:solidFill>
                  <a:schemeClr val="tx1"/>
                </a:solidFill>
              </a:defRPr>
            </a:lvl4pPr>
            <a:lvl5pPr marL="1257300" indent="-177800">
              <a:lnSpc>
                <a:spcPct val="113000"/>
              </a:lnSpc>
              <a:buClr>
                <a:schemeClr val="accent1"/>
              </a:buClr>
              <a:buSzPct val="125000"/>
              <a:buFont typeface="Arial" pitchFamily="34" charset="0"/>
              <a:buChar char="›"/>
              <a:defRPr sz="2400">
                <a:solidFill>
                  <a:schemeClr val="tx1"/>
                </a:solidFill>
              </a:defRPr>
            </a:lvl5pPr>
          </a:lstStyle>
          <a:p>
            <a:pPr lvl="0"/>
            <a:r>
              <a:rPr lang="en-US" noProof="0"/>
              <a:t>Textmasterformate durch Klicken bearbeiten</a:t>
            </a:r>
          </a:p>
        </p:txBody>
      </p:sp>
      <p:sp>
        <p:nvSpPr>
          <p:cNvPr id="8" name="Titel 7"/>
          <p:cNvSpPr>
            <a:spLocks noGrp="1"/>
          </p:cNvSpPr>
          <p:nvPr>
            <p:ph type="title"/>
          </p:nvPr>
        </p:nvSpPr>
        <p:spPr>
          <a:xfrm>
            <a:off x="395288" y="2456892"/>
            <a:ext cx="8353425" cy="719137"/>
          </a:xfrm>
          <a:prstGeom prst="rect">
            <a:avLst/>
          </a:prstGeom>
        </p:spPr>
        <p:txBody>
          <a:bodyPr/>
          <a:lstStyle>
            <a:lvl1pPr>
              <a:defRPr>
                <a:solidFill>
                  <a:schemeClr val="accent1"/>
                </a:solidFill>
              </a:defRPr>
            </a:lvl1pPr>
          </a:lstStyle>
          <a:p>
            <a:r>
              <a:rPr lang="de-DE" noProof="0"/>
              <a:t>Titelmasterformat durch Klicken bearbeiten</a:t>
            </a:r>
            <a:endParaRPr lang="en-US" noProof="0"/>
          </a:p>
        </p:txBody>
      </p:sp>
      <p:sp>
        <p:nvSpPr>
          <p:cNvPr id="9" name="Datumsplatzhalter 8"/>
          <p:cNvSpPr>
            <a:spLocks noGrp="1"/>
          </p:cNvSpPr>
          <p:nvPr>
            <p:ph type="dt" sz="half" idx="10"/>
          </p:nvPr>
        </p:nvSpPr>
        <p:spPr>
          <a:xfrm>
            <a:off x="6350484" y="6224489"/>
            <a:ext cx="2001935" cy="150440"/>
          </a:xfrm>
          <a:prstGeom prst="rect">
            <a:avLst/>
          </a:prstGeom>
        </p:spPr>
        <p:txBody>
          <a:bodyPr/>
          <a:lstStyle>
            <a:lvl1pPr>
              <a:defRPr>
                <a:solidFill>
                  <a:schemeClr val="tx1"/>
                </a:solidFill>
              </a:defRPr>
            </a:lvl1pPr>
          </a:lstStyle>
          <a:p>
            <a:endParaRPr lang="en-US" noProof="0"/>
          </a:p>
        </p:txBody>
      </p:sp>
      <p:sp>
        <p:nvSpPr>
          <p:cNvPr id="10" name="Foliennummernplatzhalter 9"/>
          <p:cNvSpPr>
            <a:spLocks noGrp="1"/>
          </p:cNvSpPr>
          <p:nvPr>
            <p:ph type="sldNum" sz="quarter" idx="11"/>
          </p:nvPr>
        </p:nvSpPr>
        <p:spPr>
          <a:xfrm>
            <a:off x="8388424" y="6375515"/>
            <a:ext cx="360289" cy="150440"/>
          </a:xfrm>
          <a:prstGeom prst="rect">
            <a:avLst/>
          </a:prstGeom>
        </p:spPr>
        <p:txBody>
          <a:bodyPr/>
          <a:lstStyle>
            <a:lvl1pPr>
              <a:defRPr>
                <a:solidFill>
                  <a:schemeClr val="tx1"/>
                </a:solidFill>
              </a:defRPr>
            </a:lvl1pPr>
          </a:lstStyle>
          <a:p>
            <a:fld id="{ADA48181-2C78-49CB-8C52-912A07842C2E}" type="slidenum">
              <a:rPr lang="en-US" noProof="0" smtClean="0"/>
              <a:pPr/>
              <a:t>‹N°›</a:t>
            </a:fld>
            <a:endParaRPr lang="en-US" noProof="0"/>
          </a:p>
        </p:txBody>
      </p:sp>
      <p:sp>
        <p:nvSpPr>
          <p:cNvPr id="11" name="Fußzeilenplatzhalter 10"/>
          <p:cNvSpPr>
            <a:spLocks noGrp="1"/>
          </p:cNvSpPr>
          <p:nvPr>
            <p:ph type="ftr" sz="quarter" idx="12"/>
          </p:nvPr>
        </p:nvSpPr>
        <p:spPr>
          <a:xfrm>
            <a:off x="6350485" y="6375515"/>
            <a:ext cx="2001935" cy="150440"/>
          </a:xfrm>
          <a:prstGeom prst="rect">
            <a:avLst/>
          </a:prstGeom>
        </p:spPr>
        <p:txBody>
          <a:bodyPr/>
          <a:lstStyle>
            <a:lvl1pPr>
              <a:defRPr>
                <a:solidFill>
                  <a:schemeClr val="tx1"/>
                </a:solidFill>
              </a:defRPr>
            </a:lvl1pPr>
          </a:lstStyle>
          <a:p>
            <a:endParaRPr lang="en-US" noProof="0"/>
          </a:p>
        </p:txBody>
      </p:sp>
      <p:grpSp>
        <p:nvGrpSpPr>
          <p:cNvPr id="13" name="Gruppieren 15"/>
          <p:cNvGrpSpPr/>
          <p:nvPr userDrawn="1"/>
        </p:nvGrpSpPr>
        <p:grpSpPr>
          <a:xfrm>
            <a:off x="0" y="0"/>
            <a:ext cx="9144000" cy="6858000"/>
            <a:chOff x="0" y="0"/>
            <a:chExt cx="9144000" cy="6858000"/>
          </a:xfrm>
        </p:grpSpPr>
        <p:sp>
          <p:nvSpPr>
            <p:cNvPr id="14" name="Rechteck 13"/>
            <p:cNvSpPr/>
            <p:nvPr userDrawn="1"/>
          </p:nvSpPr>
          <p:spPr>
            <a:xfrm>
              <a:off x="0" y="0"/>
              <a:ext cx="9144000" cy="188913"/>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15" name="Rechteck 14"/>
            <p:cNvSpPr/>
            <p:nvPr userDrawn="1"/>
          </p:nvSpPr>
          <p:spPr>
            <a:xfrm>
              <a:off x="0" y="6669087"/>
              <a:ext cx="9144000" cy="188913"/>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16" name="Rechteck 15"/>
            <p:cNvSpPr/>
            <p:nvPr userDrawn="1"/>
          </p:nvSpPr>
          <p:spPr>
            <a:xfrm>
              <a:off x="0" y="0"/>
              <a:ext cx="179388" cy="685799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17" name="Rechteck 16"/>
            <p:cNvSpPr/>
            <p:nvPr userDrawn="1"/>
          </p:nvSpPr>
          <p:spPr>
            <a:xfrm>
              <a:off x="8964612" y="0"/>
              <a:ext cx="179387" cy="685799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grpSp>
    </p:spTree>
    <p:extLst>
      <p:ext uri="{BB962C8B-B14F-4D97-AF65-F5344CB8AC3E}">
        <p14:creationId xmlns:p14="http://schemas.microsoft.com/office/powerpoint/2010/main" val="141691195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12" Type="http://schemas.openxmlformats.org/officeDocument/2006/relationships/tags" Target="../tags/tag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tags" Target="../tags/tag6.xml"/><Relationship Id="rId5" Type="http://schemas.openxmlformats.org/officeDocument/2006/relationships/slideLayout" Target="../slideLayouts/slideLayout5.xml"/><Relationship Id="rId10"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tags" Target="../tags/tag4.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IO_EK=2375;MIO_UPDATE=True;MIO_VERSION=30.11.2012 11:40:17;MIO_DBID=ED9FF2F2-6643-46BA-B685-7D49126FFAFF">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195737" y="242751"/>
            <a:ext cx="4896544" cy="719137"/>
          </a:xfrm>
          <a:prstGeom prst="rect">
            <a:avLst/>
          </a:prstGeom>
        </p:spPr>
        <p:txBody>
          <a:bodyPr vert="horz" lIns="0" tIns="0" rIns="91440" bIns="0" rtlCol="0" anchor="b" anchorCtr="0">
            <a:normAutofit/>
          </a:bodyPr>
          <a:lstStyle/>
          <a:p>
            <a:r>
              <a:rPr lang="en-US" noProof="1"/>
              <a:t>Titelmasterformat durch Klicken bearbeiten</a:t>
            </a:r>
          </a:p>
        </p:txBody>
      </p:sp>
      <p:sp>
        <p:nvSpPr>
          <p:cNvPr id="3" name="Textplatzhalter 2"/>
          <p:cNvSpPr>
            <a:spLocks noGrp="1"/>
          </p:cNvSpPr>
          <p:nvPr>
            <p:ph type="body" idx="1"/>
          </p:nvPr>
        </p:nvSpPr>
        <p:spPr>
          <a:xfrm>
            <a:off x="395288" y="1341438"/>
            <a:ext cx="8353425" cy="4535487"/>
          </a:xfrm>
          <a:prstGeom prst="rect">
            <a:avLst/>
          </a:prstGeom>
        </p:spPr>
        <p:txBody>
          <a:bodyPr vert="horz" lIns="0" tIns="18000" rIns="0" bIns="18000" rtlCol="0">
            <a:normAutofit/>
          </a:bodyPr>
          <a:lstStyle/>
          <a:p>
            <a:pPr lvl="0"/>
            <a:r>
              <a:rPr lang="en-US" noProof="1"/>
              <a:t>Textmasterformate durch Klicken bearbeiten</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empower - DO NOT DELETE!!!" hidden="1"/>
          <p:cNvSpPr/>
          <p:nvPr>
            <p:custDataLst>
              <p:tags r:id="rId7"/>
            </p:custDataLst>
          </p:nvPr>
        </p:nvSpPr>
        <p:spPr>
          <a:xfrm>
            <a:off x="-1270000" y="-1270000"/>
            <a:ext cx="0" cy="0"/>
          </a:xfrm>
          <a:prstGeom prst="ellipse">
            <a:avLst/>
          </a:prstGeom>
          <a:solidFill>
            <a:schemeClr val="accent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600" dirty="0" err="1">
              <a:solidFill>
                <a:schemeClr val="bg2">
                  <a:lumMod val="10000"/>
                </a:schemeClr>
              </a:solidFill>
            </a:endParaRPr>
          </a:p>
        </p:txBody>
      </p:sp>
      <p:pic>
        <p:nvPicPr>
          <p:cNvPr id="15" name="Picture 14">
            <a:extLst>
              <a:ext uri="{FF2B5EF4-FFF2-40B4-BE49-F238E27FC236}">
                <a16:creationId xmlns:a16="http://schemas.microsoft.com/office/drawing/2014/main" id="{D367BE10-6C0A-4EA6-A7DD-7E2CFC1B93A8}"/>
              </a:ext>
            </a:extLst>
          </p:cNvPr>
          <p:cNvPicPr>
            <a:picLocks noChangeAspect="1"/>
          </p:cNvPicPr>
          <p:nvPr userDrawn="1"/>
        </p:nvPicPr>
        <p:blipFill>
          <a:blip r:embed="rId13"/>
          <a:stretch>
            <a:fillRect/>
          </a:stretch>
        </p:blipFill>
        <p:spPr>
          <a:xfrm>
            <a:off x="7175843" y="219418"/>
            <a:ext cx="1644629" cy="765803"/>
          </a:xfrm>
          <a:prstGeom prst="rect">
            <a:avLst/>
          </a:prstGeom>
        </p:spPr>
      </p:pic>
      <p:pic>
        <p:nvPicPr>
          <p:cNvPr id="16" name="Bild 4">
            <a:extLst>
              <a:ext uri="{FF2B5EF4-FFF2-40B4-BE49-F238E27FC236}">
                <a16:creationId xmlns:a16="http://schemas.microsoft.com/office/drawing/2014/main" id="{5341BD2E-9E63-4CEE-8683-B67A1FD7737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bwMode="black">
          <a:xfrm>
            <a:off x="240507" y="317276"/>
            <a:ext cx="1857375" cy="570087"/>
          </a:xfrm>
          <a:prstGeom prst="rect">
            <a:avLst/>
          </a:prstGeom>
          <a:noFill/>
          <a:ln>
            <a:noFill/>
          </a:ln>
        </p:spPr>
      </p:pic>
      <p:cxnSp>
        <p:nvCxnSpPr>
          <p:cNvPr id="19" name="Gerade Verbindung 12">
            <a:extLst>
              <a:ext uri="{FF2B5EF4-FFF2-40B4-BE49-F238E27FC236}">
                <a16:creationId xmlns:a16="http://schemas.microsoft.com/office/drawing/2014/main" id="{9254CCA0-A10C-4372-9F79-7DB5BD596AC7}"/>
              </a:ext>
            </a:extLst>
          </p:cNvPr>
          <p:cNvCxnSpPr/>
          <p:nvPr userDrawn="1"/>
        </p:nvCxnSpPr>
        <p:spPr>
          <a:xfrm>
            <a:off x="395288" y="6165304"/>
            <a:ext cx="8353425" cy="0"/>
          </a:xfrm>
          <a:prstGeom prst="line">
            <a:avLst/>
          </a:prstGeom>
          <a:ln w="444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Box 23">
            <a:extLst>
              <a:ext uri="{FF2B5EF4-FFF2-40B4-BE49-F238E27FC236}">
                <a16:creationId xmlns:a16="http://schemas.microsoft.com/office/drawing/2014/main" id="{F920D6B7-C081-4491-9777-0C548D100BB1}"/>
              </a:ext>
            </a:extLst>
          </p:cNvPr>
          <p:cNvSpPr txBox="1">
            <a:spLocks noChangeArrowheads="1"/>
          </p:cNvSpPr>
          <p:nvPr userDrawn="1">
            <p:custDataLst>
              <p:tags r:id="rId8"/>
            </p:custDataLst>
          </p:nvPr>
        </p:nvSpPr>
        <p:spPr bwMode="auto">
          <a:xfrm>
            <a:off x="405061" y="6375515"/>
            <a:ext cx="2726779" cy="128114"/>
          </a:xfrm>
          <a:prstGeom prst="rect">
            <a:avLst/>
          </a:prstGeom>
          <a:noFill/>
          <a:ln w="9525">
            <a:noFill/>
            <a:miter lim="800000"/>
            <a:headEnd/>
            <a:tailEnd/>
          </a:ln>
          <a:effectLst/>
        </p:spPr>
        <p:txBody>
          <a:bodyPr lIns="0" tIns="0" rIns="0" bIns="0" anchor="t" anchorCtr="0"/>
          <a:lstStyle/>
          <a:p>
            <a:pPr marL="0" marR="0" indent="0" algn="l" defTabSz="895888" rtl="0" eaLnBrk="1" fontAlgn="auto" latinLnBrk="0" hangingPunct="1">
              <a:lnSpc>
                <a:spcPct val="100000"/>
              </a:lnSpc>
              <a:spcBef>
                <a:spcPts val="0"/>
              </a:spcBef>
              <a:spcAft>
                <a:spcPts val="0"/>
              </a:spcAft>
              <a:buClrTx/>
              <a:buSzTx/>
              <a:buFontTx/>
              <a:buNone/>
              <a:tabLst/>
              <a:defRPr/>
            </a:pPr>
            <a:r>
              <a:rPr lang="ro-RO" sz="700" noProof="1">
                <a:solidFill>
                  <a:schemeClr val="tx1"/>
                </a:solidFill>
                <a:latin typeface="+mn-lt"/>
              </a:rPr>
              <a:t>Cobots</a:t>
            </a:r>
            <a:endParaRPr lang="en-US" sz="700" noProof="1">
              <a:solidFill>
                <a:schemeClr val="tx1"/>
              </a:solidFill>
              <a:latin typeface="+mn-lt"/>
            </a:endParaRPr>
          </a:p>
        </p:txBody>
      </p:sp>
      <p:sp>
        <p:nvSpPr>
          <p:cNvPr id="22" name="Text Box 23">
            <a:extLst>
              <a:ext uri="{FF2B5EF4-FFF2-40B4-BE49-F238E27FC236}">
                <a16:creationId xmlns:a16="http://schemas.microsoft.com/office/drawing/2014/main" id="{B9CBC94D-776C-4D2E-B1D1-2CB9CAED08B9}"/>
              </a:ext>
            </a:extLst>
          </p:cNvPr>
          <p:cNvSpPr txBox="1">
            <a:spLocks noChangeArrowheads="1"/>
          </p:cNvSpPr>
          <p:nvPr userDrawn="1">
            <p:custDataLst>
              <p:tags r:id="rId9"/>
            </p:custDataLst>
          </p:nvPr>
        </p:nvSpPr>
        <p:spPr bwMode="auto">
          <a:xfrm>
            <a:off x="405062" y="6237312"/>
            <a:ext cx="2726778" cy="137617"/>
          </a:xfrm>
          <a:prstGeom prst="rect">
            <a:avLst/>
          </a:prstGeom>
          <a:noFill/>
          <a:ln w="9525">
            <a:noFill/>
            <a:miter lim="800000"/>
            <a:headEnd/>
            <a:tailEnd/>
          </a:ln>
          <a:effectLst/>
        </p:spPr>
        <p:txBody>
          <a:bodyPr lIns="0" tIns="0" rIns="0" bIns="0" anchor="b"/>
          <a:lstStyle/>
          <a:p>
            <a:pPr algn="l" defTabSz="895888"/>
            <a:r>
              <a:rPr lang="en-US" sz="700" b="1" noProof="1">
                <a:solidFill>
                  <a:schemeClr val="tx1"/>
                </a:solidFill>
                <a:latin typeface="+mn-lt"/>
              </a:rPr>
              <a:t>DIGI FoF</a:t>
            </a:r>
          </a:p>
        </p:txBody>
      </p:sp>
      <p:sp>
        <p:nvSpPr>
          <p:cNvPr id="13" name="Text Box 23">
            <a:extLst>
              <a:ext uri="{FF2B5EF4-FFF2-40B4-BE49-F238E27FC236}">
                <a16:creationId xmlns:a16="http://schemas.microsoft.com/office/drawing/2014/main" id="{145EC0BA-EA3E-4E9E-9765-C2C01A7C17BB}"/>
              </a:ext>
            </a:extLst>
          </p:cNvPr>
          <p:cNvSpPr txBox="1">
            <a:spLocks noChangeArrowheads="1"/>
          </p:cNvSpPr>
          <p:nvPr userDrawn="1">
            <p:custDataLst>
              <p:tags r:id="rId10"/>
            </p:custDataLst>
          </p:nvPr>
        </p:nvSpPr>
        <p:spPr bwMode="auto">
          <a:xfrm>
            <a:off x="5936722" y="6428411"/>
            <a:ext cx="2448272" cy="150435"/>
          </a:xfrm>
          <a:prstGeom prst="rect">
            <a:avLst/>
          </a:prstGeom>
          <a:noFill/>
          <a:ln w="9525">
            <a:noFill/>
            <a:miter lim="800000"/>
            <a:headEnd/>
            <a:tailEnd/>
          </a:ln>
          <a:effectLst/>
        </p:spPr>
        <p:txBody>
          <a:bodyPr lIns="0" tIns="0" rIns="0" bIns="0" anchor="t" anchorCtr="0"/>
          <a:lstStyle/>
          <a:p>
            <a:pPr marL="0" marR="0" lvl="0" indent="0" algn="l" defTabSz="895888" rtl="0" eaLnBrk="1" fontAlgn="auto" latinLnBrk="0" hangingPunct="1">
              <a:lnSpc>
                <a:spcPct val="100000"/>
              </a:lnSpc>
              <a:spcBef>
                <a:spcPts val="0"/>
              </a:spcBef>
              <a:spcAft>
                <a:spcPts val="0"/>
              </a:spcAft>
              <a:buClrTx/>
              <a:buSzTx/>
              <a:buFontTx/>
              <a:buNone/>
              <a:tabLst/>
              <a:defRPr/>
            </a:pPr>
            <a:r>
              <a:rPr lang="fr-FR" sz="800" dirty="0"/>
              <a:t>Cristian Mihuțoiu © Continental Automotive Systems</a:t>
            </a:r>
          </a:p>
          <a:p>
            <a:pPr marL="0" marR="0" indent="0" algn="l" defTabSz="895888" rtl="0" eaLnBrk="1" fontAlgn="auto" latinLnBrk="0" hangingPunct="1">
              <a:lnSpc>
                <a:spcPct val="100000"/>
              </a:lnSpc>
              <a:spcBef>
                <a:spcPts val="0"/>
              </a:spcBef>
              <a:spcAft>
                <a:spcPts val="0"/>
              </a:spcAft>
              <a:buClrTx/>
              <a:buSzTx/>
              <a:buFontTx/>
              <a:buNone/>
              <a:tabLst/>
              <a:defRPr/>
            </a:pPr>
            <a:endParaRPr lang="en-US" sz="700" noProof="1">
              <a:solidFill>
                <a:schemeClr val="tx1"/>
              </a:solidFill>
              <a:latin typeface="+mn-lt"/>
            </a:endParaRPr>
          </a:p>
        </p:txBody>
      </p:sp>
      <p:sp>
        <p:nvSpPr>
          <p:cNvPr id="14" name="Text Box 23">
            <a:extLst>
              <a:ext uri="{FF2B5EF4-FFF2-40B4-BE49-F238E27FC236}">
                <a16:creationId xmlns:a16="http://schemas.microsoft.com/office/drawing/2014/main" id="{B33B84B7-0A86-40A6-AFA4-572F776B6E78}"/>
              </a:ext>
            </a:extLst>
          </p:cNvPr>
          <p:cNvSpPr txBox="1">
            <a:spLocks noChangeArrowheads="1"/>
          </p:cNvSpPr>
          <p:nvPr userDrawn="1">
            <p:custDataLst>
              <p:tags r:id="rId11"/>
            </p:custDataLst>
          </p:nvPr>
        </p:nvSpPr>
        <p:spPr bwMode="auto">
          <a:xfrm>
            <a:off x="5589637" y="6250918"/>
            <a:ext cx="2726779" cy="128114"/>
          </a:xfrm>
          <a:prstGeom prst="rect">
            <a:avLst/>
          </a:prstGeom>
          <a:noFill/>
          <a:ln w="9525">
            <a:noFill/>
            <a:miter lim="800000"/>
            <a:headEnd/>
            <a:tailEnd/>
          </a:ln>
          <a:effectLst/>
        </p:spPr>
        <p:txBody>
          <a:bodyPr lIns="0" tIns="0" rIns="0" bIns="0" anchor="t" anchorCtr="0"/>
          <a:lstStyle/>
          <a:p>
            <a:pPr marL="0" marR="0" indent="0" algn="r" defTabSz="895888" rtl="0" eaLnBrk="1" fontAlgn="auto" latinLnBrk="0" hangingPunct="1">
              <a:lnSpc>
                <a:spcPct val="100000"/>
              </a:lnSpc>
              <a:spcBef>
                <a:spcPts val="0"/>
              </a:spcBef>
              <a:spcAft>
                <a:spcPts val="0"/>
              </a:spcAft>
              <a:buClrTx/>
              <a:buSzTx/>
              <a:buFontTx/>
              <a:buNone/>
              <a:tabLst/>
              <a:defRPr/>
            </a:pPr>
            <a:r>
              <a:rPr lang="en-GB" sz="700" noProof="1">
                <a:solidFill>
                  <a:schemeClr val="tx1"/>
                </a:solidFill>
                <a:latin typeface="+mn-lt"/>
              </a:rPr>
              <a:t>05 May 2020</a:t>
            </a:r>
            <a:endParaRPr lang="en-US" sz="700" noProof="1">
              <a:solidFill>
                <a:schemeClr val="tx1"/>
              </a:solidFill>
              <a:latin typeface="+mn-lt"/>
            </a:endParaRPr>
          </a:p>
        </p:txBody>
      </p:sp>
      <p:sp>
        <p:nvSpPr>
          <p:cNvPr id="17" name="Text Box 23">
            <a:extLst>
              <a:ext uri="{FF2B5EF4-FFF2-40B4-BE49-F238E27FC236}">
                <a16:creationId xmlns:a16="http://schemas.microsoft.com/office/drawing/2014/main" id="{941B2106-4CDA-4B8E-AE99-E772877C95D4}"/>
              </a:ext>
            </a:extLst>
          </p:cNvPr>
          <p:cNvSpPr txBox="1">
            <a:spLocks noChangeArrowheads="1"/>
          </p:cNvSpPr>
          <p:nvPr userDrawn="1">
            <p:custDataLst>
              <p:tags r:id="rId12"/>
            </p:custDataLst>
          </p:nvPr>
        </p:nvSpPr>
        <p:spPr bwMode="auto">
          <a:xfrm>
            <a:off x="8441048" y="6453684"/>
            <a:ext cx="304521" cy="128114"/>
          </a:xfrm>
          <a:prstGeom prst="rect">
            <a:avLst/>
          </a:prstGeom>
          <a:noFill/>
          <a:ln w="9525">
            <a:noFill/>
            <a:miter lim="800000"/>
            <a:headEnd/>
            <a:tailEnd/>
          </a:ln>
          <a:effectLst/>
        </p:spPr>
        <p:txBody>
          <a:bodyPr lIns="0" tIns="0" rIns="0" bIns="0" anchor="t" anchorCtr="0"/>
          <a:lstStyle/>
          <a:p>
            <a:pPr marL="0" marR="0" indent="0" algn="r" defTabSz="895888" rtl="0" eaLnBrk="1" fontAlgn="auto" latinLnBrk="0" hangingPunct="1">
              <a:lnSpc>
                <a:spcPct val="100000"/>
              </a:lnSpc>
              <a:spcBef>
                <a:spcPts val="0"/>
              </a:spcBef>
              <a:spcAft>
                <a:spcPts val="0"/>
              </a:spcAft>
              <a:buClrTx/>
              <a:buSzTx/>
              <a:buFontTx/>
              <a:buNone/>
              <a:tabLst/>
              <a:defRPr/>
            </a:pPr>
            <a:fld id="{CA0DC924-CD7D-4BDB-A2C8-A8A219C89C7C}" type="slidenum">
              <a:rPr lang="en-US" sz="700" noProof="1" smtClean="0">
                <a:solidFill>
                  <a:schemeClr val="tx1"/>
                </a:solidFill>
                <a:latin typeface="+mn-lt"/>
              </a:rPr>
              <a:t>‹N°›</a:t>
            </a:fld>
            <a:endParaRPr lang="en-US" sz="700" noProof="1">
              <a:solidFill>
                <a:schemeClr val="tx1"/>
              </a:solidFill>
              <a:latin typeface="+mn-lt"/>
            </a:endParaRPr>
          </a:p>
        </p:txBody>
      </p:sp>
    </p:spTree>
    <p:extLst>
      <p:ext uri="{BB962C8B-B14F-4D97-AF65-F5344CB8AC3E}">
        <p14:creationId xmlns:p14="http://schemas.microsoft.com/office/powerpoint/2010/main" val="839108957"/>
      </p:ext>
    </p:extLst>
  </p:cSld>
  <p:clrMap bg1="lt1" tx1="dk1" bg2="lt2" tx2="dk2" accent1="accent1" accent2="accent2" accent3="accent3" accent4="accent4" accent5="accent5" accent6="accent6" hlink="hlink" folHlink="folHlink"/>
  <p:sldLayoutIdLst>
    <p:sldLayoutId id="2147483669" r:id="rId1"/>
    <p:sldLayoutId id="2147483650" r:id="rId2"/>
    <p:sldLayoutId id="2147483670" r:id="rId3"/>
    <p:sldLayoutId id="2147483659" r:id="rId4"/>
    <p:sldLayoutId id="2147483667" r:id="rId5"/>
  </p:sldLayoutIdLst>
  <p:transition>
    <p:fade/>
  </p:transition>
  <p:hf hdr="0"/>
  <p:txStyles>
    <p:titleStyle>
      <a:lvl1pPr algn="ctr" defTabSz="914400" rtl="0" eaLnBrk="1" latinLnBrk="0" hangingPunct="1">
        <a:lnSpc>
          <a:spcPct val="95000"/>
        </a:lnSpc>
        <a:spcBef>
          <a:spcPct val="0"/>
        </a:spcBef>
        <a:buNone/>
        <a:defRPr sz="2400" b="1" kern="1200">
          <a:solidFill>
            <a:schemeClr val="accent1"/>
          </a:solidFill>
          <a:latin typeface="+mj-lt"/>
          <a:ea typeface="+mj-ea"/>
          <a:cs typeface="Arial" pitchFamily="34" charset="0"/>
        </a:defRPr>
      </a:lvl1pPr>
    </p:titleStyle>
    <p:body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9.emf"/><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svg"/></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uidw4949\Desktop\SarahKristin Johnson\new key visual.jpg"/>
          <p:cNvPicPr>
            <a:picLocks noChangeAspect="1" noChangeArrowheads="1"/>
          </p:cNvPicPr>
          <p:nvPr/>
        </p:nvPicPr>
        <p:blipFill>
          <a:blip r:embed="rId2"/>
          <a:stretch>
            <a:fillRect/>
          </a:stretch>
        </p:blipFill>
        <p:spPr bwMode="auto">
          <a:xfrm>
            <a:off x="166720" y="188640"/>
            <a:ext cx="8833279" cy="3974747"/>
          </a:xfrm>
          <a:prstGeom prst="rect">
            <a:avLst/>
          </a:prstGeom>
          <a:noFill/>
        </p:spPr>
      </p:pic>
      <p:sp>
        <p:nvSpPr>
          <p:cNvPr id="2" name="Titel 1"/>
          <p:cNvSpPr>
            <a:spLocks noGrp="1"/>
          </p:cNvSpPr>
          <p:nvPr>
            <p:ph type="ctrTitle"/>
          </p:nvPr>
        </p:nvSpPr>
        <p:spPr/>
        <p:txBody>
          <a:bodyPr/>
          <a:lstStyle/>
          <a:p>
            <a:r>
              <a:rPr lang="ro-RO" noProof="0" dirty="0"/>
              <a:t>Cobots</a:t>
            </a:r>
            <a:endParaRPr lang="en-US" noProof="0" dirty="0"/>
          </a:p>
        </p:txBody>
      </p:sp>
      <p:sp>
        <p:nvSpPr>
          <p:cNvPr id="3" name="Untertitel 2"/>
          <p:cNvSpPr>
            <a:spLocks noGrp="1"/>
          </p:cNvSpPr>
          <p:nvPr>
            <p:ph type="subTitle" idx="1"/>
          </p:nvPr>
        </p:nvSpPr>
        <p:spPr>
          <a:xfrm>
            <a:off x="503548" y="5085184"/>
            <a:ext cx="8172140" cy="799924"/>
          </a:xfrm>
        </p:spPr>
        <p:txBody>
          <a:bodyPr/>
          <a:lstStyle/>
          <a:p>
            <a:r>
              <a:rPr lang="en-US" dirty="0"/>
              <a:t>Rapid implementation of Cobots in industrial environment</a:t>
            </a:r>
            <a:endParaRPr lang="en-US" noProof="0" dirty="0"/>
          </a:p>
        </p:txBody>
      </p:sp>
      <p:sp>
        <p:nvSpPr>
          <p:cNvPr id="9" name="Textplatzhalter 8"/>
          <p:cNvSpPr>
            <a:spLocks noGrp="1"/>
          </p:cNvSpPr>
          <p:nvPr>
            <p:ph type="body" sz="quarter" idx="10"/>
          </p:nvPr>
        </p:nvSpPr>
        <p:spPr/>
        <p:txBody>
          <a:bodyPr/>
          <a:lstStyle/>
          <a:p>
            <a:r>
              <a:rPr lang="en-US" noProof="0"/>
              <a:t>www.continental-corporation.com</a:t>
            </a:r>
          </a:p>
        </p:txBody>
      </p:sp>
      <p:sp>
        <p:nvSpPr>
          <p:cNvPr id="6" name="Textplatzhalter 5"/>
          <p:cNvSpPr>
            <a:spLocks noGrp="1"/>
          </p:cNvSpPr>
          <p:nvPr>
            <p:ph type="body" sz="quarter" idx="12"/>
          </p:nvPr>
        </p:nvSpPr>
        <p:spPr/>
        <p:txBody>
          <a:bodyPr/>
          <a:lstStyle/>
          <a:p>
            <a:endParaRPr lang="de-DE" dirty="0"/>
          </a:p>
        </p:txBody>
      </p:sp>
    </p:spTree>
    <p:extLst>
      <p:ext uri="{BB962C8B-B14F-4D97-AF65-F5344CB8AC3E}">
        <p14:creationId xmlns:p14="http://schemas.microsoft.com/office/powerpoint/2010/main" val="22633669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08945" y="1341437"/>
            <a:ext cx="8353425" cy="4535487"/>
          </a:xfrm>
        </p:spPr>
        <p:txBody>
          <a:bodyPr>
            <a:normAutofit/>
          </a:bodyPr>
          <a:lstStyle/>
          <a:p>
            <a:pPr marL="342900" indent="-342900">
              <a:lnSpc>
                <a:spcPct val="150000"/>
              </a:lnSpc>
              <a:buFont typeface="Arial" panose="020B0604020202020204" pitchFamily="34" charset="0"/>
              <a:buChar char="•"/>
            </a:pPr>
            <a:r>
              <a:rPr lang="ro-RO" sz="1800" b="1" dirty="0"/>
              <a:t>Human-Robot Collaboration:</a:t>
            </a:r>
          </a:p>
          <a:p>
            <a:pPr marL="342900" indent="-342900">
              <a:lnSpc>
                <a:spcPct val="150000"/>
              </a:lnSpc>
              <a:buFont typeface="Arial" panose="020B0604020202020204" pitchFamily="34" charset="0"/>
              <a:buChar char="•"/>
            </a:pPr>
            <a:endParaRPr lang="en-US" dirty="0"/>
          </a:p>
          <a:p>
            <a:pPr lvl="2">
              <a:lnSpc>
                <a:spcPct val="150000"/>
              </a:lnSpc>
              <a:buFont typeface="Arial" panose="020B0604020202020204" pitchFamily="34" charset="0"/>
              <a:buChar char="•"/>
            </a:pPr>
            <a:r>
              <a:rPr lang="ro-RO" dirty="0"/>
              <a:t>Enables</a:t>
            </a:r>
            <a:r>
              <a:rPr lang="en-US" dirty="0"/>
              <a:t> variable automation</a:t>
            </a:r>
            <a:r>
              <a:rPr lang="ro-RO" dirty="0"/>
              <a:t> of t</a:t>
            </a:r>
            <a:r>
              <a:rPr lang="en-US" dirty="0"/>
              <a:t>asks for which complete automation is too expensive or too complex can thus be partially rationalized</a:t>
            </a:r>
            <a:r>
              <a:rPr lang="ro-RO" dirty="0"/>
              <a:t>;</a:t>
            </a:r>
            <a:endParaRPr lang="en-US" dirty="0"/>
          </a:p>
          <a:p>
            <a:pPr lvl="2">
              <a:lnSpc>
                <a:spcPct val="150000"/>
              </a:lnSpc>
              <a:buFont typeface="Arial" panose="020B0604020202020204" pitchFamily="34" charset="0"/>
              <a:buChar char="•"/>
            </a:pPr>
            <a:r>
              <a:rPr lang="en-US" dirty="0"/>
              <a:t>Rationalize tasks by combining strengths and dividing the work optimally between robot and human</a:t>
            </a:r>
            <a:r>
              <a:rPr lang="ro-RO" dirty="0"/>
              <a:t>;</a:t>
            </a:r>
          </a:p>
          <a:p>
            <a:pPr lvl="2">
              <a:lnSpc>
                <a:spcPct val="150000"/>
              </a:lnSpc>
              <a:buFont typeface="Arial" panose="020B0604020202020204" pitchFamily="34" charset="0"/>
              <a:buChar char="•"/>
            </a:pPr>
            <a:r>
              <a:rPr lang="en-US" dirty="0"/>
              <a:t>Non-ergonomic workstations can be improved by robots</a:t>
            </a:r>
            <a:r>
              <a:rPr lang="ro-RO" dirty="0"/>
              <a:t>;</a:t>
            </a:r>
            <a:r>
              <a:rPr lang="en-US" dirty="0"/>
              <a:t> </a:t>
            </a:r>
            <a:endParaRPr lang="ro-RO" dirty="0"/>
          </a:p>
          <a:p>
            <a:pPr lvl="2">
              <a:lnSpc>
                <a:spcPct val="150000"/>
              </a:lnSpc>
              <a:buFont typeface="Arial" panose="020B0604020202020204" pitchFamily="34" charset="0"/>
              <a:buChar char="•"/>
            </a:pPr>
            <a:r>
              <a:rPr lang="ro-RO" dirty="0"/>
              <a:t>Reduction</a:t>
            </a:r>
            <a:r>
              <a:rPr lang="en-US" dirty="0"/>
              <a:t> in</a:t>
            </a:r>
            <a:r>
              <a:rPr lang="ro-RO" dirty="0"/>
              <a:t> </a:t>
            </a:r>
            <a:r>
              <a:rPr lang="en-US" dirty="0"/>
              <a:t>repetitive and trivial work</a:t>
            </a:r>
            <a:r>
              <a:rPr lang="ro-RO" dirty="0"/>
              <a:t> of operators</a:t>
            </a:r>
            <a:r>
              <a:rPr lang="en-US" dirty="0"/>
              <a:t>, led to improved physical work conditions and give the workers</a:t>
            </a:r>
            <a:r>
              <a:rPr lang="ro-RO" dirty="0"/>
              <a:t> </a:t>
            </a:r>
            <a:r>
              <a:rPr lang="en-US" dirty="0"/>
              <a:t>room to do other potentially value creating tasks. </a:t>
            </a:r>
            <a:endParaRPr lang="ro-RO" dirty="0"/>
          </a:p>
        </p:txBody>
      </p:sp>
      <p:sp>
        <p:nvSpPr>
          <p:cNvPr id="7" name="Titel 2">
            <a:extLst>
              <a:ext uri="{FF2B5EF4-FFF2-40B4-BE49-F238E27FC236}">
                <a16:creationId xmlns:a16="http://schemas.microsoft.com/office/drawing/2014/main" id="{7AA80D8A-1353-4FB8-A466-FC7E30FE87D4}"/>
              </a:ext>
            </a:extLst>
          </p:cNvPr>
          <p:cNvSpPr>
            <a:spLocks noGrp="1"/>
          </p:cNvSpPr>
          <p:nvPr>
            <p:ph type="title"/>
          </p:nvPr>
        </p:nvSpPr>
        <p:spPr>
          <a:xfrm>
            <a:off x="2195737" y="296862"/>
            <a:ext cx="4896544" cy="719137"/>
          </a:xfrm>
        </p:spPr>
        <p:txBody>
          <a:bodyPr anchor="ctr"/>
          <a:lstStyle/>
          <a:p>
            <a:r>
              <a:rPr lang="ro-RO" dirty="0"/>
              <a:t>General Presentation</a:t>
            </a:r>
            <a:endParaRPr lang="en-US" b="0" noProof="0" dirty="0">
              <a:solidFill>
                <a:schemeClr val="tx1"/>
              </a:solidFill>
            </a:endParaRPr>
          </a:p>
        </p:txBody>
      </p:sp>
    </p:spTree>
    <p:extLst>
      <p:ext uri="{BB962C8B-B14F-4D97-AF65-F5344CB8AC3E}">
        <p14:creationId xmlns:p14="http://schemas.microsoft.com/office/powerpoint/2010/main" val="169005183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08945" y="1341437"/>
            <a:ext cx="8353425" cy="4751859"/>
          </a:xfrm>
        </p:spPr>
        <p:txBody>
          <a:bodyPr>
            <a:normAutofit/>
          </a:bodyPr>
          <a:lstStyle/>
          <a:p>
            <a:pPr marL="342900" indent="-342900">
              <a:lnSpc>
                <a:spcPct val="100000"/>
              </a:lnSpc>
              <a:buFont typeface="Arial" panose="020B0604020202020204" pitchFamily="34" charset="0"/>
              <a:buChar char="•"/>
            </a:pPr>
            <a:r>
              <a:rPr lang="ro-RO" sz="1800" b="1" dirty="0"/>
              <a:t>Common Applications for Cobots:</a:t>
            </a:r>
          </a:p>
          <a:p>
            <a:pPr lvl="3">
              <a:lnSpc>
                <a:spcPct val="150000"/>
              </a:lnSpc>
              <a:buFont typeface="Arial" panose="020B0604020202020204" pitchFamily="34" charset="0"/>
              <a:buChar char="•"/>
            </a:pPr>
            <a:r>
              <a:rPr lang="ro-RO" sz="1400" b="1" dirty="0"/>
              <a:t>Pick and Place</a:t>
            </a:r>
            <a:r>
              <a:rPr lang="ro-RO" sz="1400" dirty="0"/>
              <a:t>: </a:t>
            </a:r>
            <a:r>
              <a:rPr lang="en-US" sz="1400" dirty="0"/>
              <a:t>a workpiece is picked up and placed in a different location.</a:t>
            </a:r>
            <a:r>
              <a:rPr lang="ro-RO" sz="1400" dirty="0"/>
              <a:t> </a:t>
            </a:r>
            <a:r>
              <a:rPr lang="en-US" sz="1400" dirty="0"/>
              <a:t>Pick and place functions typical require an end-effector that can grasp the object. It could either be a gripper or vacuum cup effector.</a:t>
            </a:r>
            <a:endParaRPr lang="ro-RO" sz="1400" dirty="0"/>
          </a:p>
          <a:p>
            <a:pPr lvl="3">
              <a:lnSpc>
                <a:spcPct val="150000"/>
              </a:lnSpc>
              <a:buFont typeface="Arial" panose="020B0604020202020204" pitchFamily="34" charset="0"/>
              <a:buChar char="•"/>
            </a:pPr>
            <a:r>
              <a:rPr lang="ro-RO" sz="1400" b="1" dirty="0"/>
              <a:t>Machine Tending</a:t>
            </a:r>
            <a:r>
              <a:rPr lang="ro-RO" sz="1400" dirty="0"/>
              <a:t>: Means</a:t>
            </a:r>
            <a:r>
              <a:rPr lang="en-US" sz="1400" dirty="0"/>
              <a:t> using a robot to load and unload a machine, such as a CNC milling machine, 3D printer, or labeling machine.</a:t>
            </a:r>
            <a:r>
              <a:rPr lang="ro-RO" sz="1400" dirty="0"/>
              <a:t> </a:t>
            </a:r>
            <a:r>
              <a:rPr lang="en-US" sz="1400" dirty="0"/>
              <a:t>These type of cobot applications may require the cobot to have input and output (I/O) interfacing hardware specific to the machine. The I/O hardware indicates to the robot the next cycle or when material needs to be replenished.</a:t>
            </a:r>
            <a:endParaRPr lang="ro-RO" sz="1400" dirty="0"/>
          </a:p>
        </p:txBody>
      </p:sp>
      <p:sp>
        <p:nvSpPr>
          <p:cNvPr id="7" name="Titel 2">
            <a:extLst>
              <a:ext uri="{FF2B5EF4-FFF2-40B4-BE49-F238E27FC236}">
                <a16:creationId xmlns:a16="http://schemas.microsoft.com/office/drawing/2014/main" id="{7AA80D8A-1353-4FB8-A466-FC7E30FE87D4}"/>
              </a:ext>
            </a:extLst>
          </p:cNvPr>
          <p:cNvSpPr>
            <a:spLocks noGrp="1"/>
          </p:cNvSpPr>
          <p:nvPr>
            <p:ph type="title"/>
          </p:nvPr>
        </p:nvSpPr>
        <p:spPr>
          <a:xfrm>
            <a:off x="2195737" y="296862"/>
            <a:ext cx="4896544" cy="719137"/>
          </a:xfrm>
        </p:spPr>
        <p:txBody>
          <a:bodyPr anchor="ctr"/>
          <a:lstStyle/>
          <a:p>
            <a:r>
              <a:rPr lang="ro-RO" dirty="0"/>
              <a:t>General Presentation</a:t>
            </a:r>
            <a:endParaRPr lang="en-US" b="0" noProof="0" dirty="0">
              <a:solidFill>
                <a:schemeClr val="tx1"/>
              </a:solidFill>
            </a:endParaRPr>
          </a:p>
        </p:txBody>
      </p:sp>
      <p:pic>
        <p:nvPicPr>
          <p:cNvPr id="3" name="Picture 2">
            <a:extLst>
              <a:ext uri="{FF2B5EF4-FFF2-40B4-BE49-F238E27FC236}">
                <a16:creationId xmlns:a16="http://schemas.microsoft.com/office/drawing/2014/main" id="{8CD752D0-578D-4E4A-B066-726F5F03CD36}"/>
              </a:ext>
            </a:extLst>
          </p:cNvPr>
          <p:cNvPicPr>
            <a:picLocks noChangeAspect="1"/>
          </p:cNvPicPr>
          <p:nvPr/>
        </p:nvPicPr>
        <p:blipFill>
          <a:blip r:embed="rId3"/>
          <a:stretch>
            <a:fillRect/>
          </a:stretch>
        </p:blipFill>
        <p:spPr>
          <a:xfrm>
            <a:off x="1331640" y="4202464"/>
            <a:ext cx="2030130" cy="1860953"/>
          </a:xfrm>
          <a:prstGeom prst="rect">
            <a:avLst/>
          </a:prstGeom>
        </p:spPr>
      </p:pic>
      <p:pic>
        <p:nvPicPr>
          <p:cNvPr id="1026" name="Picture 2" descr="Application Builder Series: Machine Tending - Universal Robots">
            <a:extLst>
              <a:ext uri="{FF2B5EF4-FFF2-40B4-BE49-F238E27FC236}">
                <a16:creationId xmlns:a16="http://schemas.microsoft.com/office/drawing/2014/main" id="{DF26E611-5D28-4AE3-964C-BBDB64F12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8404" y="4164774"/>
            <a:ext cx="2959618" cy="1940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84000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08945" y="1341437"/>
            <a:ext cx="8353425" cy="4751859"/>
          </a:xfrm>
        </p:spPr>
        <p:txBody>
          <a:bodyPr>
            <a:normAutofit/>
          </a:bodyPr>
          <a:lstStyle/>
          <a:p>
            <a:pPr marL="342900" indent="-342900">
              <a:lnSpc>
                <a:spcPct val="100000"/>
              </a:lnSpc>
              <a:buFont typeface="Arial" panose="020B0604020202020204" pitchFamily="34" charset="0"/>
              <a:buChar char="•"/>
            </a:pPr>
            <a:r>
              <a:rPr lang="ro-RO" sz="1800" b="1" dirty="0"/>
              <a:t>Common Applications for Cobots:</a:t>
            </a:r>
          </a:p>
          <a:p>
            <a:pPr lvl="3">
              <a:lnSpc>
                <a:spcPct val="150000"/>
              </a:lnSpc>
              <a:buFont typeface="Arial" panose="020B0604020202020204" pitchFamily="34" charset="0"/>
              <a:buChar char="•"/>
            </a:pPr>
            <a:r>
              <a:rPr lang="ro-RO" sz="1400" b="1" dirty="0"/>
              <a:t>Packaging and Palletizing</a:t>
            </a:r>
            <a:r>
              <a:rPr lang="ro-RO" sz="1400" dirty="0"/>
              <a:t>: </a:t>
            </a:r>
            <a:r>
              <a:rPr lang="en-US" sz="1400" dirty="0"/>
              <a:t>A subset of the pick and place is the packaging and palletizing of products</a:t>
            </a:r>
            <a:r>
              <a:rPr lang="ro-RO" sz="1400" dirty="0"/>
              <a:t>:</a:t>
            </a:r>
            <a:r>
              <a:rPr lang="en-US" sz="1400" dirty="0"/>
              <a:t> box assembly and loading; and box collating or placing onto a pallet for shipping. Conveyor tracking is required for this application to synchronize robotic movement with a conveyor. A vision system also may be needed for products with a non-uniform shape.</a:t>
            </a:r>
            <a:endParaRPr lang="ro-RO" sz="1400" dirty="0"/>
          </a:p>
          <a:p>
            <a:pPr lvl="3">
              <a:lnSpc>
                <a:spcPct val="150000"/>
              </a:lnSpc>
              <a:buFont typeface="Arial" panose="020B0604020202020204" pitchFamily="34" charset="0"/>
              <a:buChar char="•"/>
            </a:pPr>
            <a:r>
              <a:rPr lang="ro-RO" sz="1400" b="1" dirty="0"/>
              <a:t>Process Tasks</a:t>
            </a:r>
            <a:r>
              <a:rPr lang="ro-RO" sz="1400" dirty="0"/>
              <a:t>: </a:t>
            </a:r>
            <a:r>
              <a:rPr lang="en-US" sz="1400" dirty="0"/>
              <a:t>any </a:t>
            </a:r>
            <a:r>
              <a:rPr lang="ro-RO" sz="1400" dirty="0"/>
              <a:t>task </a:t>
            </a:r>
            <a:r>
              <a:rPr lang="en-US" sz="1400" dirty="0"/>
              <a:t>that requires a tool to interact with a workpiece. Common examples are a gluing processing, dispensing, or welding. Each of these process tasks requires a tool to go down a fixed path repeatedly.</a:t>
            </a:r>
            <a:endParaRPr lang="ro-RO" sz="1400" dirty="0"/>
          </a:p>
        </p:txBody>
      </p:sp>
      <p:sp>
        <p:nvSpPr>
          <p:cNvPr id="7" name="Titel 2">
            <a:extLst>
              <a:ext uri="{FF2B5EF4-FFF2-40B4-BE49-F238E27FC236}">
                <a16:creationId xmlns:a16="http://schemas.microsoft.com/office/drawing/2014/main" id="{7AA80D8A-1353-4FB8-A466-FC7E30FE87D4}"/>
              </a:ext>
            </a:extLst>
          </p:cNvPr>
          <p:cNvSpPr>
            <a:spLocks noGrp="1"/>
          </p:cNvSpPr>
          <p:nvPr>
            <p:ph type="title"/>
          </p:nvPr>
        </p:nvSpPr>
        <p:spPr>
          <a:xfrm>
            <a:off x="2195737" y="296862"/>
            <a:ext cx="4896544" cy="719137"/>
          </a:xfrm>
        </p:spPr>
        <p:txBody>
          <a:bodyPr anchor="ctr"/>
          <a:lstStyle/>
          <a:p>
            <a:r>
              <a:rPr lang="ro-RO" dirty="0"/>
              <a:t>General Presentation</a:t>
            </a:r>
            <a:endParaRPr lang="en-US" b="0" noProof="0" dirty="0">
              <a:solidFill>
                <a:schemeClr val="tx1"/>
              </a:solidFill>
            </a:endParaRPr>
          </a:p>
        </p:txBody>
      </p:sp>
      <p:pic>
        <p:nvPicPr>
          <p:cNvPr id="2050" name="Picture 2" descr="Application Builder Series: Packaging - Universal Robots">
            <a:extLst>
              <a:ext uri="{FF2B5EF4-FFF2-40B4-BE49-F238E27FC236}">
                <a16:creationId xmlns:a16="http://schemas.microsoft.com/office/drawing/2014/main" id="{CD852187-DAD3-4EF4-AFB3-42698355BC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738"/>
          <a:stretch/>
        </p:blipFill>
        <p:spPr bwMode="auto">
          <a:xfrm>
            <a:off x="6178140" y="4039120"/>
            <a:ext cx="2584230" cy="2054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R+ | Vectis Cobot Welding Tool for Universal Robots">
            <a:extLst>
              <a:ext uri="{FF2B5EF4-FFF2-40B4-BE49-F238E27FC236}">
                <a16:creationId xmlns:a16="http://schemas.microsoft.com/office/drawing/2014/main" id="{19E9C4C3-B46D-4CD8-80C1-886AF0027C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3022"/>
          <a:stretch/>
        </p:blipFill>
        <p:spPr bwMode="auto">
          <a:xfrm>
            <a:off x="654269" y="4203022"/>
            <a:ext cx="3082935" cy="190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0794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07478" y="1124744"/>
            <a:ext cx="8468978" cy="4967883"/>
          </a:xfrm>
        </p:spPr>
        <p:txBody>
          <a:bodyPr>
            <a:normAutofit/>
          </a:bodyPr>
          <a:lstStyle/>
          <a:p>
            <a:pPr marL="342900" indent="-342900">
              <a:lnSpc>
                <a:spcPct val="100000"/>
              </a:lnSpc>
              <a:buFont typeface="Arial" panose="020B0604020202020204" pitchFamily="34" charset="0"/>
              <a:buChar char="•"/>
            </a:pPr>
            <a:r>
              <a:rPr lang="ro-RO" sz="1800" b="1" dirty="0"/>
              <a:t>Common Applications for Cobots:</a:t>
            </a:r>
          </a:p>
          <a:p>
            <a:pPr lvl="3">
              <a:lnSpc>
                <a:spcPct val="150000"/>
              </a:lnSpc>
              <a:buFont typeface="Arial" panose="020B0604020202020204" pitchFamily="34" charset="0"/>
              <a:buChar char="•"/>
            </a:pPr>
            <a:r>
              <a:rPr lang="ro-RO" sz="1400" b="1" dirty="0"/>
              <a:t>Finishing Tasks</a:t>
            </a:r>
            <a:r>
              <a:rPr lang="ro-RO" sz="1400" dirty="0"/>
              <a:t>: </a:t>
            </a:r>
            <a:r>
              <a:rPr lang="en-US" sz="1400" dirty="0"/>
              <a:t>tasks </a:t>
            </a:r>
            <a:r>
              <a:rPr lang="ro-RO" sz="1400" dirty="0"/>
              <a:t>that require </a:t>
            </a:r>
            <a:r>
              <a:rPr lang="en-US" sz="1400" dirty="0"/>
              <a:t>operators require a manual tool and large amount of force.</a:t>
            </a:r>
            <a:r>
              <a:rPr lang="ro-RO" sz="1400" dirty="0"/>
              <a:t> </a:t>
            </a:r>
            <a:r>
              <a:rPr lang="en-US" sz="1400" dirty="0"/>
              <a:t>These finishing jobs can include polishing, grinding, and deburring. The robot can be taught manually or via computer programming methods. This is achieved through force sensing, either via the end-effector or internally.</a:t>
            </a:r>
            <a:endParaRPr lang="ro-RO" sz="1400" dirty="0"/>
          </a:p>
          <a:p>
            <a:pPr lvl="3">
              <a:lnSpc>
                <a:spcPct val="150000"/>
              </a:lnSpc>
              <a:buFont typeface="Arial" panose="020B0604020202020204" pitchFamily="34" charset="0"/>
              <a:buChar char="•"/>
            </a:pPr>
            <a:r>
              <a:rPr lang="ro-RO" sz="1400" b="1" dirty="0"/>
              <a:t>Quality Inspection</a:t>
            </a:r>
            <a:r>
              <a:rPr lang="ro-RO" sz="1400" dirty="0"/>
              <a:t>: </a:t>
            </a:r>
            <a:r>
              <a:rPr lang="en-US" sz="1400" dirty="0"/>
              <a:t>usually involves full inspection of finished parts, high resolution images for precision machined parts, and part verification against CAD models. End-effectors with high-resolution cameras may be required for the inspection, as well as vision</a:t>
            </a:r>
            <a:r>
              <a:rPr lang="ro-RO" sz="1400" dirty="0"/>
              <a:t> </a:t>
            </a:r>
            <a:r>
              <a:rPr lang="en-US" sz="1400" dirty="0"/>
              <a:t>systems and software.</a:t>
            </a:r>
          </a:p>
        </p:txBody>
      </p:sp>
      <p:sp>
        <p:nvSpPr>
          <p:cNvPr id="7" name="Titel 2">
            <a:extLst>
              <a:ext uri="{FF2B5EF4-FFF2-40B4-BE49-F238E27FC236}">
                <a16:creationId xmlns:a16="http://schemas.microsoft.com/office/drawing/2014/main" id="{7AA80D8A-1353-4FB8-A466-FC7E30FE87D4}"/>
              </a:ext>
            </a:extLst>
          </p:cNvPr>
          <p:cNvSpPr>
            <a:spLocks noGrp="1"/>
          </p:cNvSpPr>
          <p:nvPr>
            <p:ph type="title"/>
          </p:nvPr>
        </p:nvSpPr>
        <p:spPr>
          <a:xfrm>
            <a:off x="2195737" y="296862"/>
            <a:ext cx="4896544" cy="719137"/>
          </a:xfrm>
        </p:spPr>
        <p:txBody>
          <a:bodyPr anchor="ctr"/>
          <a:lstStyle/>
          <a:p>
            <a:r>
              <a:rPr lang="ro-RO" dirty="0"/>
              <a:t>General Presentation</a:t>
            </a:r>
            <a:endParaRPr lang="en-US" b="0" noProof="0" dirty="0">
              <a:solidFill>
                <a:schemeClr val="tx1"/>
              </a:solidFill>
            </a:endParaRPr>
          </a:p>
        </p:txBody>
      </p:sp>
      <p:pic>
        <p:nvPicPr>
          <p:cNvPr id="3074" name="Picture 2" descr="Robotiq Finishing Kit | All-in-one solutions | UR+ Ecosystem">
            <a:extLst>
              <a:ext uri="{FF2B5EF4-FFF2-40B4-BE49-F238E27FC236}">
                <a16:creationId xmlns:a16="http://schemas.microsoft.com/office/drawing/2014/main" id="{148A43A6-1A0A-4FCD-8744-F2D87B1CF9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60" b="18010"/>
          <a:stretch/>
        </p:blipFill>
        <p:spPr bwMode="auto">
          <a:xfrm>
            <a:off x="437317" y="4032624"/>
            <a:ext cx="3096344" cy="20874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R - How Cobots are Changing Quality Assurance in Manufacturing">
            <a:extLst>
              <a:ext uri="{FF2B5EF4-FFF2-40B4-BE49-F238E27FC236}">
                <a16:creationId xmlns:a16="http://schemas.microsoft.com/office/drawing/2014/main" id="{60797644-5090-48F1-B00C-1CD0E8F4A9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32" r="7824"/>
          <a:stretch/>
        </p:blipFill>
        <p:spPr bwMode="auto">
          <a:xfrm>
            <a:off x="5735684" y="3958029"/>
            <a:ext cx="2871689" cy="21345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9DA3238-7BBD-40AC-B3DF-8BF98F994BD0}"/>
              </a:ext>
            </a:extLst>
          </p:cNvPr>
          <p:cNvPicPr>
            <a:picLocks noChangeAspect="1"/>
          </p:cNvPicPr>
          <p:nvPr/>
        </p:nvPicPr>
        <p:blipFill rotWithShape="1">
          <a:blip r:embed="rId5"/>
          <a:srcRect r="38839"/>
          <a:stretch/>
        </p:blipFill>
        <p:spPr>
          <a:xfrm>
            <a:off x="3994366" y="4177149"/>
            <a:ext cx="1388537" cy="1882012"/>
          </a:xfrm>
          <a:prstGeom prst="rect">
            <a:avLst/>
          </a:prstGeom>
        </p:spPr>
      </p:pic>
    </p:spTree>
    <p:extLst>
      <p:ext uri="{BB962C8B-B14F-4D97-AF65-F5344CB8AC3E}">
        <p14:creationId xmlns:p14="http://schemas.microsoft.com/office/powerpoint/2010/main" val="94385831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755576" y="1341437"/>
            <a:ext cx="3096592" cy="4535487"/>
          </a:xfrm>
        </p:spPr>
        <p:txBody>
          <a:bodyPr>
            <a:normAutofit/>
          </a:bodyPr>
          <a:lstStyle/>
          <a:p>
            <a:pPr marL="342900" indent="-342900">
              <a:buFont typeface="+mj-lt"/>
              <a:buAutoNum type="alphaUcPeriod"/>
            </a:pPr>
            <a:r>
              <a:rPr lang="ro-RO" b="1" dirty="0"/>
              <a:t>Theoretical Module</a:t>
            </a:r>
            <a:endParaRPr lang="en-US" b="1" dirty="0"/>
          </a:p>
          <a:p>
            <a:pPr lvl="2"/>
            <a:r>
              <a:rPr lang="en-GB" dirty="0">
                <a:solidFill>
                  <a:schemeClr val="bg1">
                    <a:lumMod val="65000"/>
                  </a:schemeClr>
                </a:solidFill>
              </a:rPr>
              <a:t>General </a:t>
            </a:r>
            <a:r>
              <a:rPr lang="ro-RO" dirty="0">
                <a:solidFill>
                  <a:schemeClr val="bg1">
                    <a:lumMod val="65000"/>
                  </a:schemeClr>
                </a:solidFill>
              </a:rPr>
              <a:t>Presentation</a:t>
            </a:r>
            <a:endParaRPr lang="en-US" dirty="0">
              <a:solidFill>
                <a:schemeClr val="bg1">
                  <a:lumMod val="65000"/>
                </a:schemeClr>
              </a:solidFill>
            </a:endParaRPr>
          </a:p>
          <a:p>
            <a:pPr lvl="2"/>
            <a:r>
              <a:rPr lang="ro-RO" dirty="0"/>
              <a:t>Cobot</a:t>
            </a:r>
            <a:r>
              <a:rPr lang="en-GB" dirty="0"/>
              <a:t> </a:t>
            </a:r>
            <a:r>
              <a:rPr lang="ro-RO" dirty="0"/>
              <a:t>S</a:t>
            </a:r>
            <a:r>
              <a:rPr lang="en-GB" dirty="0"/>
              <a:t>election</a:t>
            </a:r>
            <a:r>
              <a:rPr lang="en-US" dirty="0"/>
              <a:t> </a:t>
            </a:r>
          </a:p>
          <a:p>
            <a:pPr lvl="2"/>
            <a:r>
              <a:rPr lang="en-GB" dirty="0">
                <a:solidFill>
                  <a:schemeClr val="bg1">
                    <a:lumMod val="65000"/>
                  </a:schemeClr>
                </a:solidFill>
              </a:rPr>
              <a:t>Mechanical </a:t>
            </a:r>
            <a:r>
              <a:rPr lang="ro-RO" dirty="0">
                <a:solidFill>
                  <a:schemeClr val="bg1">
                    <a:lumMod val="65000"/>
                  </a:schemeClr>
                </a:solidFill>
              </a:rPr>
              <a:t>Installation</a:t>
            </a:r>
            <a:endParaRPr lang="en-US" dirty="0">
              <a:solidFill>
                <a:schemeClr val="bg1">
                  <a:lumMod val="65000"/>
                </a:schemeClr>
              </a:solidFill>
            </a:endParaRPr>
          </a:p>
          <a:p>
            <a:pPr lvl="2"/>
            <a:r>
              <a:rPr lang="ro-RO" dirty="0">
                <a:solidFill>
                  <a:schemeClr val="bg1">
                    <a:lumMod val="65000"/>
                  </a:schemeClr>
                </a:solidFill>
              </a:rPr>
              <a:t>Griper Development</a:t>
            </a:r>
          </a:p>
          <a:p>
            <a:pPr lvl="2"/>
            <a:r>
              <a:rPr lang="en-GB" dirty="0">
                <a:solidFill>
                  <a:schemeClr val="bg1">
                    <a:lumMod val="65000"/>
                  </a:schemeClr>
                </a:solidFill>
              </a:rPr>
              <a:t>Electrical </a:t>
            </a:r>
            <a:r>
              <a:rPr lang="ro-RO" dirty="0">
                <a:solidFill>
                  <a:schemeClr val="bg1">
                    <a:lumMod val="65000"/>
                  </a:schemeClr>
                </a:solidFill>
              </a:rPr>
              <a:t>Installation</a:t>
            </a:r>
          </a:p>
          <a:p>
            <a:pPr lvl="2"/>
            <a:r>
              <a:rPr lang="en-GB" dirty="0">
                <a:solidFill>
                  <a:schemeClr val="bg1">
                    <a:lumMod val="65000"/>
                  </a:schemeClr>
                </a:solidFill>
              </a:rPr>
              <a:t>Software </a:t>
            </a:r>
            <a:r>
              <a:rPr lang="ro-RO" dirty="0">
                <a:solidFill>
                  <a:schemeClr val="bg1">
                    <a:lumMod val="65000"/>
                  </a:schemeClr>
                </a:solidFill>
              </a:rPr>
              <a:t>of Cobot</a:t>
            </a:r>
          </a:p>
          <a:p>
            <a:pPr lvl="2"/>
            <a:r>
              <a:rPr lang="en-GB" dirty="0">
                <a:solidFill>
                  <a:schemeClr val="bg1">
                    <a:lumMod val="65000"/>
                  </a:schemeClr>
                </a:solidFill>
              </a:rPr>
              <a:t>Design of </a:t>
            </a:r>
            <a:r>
              <a:rPr lang="ro-RO" dirty="0">
                <a:solidFill>
                  <a:schemeClr val="bg1">
                    <a:lumMod val="65000"/>
                  </a:schemeClr>
                </a:solidFill>
              </a:rPr>
              <a:t>Cobot</a:t>
            </a:r>
            <a:r>
              <a:rPr lang="en-GB" dirty="0">
                <a:solidFill>
                  <a:schemeClr val="bg1">
                    <a:lumMod val="65000"/>
                  </a:schemeClr>
                </a:solidFill>
              </a:rPr>
              <a:t> </a:t>
            </a:r>
            <a:r>
              <a:rPr lang="ro-RO" dirty="0">
                <a:solidFill>
                  <a:schemeClr val="bg1">
                    <a:lumMod val="65000"/>
                  </a:schemeClr>
                </a:solidFill>
              </a:rPr>
              <a:t>Program</a:t>
            </a:r>
            <a:endParaRPr lang="en-US" dirty="0"/>
          </a:p>
        </p:txBody>
      </p:sp>
      <p:sp>
        <p:nvSpPr>
          <p:cNvPr id="9" name="Titel 2">
            <a:extLst>
              <a:ext uri="{FF2B5EF4-FFF2-40B4-BE49-F238E27FC236}">
                <a16:creationId xmlns:a16="http://schemas.microsoft.com/office/drawing/2014/main" id="{29006E53-0C13-4BC7-9E76-AB9CE8DCA7A8}"/>
              </a:ext>
            </a:extLst>
          </p:cNvPr>
          <p:cNvSpPr>
            <a:spLocks noGrp="1"/>
          </p:cNvSpPr>
          <p:nvPr>
            <p:ph type="title"/>
          </p:nvPr>
        </p:nvSpPr>
        <p:spPr>
          <a:xfrm>
            <a:off x="2195737" y="296862"/>
            <a:ext cx="4896544" cy="719137"/>
          </a:xfrm>
        </p:spPr>
        <p:txBody>
          <a:bodyPr anchor="ctr"/>
          <a:lstStyle/>
          <a:p>
            <a:pPr algn="ctr"/>
            <a:r>
              <a:rPr lang="ro-RO" noProof="0" dirty="0"/>
              <a:t>Content</a:t>
            </a:r>
            <a:endParaRPr lang="en-US" b="0" noProof="0" dirty="0">
              <a:solidFill>
                <a:schemeClr val="tx1"/>
              </a:solidFill>
            </a:endParaRPr>
          </a:p>
        </p:txBody>
      </p:sp>
      <p:pic>
        <p:nvPicPr>
          <p:cNvPr id="4" name="Picture 3">
            <a:extLst>
              <a:ext uri="{FF2B5EF4-FFF2-40B4-BE49-F238E27FC236}">
                <a16:creationId xmlns:a16="http://schemas.microsoft.com/office/drawing/2014/main" id="{4EE2AE15-54DE-458D-8053-FC6460B14096}"/>
              </a:ext>
            </a:extLst>
          </p:cNvPr>
          <p:cNvPicPr>
            <a:picLocks noChangeAspect="1"/>
          </p:cNvPicPr>
          <p:nvPr/>
        </p:nvPicPr>
        <p:blipFill rotWithShape="1">
          <a:blip r:embed="rId3"/>
          <a:srcRect b="3610"/>
          <a:stretch/>
        </p:blipFill>
        <p:spPr>
          <a:xfrm>
            <a:off x="5748089" y="1066005"/>
            <a:ext cx="3000375" cy="5086349"/>
          </a:xfrm>
          <a:prstGeom prst="rect">
            <a:avLst/>
          </a:prstGeom>
        </p:spPr>
      </p:pic>
    </p:spTree>
    <p:extLst>
      <p:ext uri="{BB962C8B-B14F-4D97-AF65-F5344CB8AC3E}">
        <p14:creationId xmlns:p14="http://schemas.microsoft.com/office/powerpoint/2010/main" val="140921619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B9016703-64DE-40E2-ACFF-5A66DDB5EBBA}"/>
              </a:ext>
            </a:extLst>
          </p:cNvPr>
          <p:cNvSpPr>
            <a:spLocks noGrp="1"/>
          </p:cNvSpPr>
          <p:nvPr>
            <p:ph type="title"/>
          </p:nvPr>
        </p:nvSpPr>
        <p:spPr>
          <a:xfrm>
            <a:off x="2195737" y="296862"/>
            <a:ext cx="4896544" cy="719137"/>
          </a:xfrm>
        </p:spPr>
        <p:txBody>
          <a:bodyPr anchor="ctr"/>
          <a:lstStyle/>
          <a:p>
            <a:r>
              <a:rPr lang="ro-RO" dirty="0"/>
              <a:t>General Presentation</a:t>
            </a:r>
            <a:endParaRPr lang="en-US" b="0" noProof="0" dirty="0">
              <a:solidFill>
                <a:schemeClr val="tx1"/>
              </a:solidFill>
            </a:endParaRPr>
          </a:p>
        </p:txBody>
      </p:sp>
      <p:sp>
        <p:nvSpPr>
          <p:cNvPr id="9" name="Content Placeholder 1">
            <a:extLst>
              <a:ext uri="{FF2B5EF4-FFF2-40B4-BE49-F238E27FC236}">
                <a16:creationId xmlns:a16="http://schemas.microsoft.com/office/drawing/2014/main" id="{A52B62A4-F743-47E0-B51F-8B1E30A91302}"/>
              </a:ext>
            </a:extLst>
          </p:cNvPr>
          <p:cNvSpPr>
            <a:spLocks noGrp="1"/>
          </p:cNvSpPr>
          <p:nvPr>
            <p:ph idx="1"/>
          </p:nvPr>
        </p:nvSpPr>
        <p:spPr>
          <a:xfrm>
            <a:off x="406366" y="1917502"/>
            <a:ext cx="7633096" cy="4031778"/>
          </a:xfrm>
        </p:spPr>
        <p:txBody>
          <a:bodyPr>
            <a:normAutofit/>
          </a:bodyPr>
          <a:lstStyle/>
          <a:p>
            <a:pPr marL="285750" indent="-285750">
              <a:lnSpc>
                <a:spcPct val="150000"/>
              </a:lnSpc>
              <a:buFont typeface="Arial" panose="020B0604020202020204" pitchFamily="34" charset="0"/>
              <a:buChar char="•"/>
            </a:pPr>
            <a:r>
              <a:rPr lang="ro-RO" dirty="0"/>
              <a:t>Terms used related to cobots:</a:t>
            </a:r>
          </a:p>
          <a:p>
            <a:pPr marL="825500" lvl="2" indent="-285750">
              <a:lnSpc>
                <a:spcPct val="150000"/>
              </a:lnSpc>
              <a:buFont typeface="Arial" panose="020B0604020202020204" pitchFamily="34" charset="0"/>
              <a:buChar char="•"/>
            </a:pPr>
            <a:r>
              <a:rPr lang="ro-RO" b="1" dirty="0"/>
              <a:t>Payload</a:t>
            </a:r>
            <a:r>
              <a:rPr lang="ro-RO" dirty="0"/>
              <a:t> </a:t>
            </a:r>
            <a:r>
              <a:rPr lang="en-US" dirty="0"/>
              <a:t>is the weight that the robot can carry.</a:t>
            </a:r>
            <a:r>
              <a:rPr lang="ro-RO" dirty="0"/>
              <a:t> Real payload = </a:t>
            </a:r>
            <a:r>
              <a:rPr lang="en-US" dirty="0"/>
              <a:t>nominal payload minus the weight of the</a:t>
            </a:r>
            <a:r>
              <a:rPr lang="ro-RO" dirty="0"/>
              <a:t> </a:t>
            </a:r>
            <a:r>
              <a:rPr lang="en-US" dirty="0"/>
              <a:t>robot’s end effector</a:t>
            </a:r>
            <a:r>
              <a:rPr lang="ro-RO" dirty="0"/>
              <a:t> (gripper)</a:t>
            </a:r>
            <a:r>
              <a:rPr lang="en-US" dirty="0"/>
              <a:t>.</a:t>
            </a:r>
            <a:endParaRPr lang="ro-RO" dirty="0"/>
          </a:p>
          <a:p>
            <a:pPr marL="825500" lvl="2" indent="-285750">
              <a:lnSpc>
                <a:spcPct val="150000"/>
              </a:lnSpc>
              <a:buFont typeface="Arial" panose="020B0604020202020204" pitchFamily="34" charset="0"/>
              <a:buChar char="•"/>
            </a:pPr>
            <a:r>
              <a:rPr lang="ro-RO" b="1" dirty="0"/>
              <a:t>Reach </a:t>
            </a:r>
            <a:r>
              <a:rPr lang="ro-RO" dirty="0"/>
              <a:t>is </a:t>
            </a:r>
            <a:r>
              <a:rPr lang="en-US" dirty="0"/>
              <a:t>the distance that can be reached by the robot’s wrist</a:t>
            </a:r>
            <a:r>
              <a:rPr lang="ro-RO" dirty="0"/>
              <a:t>. </a:t>
            </a:r>
            <a:r>
              <a:rPr lang="en-US" dirty="0"/>
              <a:t>This measurement is taken from the robot’s base.</a:t>
            </a:r>
            <a:endParaRPr lang="ro-RO" dirty="0"/>
          </a:p>
          <a:p>
            <a:pPr marL="825500" lvl="2" indent="-285750">
              <a:buFont typeface="Arial" panose="020B0604020202020204" pitchFamily="34" charset="0"/>
              <a:buChar char="•"/>
            </a:pPr>
            <a:r>
              <a:rPr lang="ro-RO" b="1" dirty="0"/>
              <a:t>End Effector </a:t>
            </a:r>
            <a:r>
              <a:rPr lang="ro-RO" dirty="0"/>
              <a:t>is </a:t>
            </a:r>
            <a:r>
              <a:rPr lang="en-US" dirty="0"/>
              <a:t> the device at the end of a robotic arm, designed to interact with the environment. The exact nature of this device depends on the application of the </a:t>
            </a:r>
            <a:r>
              <a:rPr lang="ro-RO" dirty="0"/>
              <a:t>cobot</a:t>
            </a:r>
            <a:r>
              <a:rPr lang="en-US" dirty="0"/>
              <a:t>.</a:t>
            </a:r>
            <a:endParaRPr lang="ro-RO" dirty="0"/>
          </a:p>
          <a:p>
            <a:pPr marL="285750" indent="-285750">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2FAC2969-0DA7-4C5B-A979-DB18EC8A1730}"/>
              </a:ext>
            </a:extLst>
          </p:cNvPr>
          <p:cNvPicPr>
            <a:picLocks noChangeAspect="1"/>
          </p:cNvPicPr>
          <p:nvPr/>
        </p:nvPicPr>
        <p:blipFill>
          <a:blip r:embed="rId2"/>
          <a:stretch>
            <a:fillRect/>
          </a:stretch>
        </p:blipFill>
        <p:spPr>
          <a:xfrm>
            <a:off x="8064845" y="2204864"/>
            <a:ext cx="980220" cy="836693"/>
          </a:xfrm>
          <a:prstGeom prst="rect">
            <a:avLst/>
          </a:prstGeom>
        </p:spPr>
      </p:pic>
      <p:pic>
        <p:nvPicPr>
          <p:cNvPr id="11" name="Picture 10">
            <a:extLst>
              <a:ext uri="{FF2B5EF4-FFF2-40B4-BE49-F238E27FC236}">
                <a16:creationId xmlns:a16="http://schemas.microsoft.com/office/drawing/2014/main" id="{5E665E00-B2CC-4F2B-8A67-3D9A041A76E0}"/>
              </a:ext>
            </a:extLst>
          </p:cNvPr>
          <p:cNvPicPr>
            <a:picLocks noChangeAspect="1"/>
          </p:cNvPicPr>
          <p:nvPr/>
        </p:nvPicPr>
        <p:blipFill>
          <a:blip r:embed="rId3"/>
          <a:stretch>
            <a:fillRect/>
          </a:stretch>
        </p:blipFill>
        <p:spPr>
          <a:xfrm>
            <a:off x="8222945" y="3352821"/>
            <a:ext cx="822120" cy="868267"/>
          </a:xfrm>
          <a:prstGeom prst="rect">
            <a:avLst/>
          </a:prstGeom>
        </p:spPr>
      </p:pic>
      <p:pic>
        <p:nvPicPr>
          <p:cNvPr id="13" name="Picture 12">
            <a:extLst>
              <a:ext uri="{FF2B5EF4-FFF2-40B4-BE49-F238E27FC236}">
                <a16:creationId xmlns:a16="http://schemas.microsoft.com/office/drawing/2014/main" id="{DC5259BA-3576-446D-8009-04B950C6F834}"/>
              </a:ext>
            </a:extLst>
          </p:cNvPr>
          <p:cNvPicPr>
            <a:picLocks noChangeAspect="1"/>
          </p:cNvPicPr>
          <p:nvPr/>
        </p:nvPicPr>
        <p:blipFill>
          <a:blip r:embed="rId4">
            <a:grayscl/>
          </a:blip>
          <a:stretch>
            <a:fillRect/>
          </a:stretch>
        </p:blipFill>
        <p:spPr>
          <a:xfrm>
            <a:off x="7613169" y="4575876"/>
            <a:ext cx="1219551" cy="1279203"/>
          </a:xfrm>
          <a:prstGeom prst="rect">
            <a:avLst/>
          </a:prstGeom>
        </p:spPr>
      </p:pic>
    </p:spTree>
    <p:extLst>
      <p:ext uri="{BB962C8B-B14F-4D97-AF65-F5344CB8AC3E}">
        <p14:creationId xmlns:p14="http://schemas.microsoft.com/office/powerpoint/2010/main" val="26438214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Universal Robots e-Series - Samsys GmbH - innovative, intelligent, precise">
            <a:extLst>
              <a:ext uri="{FF2B5EF4-FFF2-40B4-BE49-F238E27FC236}">
                <a16:creationId xmlns:a16="http://schemas.microsoft.com/office/drawing/2014/main" id="{5E1E7EE7-80A3-4FA1-9D86-4EA26D5CFD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86" t="3077" b="6552"/>
          <a:stretch/>
        </p:blipFill>
        <p:spPr bwMode="auto">
          <a:xfrm>
            <a:off x="3572382" y="4893376"/>
            <a:ext cx="2367770" cy="1232340"/>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p:cNvSpPr>
            <a:spLocks noGrp="1"/>
          </p:cNvSpPr>
          <p:nvPr>
            <p:ph idx="1"/>
          </p:nvPr>
        </p:nvSpPr>
        <p:spPr>
          <a:xfrm>
            <a:off x="395288" y="1341437"/>
            <a:ext cx="8353425" cy="4031779"/>
          </a:xfrm>
        </p:spPr>
        <p:txBody>
          <a:bodyPr>
            <a:normAutofit lnSpcReduction="10000"/>
          </a:bodyPr>
          <a:lstStyle/>
          <a:p>
            <a:pPr marL="342900" indent="-342900">
              <a:lnSpc>
                <a:spcPct val="150000"/>
              </a:lnSpc>
              <a:buFont typeface="Arial" panose="020B0604020202020204" pitchFamily="34" charset="0"/>
              <a:buChar char="•"/>
            </a:pPr>
            <a:r>
              <a:rPr lang="ro-RO" b="1" dirty="0"/>
              <a:t>Selection </a:t>
            </a:r>
            <a:r>
              <a:rPr lang="ro-RO" dirty="0"/>
              <a:t>of the cobot is based on several considerations</a:t>
            </a:r>
            <a:r>
              <a:rPr lang="ro-RO" b="1" dirty="0"/>
              <a:t>:</a:t>
            </a:r>
            <a:endParaRPr lang="en-US" b="1" dirty="0"/>
          </a:p>
          <a:p>
            <a:pPr lvl="3">
              <a:lnSpc>
                <a:spcPct val="150000"/>
              </a:lnSpc>
            </a:pPr>
            <a:r>
              <a:rPr lang="ro-RO" b="1" dirty="0"/>
              <a:t>Supplier</a:t>
            </a:r>
            <a:r>
              <a:rPr lang="ro-RO" dirty="0"/>
              <a:t>: for Continental, Universal Robot is standard supplier for cobots at this moment.</a:t>
            </a:r>
          </a:p>
          <a:p>
            <a:pPr lvl="3">
              <a:lnSpc>
                <a:spcPct val="150000"/>
              </a:lnSpc>
            </a:pPr>
            <a:r>
              <a:rPr lang="ro-RO" b="1" dirty="0"/>
              <a:t>Degrees of Freedom</a:t>
            </a:r>
            <a:r>
              <a:rPr lang="ro-RO" dirty="0"/>
              <a:t>: depending on complexity of cobot movements and other restrictions, an increased number of DoF must be required;</a:t>
            </a:r>
          </a:p>
          <a:p>
            <a:pPr lvl="3">
              <a:lnSpc>
                <a:spcPct val="150000"/>
              </a:lnSpc>
            </a:pPr>
            <a:r>
              <a:rPr lang="ro-RO" b="1" dirty="0"/>
              <a:t>Speed</a:t>
            </a:r>
            <a:r>
              <a:rPr lang="ro-RO" dirty="0"/>
              <a:t>: an increased speed is similar with higher output but require additional safety measures.</a:t>
            </a:r>
          </a:p>
          <a:p>
            <a:pPr lvl="3">
              <a:lnSpc>
                <a:spcPct val="150000"/>
              </a:lnSpc>
            </a:pPr>
            <a:r>
              <a:rPr lang="ro-RO" b="1" dirty="0"/>
              <a:t>Safety</a:t>
            </a:r>
            <a:r>
              <a:rPr lang="ro-RO" dirty="0"/>
              <a:t>: </a:t>
            </a:r>
            <a:r>
              <a:rPr lang="en-US" dirty="0"/>
              <a:t>Depending upon project and how the Cobot interacts with humans you should look at the safety mechanisms and options like safety stop buttons, fall back capabilities etc.</a:t>
            </a:r>
          </a:p>
        </p:txBody>
      </p:sp>
      <p:sp>
        <p:nvSpPr>
          <p:cNvPr id="7" name="Titel 2">
            <a:extLst>
              <a:ext uri="{FF2B5EF4-FFF2-40B4-BE49-F238E27FC236}">
                <a16:creationId xmlns:a16="http://schemas.microsoft.com/office/drawing/2014/main" id="{C34434E9-5D0C-4ACF-8565-3833544DF866}"/>
              </a:ext>
            </a:extLst>
          </p:cNvPr>
          <p:cNvSpPr>
            <a:spLocks noGrp="1"/>
          </p:cNvSpPr>
          <p:nvPr>
            <p:ph type="title"/>
          </p:nvPr>
        </p:nvSpPr>
        <p:spPr>
          <a:xfrm>
            <a:off x="2195737" y="296862"/>
            <a:ext cx="4896544" cy="719137"/>
          </a:xfrm>
        </p:spPr>
        <p:txBody>
          <a:bodyPr anchor="ctr"/>
          <a:lstStyle/>
          <a:p>
            <a:r>
              <a:rPr lang="ro-RO" dirty="0"/>
              <a:t>Cobot Selection</a:t>
            </a:r>
            <a:endParaRPr lang="en-US" b="0" noProof="0" dirty="0">
              <a:solidFill>
                <a:schemeClr val="tx1"/>
              </a:solidFill>
            </a:endParaRPr>
          </a:p>
        </p:txBody>
      </p:sp>
    </p:spTree>
    <p:extLst>
      <p:ext uri="{BB962C8B-B14F-4D97-AF65-F5344CB8AC3E}">
        <p14:creationId xmlns:p14="http://schemas.microsoft.com/office/powerpoint/2010/main" val="11194824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FF8552-ADC6-476A-A567-AC8384665E66}"/>
              </a:ext>
            </a:extLst>
          </p:cNvPr>
          <p:cNvSpPr>
            <a:spLocks noGrp="1"/>
          </p:cNvSpPr>
          <p:nvPr>
            <p:ph idx="1"/>
          </p:nvPr>
        </p:nvSpPr>
        <p:spPr>
          <a:xfrm>
            <a:off x="395289" y="1341437"/>
            <a:ext cx="3312615" cy="4535487"/>
          </a:xfrm>
        </p:spPr>
        <p:txBody>
          <a:bodyPr>
            <a:normAutofit/>
          </a:bodyPr>
          <a:lstStyle/>
          <a:p>
            <a:pPr marL="285750" indent="-285750">
              <a:buFont typeface="Arial" panose="020B0604020202020204" pitchFamily="34" charset="0"/>
              <a:buChar char="•"/>
            </a:pPr>
            <a:endParaRPr lang="ro-RO" dirty="0"/>
          </a:p>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ro-RO" dirty="0"/>
              <a:t>Based on all these requirements, most of the cobots used on our plant are UR5, with these caractheristics:</a:t>
            </a:r>
          </a:p>
          <a:p>
            <a:pPr marL="285750" indent="-285750">
              <a:buFont typeface="Arial" panose="020B0604020202020204" pitchFamily="34" charset="0"/>
              <a:buChar char="•"/>
            </a:pPr>
            <a:endParaRPr lang="ro-RO" dirty="0"/>
          </a:p>
          <a:p>
            <a:pPr marL="285750" indent="-285750">
              <a:buFont typeface="Arial" panose="020B0604020202020204" pitchFamily="34" charset="0"/>
              <a:buChar char="•"/>
            </a:pPr>
            <a:endParaRPr lang="ro-RO" dirty="0"/>
          </a:p>
          <a:p>
            <a:pPr marL="285750" indent="-285750">
              <a:buFont typeface="Arial" panose="020B0604020202020204" pitchFamily="34" charset="0"/>
              <a:buChar char="•"/>
            </a:pPr>
            <a:endParaRPr lang="ro-RO" dirty="0"/>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360A5CAF-67D2-4329-985B-CE6B32F678CD}"/>
              </a:ext>
            </a:extLst>
          </p:cNvPr>
          <p:cNvPicPr>
            <a:picLocks noChangeAspect="1"/>
          </p:cNvPicPr>
          <p:nvPr/>
        </p:nvPicPr>
        <p:blipFill rotWithShape="1">
          <a:blip r:embed="rId2"/>
          <a:srcRect l="43312" b="11629"/>
          <a:stretch/>
        </p:blipFill>
        <p:spPr>
          <a:xfrm>
            <a:off x="3636912" y="1844824"/>
            <a:ext cx="5183560" cy="4247803"/>
          </a:xfrm>
          <a:prstGeom prst="rect">
            <a:avLst/>
          </a:prstGeom>
        </p:spPr>
      </p:pic>
      <p:sp>
        <p:nvSpPr>
          <p:cNvPr id="8" name="Titel 2">
            <a:extLst>
              <a:ext uri="{FF2B5EF4-FFF2-40B4-BE49-F238E27FC236}">
                <a16:creationId xmlns:a16="http://schemas.microsoft.com/office/drawing/2014/main" id="{6A625958-0518-4884-8F7B-458094CB1A59}"/>
              </a:ext>
            </a:extLst>
          </p:cNvPr>
          <p:cNvSpPr>
            <a:spLocks noGrp="1"/>
          </p:cNvSpPr>
          <p:nvPr>
            <p:ph type="title"/>
          </p:nvPr>
        </p:nvSpPr>
        <p:spPr>
          <a:xfrm>
            <a:off x="2195737" y="296862"/>
            <a:ext cx="4896544" cy="719137"/>
          </a:xfrm>
        </p:spPr>
        <p:txBody>
          <a:bodyPr anchor="ctr"/>
          <a:lstStyle/>
          <a:p>
            <a:r>
              <a:rPr lang="ro-RO" dirty="0"/>
              <a:t>Cobot Selection</a:t>
            </a:r>
            <a:endParaRPr lang="en-US" b="0" noProof="0" dirty="0">
              <a:solidFill>
                <a:schemeClr val="tx1"/>
              </a:solidFill>
            </a:endParaRPr>
          </a:p>
        </p:txBody>
      </p:sp>
    </p:spTree>
    <p:extLst>
      <p:ext uri="{BB962C8B-B14F-4D97-AF65-F5344CB8AC3E}">
        <p14:creationId xmlns:p14="http://schemas.microsoft.com/office/powerpoint/2010/main" val="56336970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ADE4792-2997-4F29-8299-0E1DB283934B}"/>
              </a:ext>
            </a:extLst>
          </p:cNvPr>
          <p:cNvPicPr>
            <a:picLocks noGrp="1" noChangeAspect="1"/>
          </p:cNvPicPr>
          <p:nvPr>
            <p:ph idx="1"/>
          </p:nvPr>
        </p:nvPicPr>
        <p:blipFill rotWithShape="1">
          <a:blip r:embed="rId2"/>
          <a:srcRect l="48274" t="12060" r="866"/>
          <a:stretch/>
        </p:blipFill>
        <p:spPr>
          <a:xfrm>
            <a:off x="4860816" y="1787906"/>
            <a:ext cx="3917344" cy="3720891"/>
          </a:xfrm>
          <a:prstGeom prst="rect">
            <a:avLst/>
          </a:prstGeom>
        </p:spPr>
      </p:pic>
      <p:sp>
        <p:nvSpPr>
          <p:cNvPr id="11" name="Titel 2">
            <a:extLst>
              <a:ext uri="{FF2B5EF4-FFF2-40B4-BE49-F238E27FC236}">
                <a16:creationId xmlns:a16="http://schemas.microsoft.com/office/drawing/2014/main" id="{381F0ACD-640C-46FC-99B4-617B6ED9A492}"/>
              </a:ext>
            </a:extLst>
          </p:cNvPr>
          <p:cNvSpPr>
            <a:spLocks noGrp="1"/>
          </p:cNvSpPr>
          <p:nvPr>
            <p:ph type="title"/>
          </p:nvPr>
        </p:nvSpPr>
        <p:spPr>
          <a:xfrm>
            <a:off x="2195737" y="296862"/>
            <a:ext cx="4896544" cy="719137"/>
          </a:xfrm>
        </p:spPr>
        <p:txBody>
          <a:bodyPr anchor="ctr"/>
          <a:lstStyle/>
          <a:p>
            <a:r>
              <a:rPr lang="ro-RO" dirty="0"/>
              <a:t>Cobot Selection</a:t>
            </a:r>
            <a:endParaRPr lang="en-US" b="0" noProof="0" dirty="0">
              <a:solidFill>
                <a:schemeClr val="tx1"/>
              </a:solidFill>
            </a:endParaRPr>
          </a:p>
        </p:txBody>
      </p:sp>
      <p:sp>
        <p:nvSpPr>
          <p:cNvPr id="12" name="Content Placeholder 1">
            <a:extLst>
              <a:ext uri="{FF2B5EF4-FFF2-40B4-BE49-F238E27FC236}">
                <a16:creationId xmlns:a16="http://schemas.microsoft.com/office/drawing/2014/main" id="{83D7CCB1-AF28-436A-BAA3-3FC489EB508E}"/>
              </a:ext>
            </a:extLst>
          </p:cNvPr>
          <p:cNvSpPr txBox="1">
            <a:spLocks/>
          </p:cNvSpPr>
          <p:nvPr/>
        </p:nvSpPr>
        <p:spPr>
          <a:xfrm>
            <a:off x="395289" y="1341437"/>
            <a:ext cx="3312615" cy="4535487"/>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ro-RO" dirty="0"/>
              <a:t>UR5 Cobot is composed from 3 main elements:</a:t>
            </a:r>
          </a:p>
          <a:p>
            <a:pPr marL="825500" lvl="2" indent="-285750">
              <a:buFont typeface="Arial" panose="020B0604020202020204" pitchFamily="34" charset="0"/>
              <a:buChar char="•"/>
            </a:pPr>
            <a:r>
              <a:rPr lang="ro-RO" dirty="0"/>
              <a:t>Robotic arm;</a:t>
            </a:r>
          </a:p>
          <a:p>
            <a:pPr marL="825500" lvl="2" indent="-285750">
              <a:buFont typeface="Arial" panose="020B0604020202020204" pitchFamily="34" charset="0"/>
              <a:buChar char="•"/>
            </a:pPr>
            <a:r>
              <a:rPr lang="ro-RO" dirty="0"/>
              <a:t>Control box;</a:t>
            </a:r>
          </a:p>
          <a:p>
            <a:pPr marL="825500" lvl="2" indent="-285750">
              <a:buFont typeface="Arial" panose="020B0604020202020204" pitchFamily="34" charset="0"/>
              <a:buChar char="•"/>
            </a:pPr>
            <a:r>
              <a:rPr lang="ro-RO" dirty="0"/>
              <a:t>Teach penant.</a:t>
            </a:r>
          </a:p>
          <a:p>
            <a:pPr marL="825500" lvl="2" indent="-285750">
              <a:buFont typeface="Arial" panose="020B0604020202020204" pitchFamily="34" charset="0"/>
              <a:buChar char="•"/>
            </a:pPr>
            <a:endParaRPr lang="ro-RO" dirty="0"/>
          </a:p>
          <a:p>
            <a:pPr marL="285750" indent="-285750">
              <a:buFont typeface="Arial" panose="020B0604020202020204" pitchFamily="34" charset="0"/>
              <a:buChar char="•"/>
            </a:pPr>
            <a:r>
              <a:rPr lang="ro-RO" dirty="0"/>
              <a:t>UR5 robotic arm is composed of:</a:t>
            </a:r>
          </a:p>
          <a:p>
            <a:pPr marL="825500" lvl="2" indent="-285750">
              <a:buFont typeface="Arial" pitchFamily="34" charset="0"/>
              <a:buChar char="•"/>
            </a:pPr>
            <a:r>
              <a:rPr lang="ro-RO" dirty="0"/>
              <a:t>6 axes;</a:t>
            </a:r>
          </a:p>
          <a:p>
            <a:pPr marL="825500" lvl="2" indent="-285750">
              <a:buFont typeface="Arial" pitchFamily="34" charset="0"/>
              <a:buChar char="•"/>
            </a:pPr>
            <a:r>
              <a:rPr lang="ro-RO" dirty="0"/>
              <a:t>Modular design</a:t>
            </a:r>
          </a:p>
          <a:p>
            <a:pPr marL="825500" lvl="2" indent="-285750">
              <a:buFont typeface="Arial" pitchFamily="34" charset="0"/>
              <a:buChar char="•"/>
            </a:pPr>
            <a:r>
              <a:rPr lang="ro-RO" dirty="0"/>
              <a:t>+/- 360° freedom;</a:t>
            </a:r>
          </a:p>
          <a:p>
            <a:pPr marL="825500" lvl="2" indent="-285750">
              <a:buFont typeface="Arial" pitchFamily="34" charset="0"/>
              <a:buChar char="•"/>
            </a:pPr>
            <a:endParaRPr lang="ro-RO" dirty="0"/>
          </a:p>
          <a:p>
            <a:pPr marL="825500" lvl="2" indent="-285750">
              <a:buFont typeface="Arial" pitchFamily="34" charset="0"/>
              <a:buChar char="•"/>
            </a:pPr>
            <a:endParaRPr lang="ro-RO" dirty="0"/>
          </a:p>
        </p:txBody>
      </p:sp>
      <p:sp>
        <p:nvSpPr>
          <p:cNvPr id="4" name="Rectangle 3">
            <a:extLst>
              <a:ext uri="{FF2B5EF4-FFF2-40B4-BE49-F238E27FC236}">
                <a16:creationId xmlns:a16="http://schemas.microsoft.com/office/drawing/2014/main" id="{E234EC4D-423F-4E84-A5DF-E86CE20FCE7E}"/>
              </a:ext>
            </a:extLst>
          </p:cNvPr>
          <p:cNvSpPr/>
          <p:nvPr/>
        </p:nvSpPr>
        <p:spPr>
          <a:xfrm>
            <a:off x="8532687" y="5301208"/>
            <a:ext cx="432048" cy="28708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Tree>
    <p:extLst>
      <p:ext uri="{BB962C8B-B14F-4D97-AF65-F5344CB8AC3E}">
        <p14:creationId xmlns:p14="http://schemas.microsoft.com/office/powerpoint/2010/main" val="14204229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4C5CD5-9AD0-4DD4-8B47-C39E24731A6B}"/>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C43C9F6C-F514-4211-8D90-81B34F9AAB9A}"/>
              </a:ext>
            </a:extLst>
          </p:cNvPr>
          <p:cNvSpPr>
            <a:spLocks noGrp="1"/>
          </p:cNvSpPr>
          <p:nvPr>
            <p:ph type="dt" sz="half" idx="10"/>
          </p:nvPr>
        </p:nvSpPr>
        <p:spPr>
          <a:xfrm>
            <a:off x="6350484" y="6224489"/>
            <a:ext cx="2001935" cy="150440"/>
          </a:xfrm>
          <a:prstGeom prst="rect">
            <a:avLst/>
          </a:prstGeom>
        </p:spPr>
        <p:txBody>
          <a:bodyPr vert="horz" wrap="none" lIns="0" tIns="0" rIns="0" bIns="0" rtlCol="0" anchor="b" anchorCtr="0"/>
          <a:lstStyle>
            <a:defPPr>
              <a:defRPr lang="de-DE"/>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9AB9BC-EC3C-4486-9684-3F656F14D41E}" type="datetime3">
              <a:rPr lang="en-US" smtClean="0"/>
              <a:pPr/>
              <a:t>4 February 2021</a:t>
            </a:fld>
            <a:endParaRPr lang="en-US" noProof="0"/>
          </a:p>
        </p:txBody>
      </p:sp>
      <p:sp>
        <p:nvSpPr>
          <p:cNvPr id="5" name="Slide Number Placeholder 4">
            <a:extLst>
              <a:ext uri="{FF2B5EF4-FFF2-40B4-BE49-F238E27FC236}">
                <a16:creationId xmlns:a16="http://schemas.microsoft.com/office/drawing/2014/main" id="{0F971555-6890-4D0D-8A1F-DDE7FF7866D7}"/>
              </a:ext>
            </a:extLst>
          </p:cNvPr>
          <p:cNvSpPr>
            <a:spLocks noGrp="1"/>
          </p:cNvSpPr>
          <p:nvPr>
            <p:ph type="sldNum" sz="quarter" idx="11"/>
          </p:nvPr>
        </p:nvSpPr>
        <p:spPr>
          <a:xfrm>
            <a:off x="8388424" y="6375515"/>
            <a:ext cx="360289" cy="150440"/>
          </a:xfrm>
          <a:prstGeom prst="rect">
            <a:avLst/>
          </a:prstGeom>
        </p:spPr>
        <p:txBody>
          <a:bodyPr vert="horz" wrap="none" lIns="0" tIns="0" rIns="0" bIns="0" rtlCol="0" anchor="t" anchorCtr="0"/>
          <a:lstStyle>
            <a:defPPr>
              <a:defRPr lang="de-DE"/>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A48181-2C78-49CB-8C52-912A07842C2E}" type="slidenum">
              <a:rPr lang="en-US" smtClean="0"/>
              <a:pPr/>
              <a:t>19</a:t>
            </a:fld>
            <a:endParaRPr lang="en-US" noProof="0"/>
          </a:p>
        </p:txBody>
      </p:sp>
      <p:sp>
        <p:nvSpPr>
          <p:cNvPr id="6" name="Footer Placeholder 5">
            <a:extLst>
              <a:ext uri="{FF2B5EF4-FFF2-40B4-BE49-F238E27FC236}">
                <a16:creationId xmlns:a16="http://schemas.microsoft.com/office/drawing/2014/main" id="{7CC693BB-A61D-4DFE-88A3-F68DBB2ABE5C}"/>
              </a:ext>
            </a:extLst>
          </p:cNvPr>
          <p:cNvSpPr>
            <a:spLocks noGrp="1"/>
          </p:cNvSpPr>
          <p:nvPr>
            <p:ph type="ftr" sz="quarter" idx="12"/>
          </p:nvPr>
        </p:nvSpPr>
        <p:spPr>
          <a:xfrm>
            <a:off x="6350485" y="6375515"/>
            <a:ext cx="2001935" cy="150440"/>
          </a:xfrm>
          <a:prstGeom prst="rect">
            <a:avLst/>
          </a:prstGeom>
        </p:spPr>
        <p:txBody>
          <a:bodyPr vert="horz" wrap="none" lIns="0" tIns="0" rIns="0" bIns="0" rtlCol="0" anchor="t" anchorCtr="0"/>
          <a:lstStyle>
            <a:defPPr>
              <a:defRPr lang="de-DE"/>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Author, © Continental AG</a:t>
            </a:r>
            <a:endParaRPr lang="en-US" noProof="0"/>
          </a:p>
        </p:txBody>
      </p:sp>
      <p:sp>
        <p:nvSpPr>
          <p:cNvPr id="8" name="Titel 2">
            <a:extLst>
              <a:ext uri="{FF2B5EF4-FFF2-40B4-BE49-F238E27FC236}">
                <a16:creationId xmlns:a16="http://schemas.microsoft.com/office/drawing/2014/main" id="{C92F327F-D6B9-456A-8905-E7AADFD6F7E4}"/>
              </a:ext>
            </a:extLst>
          </p:cNvPr>
          <p:cNvSpPr>
            <a:spLocks noGrp="1"/>
          </p:cNvSpPr>
          <p:nvPr>
            <p:ph type="title"/>
          </p:nvPr>
        </p:nvSpPr>
        <p:spPr>
          <a:xfrm>
            <a:off x="2195737" y="296862"/>
            <a:ext cx="4896544" cy="719137"/>
          </a:xfrm>
        </p:spPr>
        <p:txBody>
          <a:bodyPr anchor="ctr"/>
          <a:lstStyle/>
          <a:p>
            <a:r>
              <a:rPr lang="ro-RO" dirty="0"/>
              <a:t>Cobot Selection</a:t>
            </a:r>
            <a:endParaRPr lang="en-US" b="0" noProof="0" dirty="0">
              <a:solidFill>
                <a:schemeClr val="tx1"/>
              </a:solidFill>
            </a:endParaRPr>
          </a:p>
        </p:txBody>
      </p:sp>
      <p:sp>
        <p:nvSpPr>
          <p:cNvPr id="9" name="Content Placeholder 1">
            <a:extLst>
              <a:ext uri="{FF2B5EF4-FFF2-40B4-BE49-F238E27FC236}">
                <a16:creationId xmlns:a16="http://schemas.microsoft.com/office/drawing/2014/main" id="{EFBEDEAB-36FA-42A8-B890-623CABF8F64C}"/>
              </a:ext>
            </a:extLst>
          </p:cNvPr>
          <p:cNvSpPr txBox="1">
            <a:spLocks/>
          </p:cNvSpPr>
          <p:nvPr/>
        </p:nvSpPr>
        <p:spPr>
          <a:xfrm>
            <a:off x="395289" y="1341437"/>
            <a:ext cx="4320727" cy="4535487"/>
          </a:xfrm>
          <a:prstGeom prst="rect">
            <a:avLst/>
          </a:prstGeom>
        </p:spPr>
        <p:txBody>
          <a:bodyPr vert="horz" lIns="0" tIns="18000" rIns="0" bIns="18000" rtlCol="0">
            <a:normAutofit lnSpcReduction="10000"/>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ro-RO" dirty="0"/>
              <a:t>Control box contain:</a:t>
            </a:r>
          </a:p>
          <a:p>
            <a:pPr marL="825500" lvl="2" indent="-285750">
              <a:buFont typeface="Arial" pitchFamily="34" charset="0"/>
              <a:buChar char="•"/>
            </a:pPr>
            <a:r>
              <a:rPr lang="ro-RO" dirty="0"/>
              <a:t>Flashcard/USB with software;</a:t>
            </a:r>
          </a:p>
          <a:p>
            <a:pPr marL="825500" lvl="2" indent="-285750">
              <a:buFont typeface="Arial" pitchFamily="34" charset="0"/>
              <a:buChar char="•"/>
            </a:pPr>
            <a:r>
              <a:rPr lang="ro-RO" dirty="0"/>
              <a:t>Power to robotic arm;</a:t>
            </a:r>
          </a:p>
          <a:p>
            <a:pPr marL="825500" lvl="2" indent="-285750">
              <a:buFont typeface="Arial" pitchFamily="34" charset="0"/>
              <a:buChar char="•"/>
            </a:pPr>
            <a:r>
              <a:rPr lang="ro-RO" dirty="0"/>
              <a:t>Safety system;</a:t>
            </a:r>
          </a:p>
          <a:p>
            <a:pPr marL="825500" lvl="2" indent="-285750">
              <a:buFont typeface="Arial" pitchFamily="34" charset="0"/>
              <a:buChar char="•"/>
            </a:pPr>
            <a:r>
              <a:rPr lang="ro-RO" dirty="0"/>
              <a:t>Communication to peripheral devices;</a:t>
            </a:r>
          </a:p>
          <a:p>
            <a:pPr marL="825500" lvl="2" indent="-285750">
              <a:buFont typeface="Arial" pitchFamily="34" charset="0"/>
              <a:buChar char="•"/>
            </a:pPr>
            <a:endParaRPr lang="ro-RO" dirty="0"/>
          </a:p>
          <a:p>
            <a:pPr marL="285750" indent="-285750">
              <a:buFont typeface="Arial" panose="020B0604020202020204" pitchFamily="34" charset="0"/>
              <a:buChar char="•"/>
            </a:pPr>
            <a:r>
              <a:rPr lang="ro-RO" dirty="0"/>
              <a:t>Connectors:</a:t>
            </a:r>
          </a:p>
          <a:p>
            <a:pPr marL="825500" lvl="2" indent="-285750">
              <a:buFont typeface="Arial" pitchFamily="34" charset="0"/>
              <a:buChar char="•"/>
            </a:pPr>
            <a:r>
              <a:rPr lang="ro-RO" dirty="0"/>
              <a:t>Power 220/110 Vac;</a:t>
            </a:r>
          </a:p>
          <a:p>
            <a:pPr marL="825500" lvl="2" indent="-285750">
              <a:buFont typeface="Arial" pitchFamily="34" charset="0"/>
              <a:buChar char="•"/>
            </a:pPr>
            <a:r>
              <a:rPr lang="ro-RO" dirty="0"/>
              <a:t>Ethernet;</a:t>
            </a:r>
          </a:p>
          <a:p>
            <a:pPr marL="825500" lvl="2" indent="-285750">
              <a:buFont typeface="Arial" pitchFamily="34" charset="0"/>
              <a:buChar char="•"/>
            </a:pPr>
            <a:r>
              <a:rPr lang="ro-RO" dirty="0"/>
              <a:t>USB;</a:t>
            </a:r>
          </a:p>
          <a:p>
            <a:pPr marL="825500" lvl="2" indent="-285750">
              <a:buFont typeface="Arial" pitchFamily="34" charset="0"/>
              <a:buChar char="•"/>
            </a:pPr>
            <a:r>
              <a:rPr lang="ro-RO" dirty="0"/>
              <a:t>Robot arm.</a:t>
            </a:r>
          </a:p>
          <a:p>
            <a:pPr marL="825500" lvl="2" indent="-285750">
              <a:buFont typeface="Arial" pitchFamily="34" charset="0"/>
              <a:buChar char="•"/>
            </a:pPr>
            <a:endParaRPr lang="ro-RO" dirty="0"/>
          </a:p>
        </p:txBody>
      </p:sp>
      <p:pic>
        <p:nvPicPr>
          <p:cNvPr id="5124" name="Picture 4" descr="RobotWorx - Universal Robots UR10e">
            <a:extLst>
              <a:ext uri="{FF2B5EF4-FFF2-40B4-BE49-F238E27FC236}">
                <a16:creationId xmlns:a16="http://schemas.microsoft.com/office/drawing/2014/main" id="{043B9CFF-4DE3-40D3-AA72-AEBFED5B11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46"/>
          <a:stretch/>
        </p:blipFill>
        <p:spPr bwMode="auto">
          <a:xfrm>
            <a:off x="5030365" y="2171726"/>
            <a:ext cx="3718346" cy="2798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8810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95288" y="2276872"/>
            <a:ext cx="8353425" cy="3600052"/>
          </a:xfrm>
        </p:spPr>
        <p:txBody>
          <a:bodyPr>
            <a:normAutofit/>
          </a:bodyPr>
          <a:lstStyle/>
          <a:p>
            <a:pPr marL="342900" indent="-342900">
              <a:buFont typeface="+mj-lt"/>
              <a:buAutoNum type="alphaUcPeriod"/>
            </a:pPr>
            <a:r>
              <a:rPr lang="ro-RO" b="1" dirty="0"/>
              <a:t>Theoretical Module</a:t>
            </a:r>
            <a:endParaRPr lang="en-US" b="1" dirty="0"/>
          </a:p>
          <a:p>
            <a:pPr marL="342900" lvl="1" indent="-342900">
              <a:buFont typeface="+mj-lt"/>
              <a:buAutoNum type="alphaUcPeriod"/>
            </a:pPr>
            <a:endParaRPr lang="en-US" dirty="0"/>
          </a:p>
          <a:p>
            <a:pPr marL="336550" indent="-342900">
              <a:buFont typeface="+mj-lt"/>
              <a:buAutoNum type="alphaUcPeriod"/>
            </a:pPr>
            <a:r>
              <a:rPr lang="en-US" dirty="0"/>
              <a:t> </a:t>
            </a:r>
            <a:r>
              <a:rPr lang="ro-RO" b="1" dirty="0"/>
              <a:t>Practical Module</a:t>
            </a:r>
            <a:endParaRPr lang="en-US" b="1" dirty="0"/>
          </a:p>
          <a:p>
            <a:pPr marL="642938" lvl="1" indent="-285750"/>
            <a:endParaRPr lang="en-US" dirty="0"/>
          </a:p>
        </p:txBody>
      </p:sp>
      <p:sp>
        <p:nvSpPr>
          <p:cNvPr id="3" name="Titel 2"/>
          <p:cNvSpPr>
            <a:spLocks noGrp="1"/>
          </p:cNvSpPr>
          <p:nvPr>
            <p:ph type="title"/>
          </p:nvPr>
        </p:nvSpPr>
        <p:spPr/>
        <p:txBody>
          <a:bodyPr anchor="ctr"/>
          <a:lstStyle/>
          <a:p>
            <a:pPr algn="ctr"/>
            <a:r>
              <a:rPr lang="ro-RO" noProof="0" dirty="0"/>
              <a:t>Content</a:t>
            </a:r>
            <a:endParaRPr lang="en-US" b="0" noProof="0" dirty="0">
              <a:solidFill>
                <a:schemeClr val="tx1"/>
              </a:solidFill>
            </a:endParaRPr>
          </a:p>
        </p:txBody>
      </p:sp>
      <p:pic>
        <p:nvPicPr>
          <p:cNvPr id="6" name="Picture 5">
            <a:extLst>
              <a:ext uri="{FF2B5EF4-FFF2-40B4-BE49-F238E27FC236}">
                <a16:creationId xmlns:a16="http://schemas.microsoft.com/office/drawing/2014/main" id="{B589418C-C800-4655-8B17-67CA02B9C02A}"/>
              </a:ext>
            </a:extLst>
          </p:cNvPr>
          <p:cNvPicPr>
            <a:picLocks noChangeAspect="1"/>
          </p:cNvPicPr>
          <p:nvPr/>
        </p:nvPicPr>
        <p:blipFill>
          <a:blip r:embed="rId3"/>
          <a:stretch>
            <a:fillRect/>
          </a:stretch>
        </p:blipFill>
        <p:spPr>
          <a:xfrm>
            <a:off x="4211960" y="1124744"/>
            <a:ext cx="3860163" cy="4937760"/>
          </a:xfrm>
          <a:prstGeom prst="rect">
            <a:avLst/>
          </a:prstGeom>
        </p:spPr>
      </p:pic>
    </p:spTree>
    <p:extLst>
      <p:ext uri="{BB962C8B-B14F-4D97-AF65-F5344CB8AC3E}">
        <p14:creationId xmlns:p14="http://schemas.microsoft.com/office/powerpoint/2010/main" val="34120414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C92F327F-D6B9-456A-8905-E7AADFD6F7E4}"/>
              </a:ext>
            </a:extLst>
          </p:cNvPr>
          <p:cNvSpPr>
            <a:spLocks noGrp="1"/>
          </p:cNvSpPr>
          <p:nvPr>
            <p:ph type="title"/>
          </p:nvPr>
        </p:nvSpPr>
        <p:spPr>
          <a:xfrm>
            <a:off x="2195737" y="296862"/>
            <a:ext cx="4896544" cy="719137"/>
          </a:xfrm>
        </p:spPr>
        <p:txBody>
          <a:bodyPr anchor="ctr"/>
          <a:lstStyle/>
          <a:p>
            <a:r>
              <a:rPr lang="ro-RO" dirty="0"/>
              <a:t>Cobot Selection</a:t>
            </a:r>
            <a:endParaRPr lang="en-US" b="0" noProof="0" dirty="0">
              <a:solidFill>
                <a:schemeClr val="tx1"/>
              </a:solidFill>
            </a:endParaRPr>
          </a:p>
        </p:txBody>
      </p:sp>
      <p:sp>
        <p:nvSpPr>
          <p:cNvPr id="9" name="Content Placeholder 1">
            <a:extLst>
              <a:ext uri="{FF2B5EF4-FFF2-40B4-BE49-F238E27FC236}">
                <a16:creationId xmlns:a16="http://schemas.microsoft.com/office/drawing/2014/main" id="{EFBEDEAB-36FA-42A8-B890-623CABF8F64C}"/>
              </a:ext>
            </a:extLst>
          </p:cNvPr>
          <p:cNvSpPr txBox="1">
            <a:spLocks/>
          </p:cNvSpPr>
          <p:nvPr/>
        </p:nvSpPr>
        <p:spPr>
          <a:xfrm>
            <a:off x="395289" y="1341437"/>
            <a:ext cx="4320727" cy="4535487"/>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ro-RO" dirty="0"/>
              <a:t>Teach pendant – touch screen monitor:</a:t>
            </a:r>
          </a:p>
          <a:p>
            <a:pPr marL="825500" lvl="2" indent="-285750">
              <a:buFont typeface="Arial" pitchFamily="34" charset="0"/>
              <a:buChar char="•"/>
            </a:pPr>
            <a:r>
              <a:rPr lang="ro-RO" dirty="0"/>
              <a:t>Power button;</a:t>
            </a:r>
          </a:p>
          <a:p>
            <a:pPr marL="825500" lvl="2" indent="-285750">
              <a:buFont typeface="Arial" pitchFamily="34" charset="0"/>
              <a:buChar char="•"/>
            </a:pPr>
            <a:r>
              <a:rPr lang="ro-RO" dirty="0"/>
              <a:t>Emergency button</a:t>
            </a:r>
          </a:p>
          <a:p>
            <a:pPr marL="825500" lvl="2" indent="-285750">
              <a:buFont typeface="Arial" pitchFamily="34" charset="0"/>
              <a:buChar char="•"/>
            </a:pPr>
            <a:r>
              <a:rPr lang="ro-RO" dirty="0"/>
              <a:t>Freedrive button;</a:t>
            </a:r>
          </a:p>
          <a:p>
            <a:pPr marL="825500" lvl="2" indent="-285750">
              <a:buFont typeface="Arial" pitchFamily="34" charset="0"/>
              <a:buChar char="•"/>
            </a:pPr>
            <a:r>
              <a:rPr lang="ro-RO" dirty="0"/>
              <a:t>USB connector</a:t>
            </a:r>
          </a:p>
        </p:txBody>
      </p:sp>
      <p:pic>
        <p:nvPicPr>
          <p:cNvPr id="10" name="Picture 9">
            <a:extLst>
              <a:ext uri="{FF2B5EF4-FFF2-40B4-BE49-F238E27FC236}">
                <a16:creationId xmlns:a16="http://schemas.microsoft.com/office/drawing/2014/main" id="{CDCC1990-3C4B-4776-80D1-89428E2C8BAC}"/>
              </a:ext>
            </a:extLst>
          </p:cNvPr>
          <p:cNvPicPr>
            <a:picLocks noChangeAspect="1"/>
          </p:cNvPicPr>
          <p:nvPr/>
        </p:nvPicPr>
        <p:blipFill rotWithShape="1">
          <a:blip r:embed="rId3"/>
          <a:srcRect l="40094" t="22108" r="6461" b="9925"/>
          <a:stretch/>
        </p:blipFill>
        <p:spPr>
          <a:xfrm>
            <a:off x="3588307" y="2141604"/>
            <a:ext cx="4896544" cy="3238036"/>
          </a:xfrm>
          <a:prstGeom prst="rect">
            <a:avLst/>
          </a:prstGeom>
        </p:spPr>
      </p:pic>
    </p:spTree>
    <p:extLst>
      <p:ext uri="{BB962C8B-B14F-4D97-AF65-F5344CB8AC3E}">
        <p14:creationId xmlns:p14="http://schemas.microsoft.com/office/powerpoint/2010/main" val="18337066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CC1990-3C4B-4776-80D1-89428E2C8BAC}"/>
              </a:ext>
            </a:extLst>
          </p:cNvPr>
          <p:cNvPicPr>
            <a:picLocks noChangeAspect="1"/>
          </p:cNvPicPr>
          <p:nvPr/>
        </p:nvPicPr>
        <p:blipFill rotWithShape="1">
          <a:blip r:embed="rId3"/>
          <a:srcRect l="40094" t="22108" r="6461" b="9925"/>
          <a:stretch/>
        </p:blipFill>
        <p:spPr>
          <a:xfrm>
            <a:off x="6613326" y="4581128"/>
            <a:ext cx="2232248" cy="1476163"/>
          </a:xfrm>
          <a:prstGeom prst="rect">
            <a:avLst/>
          </a:prstGeom>
        </p:spPr>
      </p:pic>
      <p:sp>
        <p:nvSpPr>
          <p:cNvPr id="9" name="Content Placeholder 1">
            <a:extLst>
              <a:ext uri="{FF2B5EF4-FFF2-40B4-BE49-F238E27FC236}">
                <a16:creationId xmlns:a16="http://schemas.microsoft.com/office/drawing/2014/main" id="{EFBEDEAB-36FA-42A8-B890-623CABF8F64C}"/>
              </a:ext>
            </a:extLst>
          </p:cNvPr>
          <p:cNvSpPr txBox="1">
            <a:spLocks/>
          </p:cNvSpPr>
          <p:nvPr/>
        </p:nvSpPr>
        <p:spPr>
          <a:xfrm>
            <a:off x="395289" y="1341437"/>
            <a:ext cx="8425183" cy="4535487"/>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ro-RO" dirty="0"/>
              <a:t>Teach pendant – touch screen monitor:</a:t>
            </a:r>
          </a:p>
          <a:p>
            <a:pPr marL="825500" lvl="2" indent="-285750">
              <a:buFont typeface="Arial" pitchFamily="34" charset="0"/>
              <a:buChar char="•"/>
            </a:pPr>
            <a:r>
              <a:rPr lang="ro-RO" dirty="0"/>
              <a:t>Power button – </a:t>
            </a:r>
            <a:r>
              <a:rPr lang="en-US" dirty="0"/>
              <a:t>by pressing the power button at the front side of the panel with the touch screen</a:t>
            </a:r>
            <a:r>
              <a:rPr lang="ro-RO" dirty="0"/>
              <a:t>, </a:t>
            </a:r>
            <a:r>
              <a:rPr lang="en-US" dirty="0"/>
              <a:t>the Control Box </a:t>
            </a:r>
            <a:r>
              <a:rPr lang="ro-RO" dirty="0"/>
              <a:t>will be turned </a:t>
            </a:r>
            <a:r>
              <a:rPr lang="en-US" dirty="0"/>
              <a:t>On </a:t>
            </a:r>
            <a:r>
              <a:rPr lang="en-US" dirty="0" err="1"/>
              <a:t>on</a:t>
            </a:r>
            <a:r>
              <a:rPr lang="en-US" dirty="0"/>
              <a:t>. When the control box is turned on, text from the underlying operating system will appear on the touch screen. After about one minute, a few buttons appear on the screen and a popup guides the user to the initialization screen </a:t>
            </a:r>
            <a:endParaRPr lang="ro-RO" dirty="0"/>
          </a:p>
          <a:p>
            <a:pPr marL="825500" lvl="2" indent="-285750">
              <a:buFont typeface="Arial" pitchFamily="34" charset="0"/>
              <a:buChar char="•"/>
            </a:pPr>
            <a:r>
              <a:rPr lang="ro-RO" dirty="0"/>
              <a:t>Emergency button – activa</a:t>
            </a:r>
            <a:r>
              <a:rPr lang="en-US" dirty="0"/>
              <a:t>t</a:t>
            </a:r>
            <a:r>
              <a:rPr lang="ro-RO" dirty="0"/>
              <a:t>ing</a:t>
            </a:r>
            <a:r>
              <a:rPr lang="en-US" dirty="0"/>
              <a:t> the emergency stop button </a:t>
            </a:r>
            <a:r>
              <a:rPr lang="ro-RO" dirty="0"/>
              <a:t>will</a:t>
            </a:r>
            <a:r>
              <a:rPr lang="en-US" dirty="0"/>
              <a:t> immediately stop all robot motion. Emergency stop shall not be used as a risk reduction measure, but as a secondary protective device. </a:t>
            </a:r>
            <a:endParaRPr lang="ro-RO" dirty="0"/>
          </a:p>
          <a:p>
            <a:pPr marL="825500" lvl="2" indent="-285750">
              <a:buFont typeface="Arial" pitchFamily="34" charset="0"/>
              <a:buChar char="•"/>
            </a:pPr>
            <a:r>
              <a:rPr lang="ro-RO" dirty="0"/>
              <a:t>Freedrive button – activate Freedrive mode.</a:t>
            </a:r>
          </a:p>
          <a:p>
            <a:pPr marL="825500" lvl="2" indent="-285750">
              <a:buFont typeface="Arial" pitchFamily="34" charset="0"/>
              <a:buChar char="•"/>
            </a:pPr>
            <a:r>
              <a:rPr lang="ro-RO" dirty="0"/>
              <a:t>USB connector – for USB connecting drives/flash memories.</a:t>
            </a:r>
          </a:p>
        </p:txBody>
      </p:sp>
      <p:sp>
        <p:nvSpPr>
          <p:cNvPr id="8" name="Titel 2">
            <a:extLst>
              <a:ext uri="{FF2B5EF4-FFF2-40B4-BE49-F238E27FC236}">
                <a16:creationId xmlns:a16="http://schemas.microsoft.com/office/drawing/2014/main" id="{C92F327F-D6B9-456A-8905-E7AADFD6F7E4}"/>
              </a:ext>
            </a:extLst>
          </p:cNvPr>
          <p:cNvSpPr>
            <a:spLocks noGrp="1"/>
          </p:cNvSpPr>
          <p:nvPr>
            <p:ph type="title"/>
          </p:nvPr>
        </p:nvSpPr>
        <p:spPr>
          <a:xfrm>
            <a:off x="2195737" y="296862"/>
            <a:ext cx="4896544" cy="719137"/>
          </a:xfrm>
        </p:spPr>
        <p:txBody>
          <a:bodyPr anchor="ctr"/>
          <a:lstStyle/>
          <a:p>
            <a:r>
              <a:rPr lang="ro-RO" dirty="0"/>
              <a:t>Cobot Selection</a:t>
            </a:r>
            <a:endParaRPr lang="en-US" b="0" noProof="0" dirty="0">
              <a:solidFill>
                <a:schemeClr val="tx1"/>
              </a:solidFill>
            </a:endParaRPr>
          </a:p>
        </p:txBody>
      </p:sp>
    </p:spTree>
    <p:extLst>
      <p:ext uri="{BB962C8B-B14F-4D97-AF65-F5344CB8AC3E}">
        <p14:creationId xmlns:p14="http://schemas.microsoft.com/office/powerpoint/2010/main" val="220249131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27336" y="1485801"/>
            <a:ext cx="3168600" cy="4535487"/>
          </a:xfrm>
        </p:spPr>
        <p:txBody>
          <a:bodyPr>
            <a:normAutofit/>
          </a:bodyPr>
          <a:lstStyle/>
          <a:p>
            <a:pPr marL="342900" indent="-342900">
              <a:buFont typeface="+mj-lt"/>
              <a:buAutoNum type="alphaUcPeriod"/>
            </a:pPr>
            <a:r>
              <a:rPr lang="ro-RO" b="1" dirty="0"/>
              <a:t>Theoretical Module</a:t>
            </a:r>
            <a:endParaRPr lang="en-US" b="1" dirty="0"/>
          </a:p>
          <a:p>
            <a:pPr lvl="2"/>
            <a:r>
              <a:rPr lang="en-GB" dirty="0">
                <a:solidFill>
                  <a:schemeClr val="bg1">
                    <a:lumMod val="65000"/>
                  </a:schemeClr>
                </a:solidFill>
              </a:rPr>
              <a:t>General </a:t>
            </a:r>
            <a:r>
              <a:rPr lang="ro-RO" dirty="0">
                <a:solidFill>
                  <a:schemeClr val="bg1">
                    <a:lumMod val="65000"/>
                  </a:schemeClr>
                </a:solidFill>
              </a:rPr>
              <a:t>Presentation</a:t>
            </a:r>
            <a:endParaRPr lang="en-US" dirty="0">
              <a:solidFill>
                <a:schemeClr val="bg1">
                  <a:lumMod val="65000"/>
                </a:schemeClr>
              </a:solidFill>
            </a:endParaRPr>
          </a:p>
          <a:p>
            <a:pPr lvl="2"/>
            <a:r>
              <a:rPr lang="ro-RO" dirty="0">
                <a:solidFill>
                  <a:schemeClr val="bg1">
                    <a:lumMod val="65000"/>
                  </a:schemeClr>
                </a:solidFill>
              </a:rPr>
              <a:t>Cobot</a:t>
            </a:r>
            <a:r>
              <a:rPr lang="en-GB" dirty="0">
                <a:solidFill>
                  <a:schemeClr val="bg1">
                    <a:lumMod val="65000"/>
                  </a:schemeClr>
                </a:solidFill>
              </a:rPr>
              <a:t> </a:t>
            </a:r>
            <a:r>
              <a:rPr lang="ro-RO" dirty="0">
                <a:solidFill>
                  <a:schemeClr val="bg1">
                    <a:lumMod val="65000"/>
                  </a:schemeClr>
                </a:solidFill>
              </a:rPr>
              <a:t>S</a:t>
            </a:r>
            <a:r>
              <a:rPr lang="en-GB" dirty="0">
                <a:solidFill>
                  <a:schemeClr val="bg1">
                    <a:lumMod val="65000"/>
                  </a:schemeClr>
                </a:solidFill>
              </a:rPr>
              <a:t>election</a:t>
            </a:r>
            <a:r>
              <a:rPr lang="en-US" noProof="0" dirty="0">
                <a:solidFill>
                  <a:schemeClr val="bg1">
                    <a:lumMod val="65000"/>
                  </a:schemeClr>
                </a:solidFill>
              </a:rPr>
              <a:t> </a:t>
            </a:r>
          </a:p>
          <a:p>
            <a:pPr lvl="2"/>
            <a:r>
              <a:rPr lang="en-GB" dirty="0"/>
              <a:t>Mechanical </a:t>
            </a:r>
            <a:r>
              <a:rPr lang="ro-RO" dirty="0"/>
              <a:t>Installation</a:t>
            </a:r>
            <a:endParaRPr lang="en-US" dirty="0"/>
          </a:p>
          <a:p>
            <a:pPr lvl="2"/>
            <a:r>
              <a:rPr lang="ro-RO" dirty="0">
                <a:solidFill>
                  <a:schemeClr val="bg1">
                    <a:lumMod val="65000"/>
                  </a:schemeClr>
                </a:solidFill>
              </a:rPr>
              <a:t>Griper Development</a:t>
            </a:r>
          </a:p>
          <a:p>
            <a:pPr lvl="2"/>
            <a:r>
              <a:rPr lang="en-GB" dirty="0">
                <a:solidFill>
                  <a:schemeClr val="bg1">
                    <a:lumMod val="65000"/>
                  </a:schemeClr>
                </a:solidFill>
              </a:rPr>
              <a:t>Electrical </a:t>
            </a:r>
            <a:r>
              <a:rPr lang="ro-RO" dirty="0">
                <a:solidFill>
                  <a:schemeClr val="bg1">
                    <a:lumMod val="65000"/>
                  </a:schemeClr>
                </a:solidFill>
              </a:rPr>
              <a:t>Installation</a:t>
            </a:r>
          </a:p>
          <a:p>
            <a:pPr lvl="2"/>
            <a:r>
              <a:rPr lang="en-GB" dirty="0">
                <a:solidFill>
                  <a:schemeClr val="bg1">
                    <a:lumMod val="65000"/>
                  </a:schemeClr>
                </a:solidFill>
              </a:rPr>
              <a:t>Software </a:t>
            </a:r>
            <a:r>
              <a:rPr lang="ro-RO" dirty="0">
                <a:solidFill>
                  <a:schemeClr val="bg1">
                    <a:lumMod val="65000"/>
                  </a:schemeClr>
                </a:solidFill>
              </a:rPr>
              <a:t>of Cobot</a:t>
            </a:r>
          </a:p>
          <a:p>
            <a:pPr lvl="2"/>
            <a:r>
              <a:rPr lang="en-GB" dirty="0">
                <a:solidFill>
                  <a:schemeClr val="bg1">
                    <a:lumMod val="65000"/>
                  </a:schemeClr>
                </a:solidFill>
              </a:rPr>
              <a:t>Design of </a:t>
            </a:r>
            <a:r>
              <a:rPr lang="ro-RO" dirty="0">
                <a:solidFill>
                  <a:schemeClr val="bg1">
                    <a:lumMod val="65000"/>
                  </a:schemeClr>
                </a:solidFill>
              </a:rPr>
              <a:t>Cobot</a:t>
            </a:r>
            <a:r>
              <a:rPr lang="en-GB" dirty="0">
                <a:solidFill>
                  <a:schemeClr val="bg1">
                    <a:lumMod val="65000"/>
                  </a:schemeClr>
                </a:solidFill>
              </a:rPr>
              <a:t> </a:t>
            </a:r>
            <a:r>
              <a:rPr lang="ro-RO" dirty="0">
                <a:solidFill>
                  <a:schemeClr val="bg1">
                    <a:lumMod val="65000"/>
                  </a:schemeClr>
                </a:solidFill>
              </a:rPr>
              <a:t>Program</a:t>
            </a:r>
            <a:endParaRPr lang="en-US" dirty="0">
              <a:solidFill>
                <a:schemeClr val="bg1">
                  <a:lumMod val="65000"/>
                </a:schemeClr>
              </a:solidFill>
            </a:endParaRPr>
          </a:p>
          <a:p>
            <a:pPr marL="642938" lvl="1" indent="-285750"/>
            <a:endParaRPr lang="en-US" dirty="0"/>
          </a:p>
        </p:txBody>
      </p:sp>
      <p:sp>
        <p:nvSpPr>
          <p:cNvPr id="9" name="Titel 2">
            <a:extLst>
              <a:ext uri="{FF2B5EF4-FFF2-40B4-BE49-F238E27FC236}">
                <a16:creationId xmlns:a16="http://schemas.microsoft.com/office/drawing/2014/main" id="{26CE1A0B-0452-4508-9B3D-9F60E8EDEBAC}"/>
              </a:ext>
            </a:extLst>
          </p:cNvPr>
          <p:cNvSpPr>
            <a:spLocks noGrp="1"/>
          </p:cNvSpPr>
          <p:nvPr>
            <p:ph type="title"/>
          </p:nvPr>
        </p:nvSpPr>
        <p:spPr>
          <a:xfrm>
            <a:off x="2195737" y="296862"/>
            <a:ext cx="4896544" cy="719137"/>
          </a:xfrm>
        </p:spPr>
        <p:txBody>
          <a:bodyPr anchor="ctr"/>
          <a:lstStyle/>
          <a:p>
            <a:pPr algn="ctr"/>
            <a:r>
              <a:rPr lang="ro-RO" noProof="0" dirty="0"/>
              <a:t>Content</a:t>
            </a:r>
            <a:endParaRPr lang="en-US" b="0" noProof="0" dirty="0">
              <a:solidFill>
                <a:schemeClr val="tx1"/>
              </a:solidFill>
            </a:endParaRPr>
          </a:p>
        </p:txBody>
      </p:sp>
      <p:pic>
        <p:nvPicPr>
          <p:cNvPr id="4" name="Picture 3">
            <a:extLst>
              <a:ext uri="{FF2B5EF4-FFF2-40B4-BE49-F238E27FC236}">
                <a16:creationId xmlns:a16="http://schemas.microsoft.com/office/drawing/2014/main" id="{7C73351A-9180-4E0A-B2CE-AE61D9294B9E}"/>
              </a:ext>
            </a:extLst>
          </p:cNvPr>
          <p:cNvPicPr>
            <a:picLocks noChangeAspect="1"/>
          </p:cNvPicPr>
          <p:nvPr/>
        </p:nvPicPr>
        <p:blipFill rotWithShape="1">
          <a:blip r:embed="rId3"/>
          <a:srcRect b="3610"/>
          <a:stretch/>
        </p:blipFill>
        <p:spPr>
          <a:xfrm>
            <a:off x="5748089" y="1066005"/>
            <a:ext cx="3000375" cy="5086349"/>
          </a:xfrm>
          <a:prstGeom prst="rect">
            <a:avLst/>
          </a:prstGeom>
        </p:spPr>
      </p:pic>
    </p:spTree>
    <p:extLst>
      <p:ext uri="{BB962C8B-B14F-4D97-AF65-F5344CB8AC3E}">
        <p14:creationId xmlns:p14="http://schemas.microsoft.com/office/powerpoint/2010/main" val="68149694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2">
            <a:extLst>
              <a:ext uri="{FF2B5EF4-FFF2-40B4-BE49-F238E27FC236}">
                <a16:creationId xmlns:a16="http://schemas.microsoft.com/office/drawing/2014/main" id="{EFF8C388-5EE6-4AB8-8DE6-DEFA611296CE}"/>
              </a:ext>
            </a:extLst>
          </p:cNvPr>
          <p:cNvSpPr>
            <a:spLocks noGrp="1"/>
          </p:cNvSpPr>
          <p:nvPr>
            <p:ph type="title"/>
          </p:nvPr>
        </p:nvSpPr>
        <p:spPr>
          <a:xfrm>
            <a:off x="2195737" y="296862"/>
            <a:ext cx="4896544" cy="719137"/>
          </a:xfrm>
        </p:spPr>
        <p:txBody>
          <a:bodyPr anchor="ctr"/>
          <a:lstStyle/>
          <a:p>
            <a:r>
              <a:rPr lang="ro-RO" dirty="0"/>
              <a:t>Mechanical Installation</a:t>
            </a:r>
          </a:p>
        </p:txBody>
      </p:sp>
      <p:sp>
        <p:nvSpPr>
          <p:cNvPr id="6" name="Content Placeholder 1">
            <a:extLst>
              <a:ext uri="{FF2B5EF4-FFF2-40B4-BE49-F238E27FC236}">
                <a16:creationId xmlns:a16="http://schemas.microsoft.com/office/drawing/2014/main" id="{A2613460-BFEA-4AA4-991E-023E96E35510}"/>
              </a:ext>
            </a:extLst>
          </p:cNvPr>
          <p:cNvSpPr txBox="1">
            <a:spLocks/>
          </p:cNvSpPr>
          <p:nvPr/>
        </p:nvSpPr>
        <p:spPr>
          <a:xfrm>
            <a:off x="395289" y="1484784"/>
            <a:ext cx="8497191" cy="4608512"/>
          </a:xfrm>
          <a:prstGeom prst="rect">
            <a:avLst/>
          </a:prstGeom>
        </p:spPr>
        <p:txBody>
          <a:bodyPr vert="horz" lIns="0" tIns="18000" rIns="0" bIns="18000" rtlCol="0">
            <a:normAutofit fontScale="92500" lnSpcReduction="20000"/>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20000"/>
              </a:lnSpc>
              <a:buFont typeface="Arial" panose="020B0604020202020204" pitchFamily="34" charset="0"/>
              <a:buChar char="•"/>
            </a:pPr>
            <a:r>
              <a:rPr lang="ro-RO" dirty="0"/>
              <a:t>Before instalation of any cobot, we </a:t>
            </a:r>
            <a:r>
              <a:rPr lang="en-US" dirty="0"/>
              <a:t>are responsible for ensuring that </a:t>
            </a:r>
            <a:r>
              <a:rPr lang="ro-RO" dirty="0"/>
              <a:t>all </a:t>
            </a:r>
            <a:r>
              <a:rPr lang="en-US" dirty="0"/>
              <a:t>the applicable safety laws and regulations</a:t>
            </a:r>
            <a:r>
              <a:rPr lang="ro-RO" dirty="0"/>
              <a:t> </a:t>
            </a:r>
            <a:r>
              <a:rPr lang="en-US" dirty="0"/>
              <a:t>are observed and that any significant hazards in the complete</a:t>
            </a:r>
            <a:r>
              <a:rPr lang="ro-RO" dirty="0"/>
              <a:t> </a:t>
            </a:r>
            <a:r>
              <a:rPr lang="en-US" dirty="0"/>
              <a:t>robot application are eliminated.</a:t>
            </a:r>
            <a:r>
              <a:rPr lang="ro-RO" dirty="0"/>
              <a:t> T</a:t>
            </a:r>
            <a:r>
              <a:rPr lang="en-US" dirty="0"/>
              <a:t>his includes, but is not limited to</a:t>
            </a:r>
            <a:r>
              <a:rPr lang="ro-RO" dirty="0"/>
              <a:t>:</a:t>
            </a:r>
          </a:p>
          <a:p>
            <a:pPr marL="825500" lvl="2" indent="-285750">
              <a:lnSpc>
                <a:spcPct val="120000"/>
              </a:lnSpc>
              <a:buFont typeface="Arial" pitchFamily="34" charset="0"/>
              <a:buChar char="•"/>
            </a:pPr>
            <a:r>
              <a:rPr lang="en-US" dirty="0"/>
              <a:t>Performing a risk assessment for the complete robot system</a:t>
            </a:r>
            <a:r>
              <a:rPr lang="ro-RO" dirty="0"/>
              <a:t>;</a:t>
            </a:r>
            <a:endParaRPr lang="en-US" dirty="0"/>
          </a:p>
          <a:p>
            <a:pPr marL="825500" lvl="2" indent="-285750">
              <a:lnSpc>
                <a:spcPct val="120000"/>
              </a:lnSpc>
              <a:buFont typeface="Arial" pitchFamily="34" charset="0"/>
              <a:buChar char="•"/>
            </a:pPr>
            <a:r>
              <a:rPr lang="en-US" dirty="0"/>
              <a:t>Interfacing other machines and additional safety devices if defined by the risk assessment</a:t>
            </a:r>
            <a:r>
              <a:rPr lang="ro-RO" dirty="0"/>
              <a:t>;</a:t>
            </a:r>
            <a:endParaRPr lang="en-US" dirty="0"/>
          </a:p>
          <a:p>
            <a:pPr marL="825500" lvl="2" indent="-285750">
              <a:lnSpc>
                <a:spcPct val="120000"/>
              </a:lnSpc>
              <a:buFont typeface="Arial" pitchFamily="34" charset="0"/>
              <a:buChar char="•"/>
            </a:pPr>
            <a:r>
              <a:rPr lang="en-US" dirty="0"/>
              <a:t>Setting up the appropriate safety settings in the software</a:t>
            </a:r>
            <a:r>
              <a:rPr lang="ro-RO" dirty="0"/>
              <a:t>;</a:t>
            </a:r>
            <a:endParaRPr lang="en-US" dirty="0"/>
          </a:p>
          <a:p>
            <a:pPr marL="825500" lvl="2" indent="-285750">
              <a:lnSpc>
                <a:spcPct val="120000"/>
              </a:lnSpc>
              <a:buFont typeface="Arial" pitchFamily="34" charset="0"/>
              <a:buChar char="•"/>
            </a:pPr>
            <a:r>
              <a:rPr lang="en-US" dirty="0"/>
              <a:t>Ensuring that the user will not modify any safety measures</a:t>
            </a:r>
            <a:r>
              <a:rPr lang="ro-RO" dirty="0"/>
              <a:t>;</a:t>
            </a:r>
            <a:endParaRPr lang="en-US" dirty="0"/>
          </a:p>
          <a:p>
            <a:pPr marL="825500" lvl="2" indent="-285750">
              <a:lnSpc>
                <a:spcPct val="120000"/>
              </a:lnSpc>
              <a:buFont typeface="Arial" pitchFamily="34" charset="0"/>
              <a:buChar char="•"/>
            </a:pPr>
            <a:r>
              <a:rPr lang="en-US" dirty="0"/>
              <a:t>Validating that the total robot system is designed and installed </a:t>
            </a:r>
            <a:r>
              <a:rPr lang="ro-RO" dirty="0"/>
              <a:t>			</a:t>
            </a:r>
            <a:r>
              <a:rPr lang="en-US" dirty="0"/>
              <a:t>correctly</a:t>
            </a:r>
            <a:r>
              <a:rPr lang="ro-RO" dirty="0"/>
              <a:t>;</a:t>
            </a:r>
            <a:endParaRPr lang="en-US" dirty="0"/>
          </a:p>
          <a:p>
            <a:pPr marL="825500" lvl="2" indent="-285750">
              <a:lnSpc>
                <a:spcPct val="120000"/>
              </a:lnSpc>
              <a:buFont typeface="Arial" pitchFamily="34" charset="0"/>
              <a:buChar char="•"/>
            </a:pPr>
            <a:r>
              <a:rPr lang="en-US" dirty="0"/>
              <a:t>Specifying instructions for use</a:t>
            </a:r>
            <a:r>
              <a:rPr lang="ro-RO" dirty="0"/>
              <a:t>;</a:t>
            </a:r>
            <a:endParaRPr lang="en-US" dirty="0"/>
          </a:p>
          <a:p>
            <a:pPr marL="825500" lvl="2" indent="-285750">
              <a:lnSpc>
                <a:spcPct val="120000"/>
              </a:lnSpc>
              <a:buFont typeface="Arial" pitchFamily="34" charset="0"/>
              <a:buChar char="•"/>
            </a:pPr>
            <a:r>
              <a:rPr lang="en-US" dirty="0"/>
              <a:t>Marking the robot installation with relevant signs and contact </a:t>
            </a:r>
            <a:r>
              <a:rPr lang="ro-RO" dirty="0"/>
              <a:t>			</a:t>
            </a:r>
            <a:r>
              <a:rPr lang="en-US" dirty="0"/>
              <a:t>information</a:t>
            </a:r>
            <a:r>
              <a:rPr lang="ro-RO" dirty="0"/>
              <a:t>;</a:t>
            </a:r>
            <a:endParaRPr lang="en-US" dirty="0"/>
          </a:p>
          <a:p>
            <a:pPr marL="825500" lvl="2" indent="-285750">
              <a:lnSpc>
                <a:spcPct val="120000"/>
              </a:lnSpc>
              <a:buFont typeface="Arial" pitchFamily="34" charset="0"/>
              <a:buChar char="•"/>
            </a:pPr>
            <a:r>
              <a:rPr lang="en-US" dirty="0"/>
              <a:t>Collecting all documentation in a technical file; including the risk </a:t>
            </a:r>
            <a:r>
              <a:rPr lang="ro-RO" dirty="0"/>
              <a:t>			</a:t>
            </a:r>
            <a:r>
              <a:rPr lang="en-US" dirty="0"/>
              <a:t>assessment and this manual</a:t>
            </a:r>
            <a:r>
              <a:rPr lang="ro-RO" dirty="0"/>
              <a:t>;</a:t>
            </a:r>
          </a:p>
        </p:txBody>
      </p:sp>
      <p:pic>
        <p:nvPicPr>
          <p:cNvPr id="1026" name="Picture 2" descr="Safety first stock illustration. Illustration of warning - 26505613">
            <a:extLst>
              <a:ext uri="{FF2B5EF4-FFF2-40B4-BE49-F238E27FC236}">
                <a16:creationId xmlns:a16="http://schemas.microsoft.com/office/drawing/2014/main" id="{425791B1-D906-42E5-AFEC-2C19982EFE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02" t="6951" r="19445" b="9051"/>
          <a:stretch/>
        </p:blipFill>
        <p:spPr bwMode="auto">
          <a:xfrm>
            <a:off x="6847445" y="3559471"/>
            <a:ext cx="1872208" cy="253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12539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2">
            <a:extLst>
              <a:ext uri="{FF2B5EF4-FFF2-40B4-BE49-F238E27FC236}">
                <a16:creationId xmlns:a16="http://schemas.microsoft.com/office/drawing/2014/main" id="{EFF8C388-5EE6-4AB8-8DE6-DEFA611296CE}"/>
              </a:ext>
            </a:extLst>
          </p:cNvPr>
          <p:cNvSpPr>
            <a:spLocks noGrp="1"/>
          </p:cNvSpPr>
          <p:nvPr>
            <p:ph type="title"/>
          </p:nvPr>
        </p:nvSpPr>
        <p:spPr>
          <a:xfrm>
            <a:off x="2195737" y="296862"/>
            <a:ext cx="4896544" cy="719137"/>
          </a:xfrm>
        </p:spPr>
        <p:txBody>
          <a:bodyPr anchor="ctr"/>
          <a:lstStyle/>
          <a:p>
            <a:r>
              <a:rPr lang="ro-RO" dirty="0"/>
              <a:t>Mechanical Installation</a:t>
            </a:r>
          </a:p>
        </p:txBody>
      </p:sp>
      <p:sp>
        <p:nvSpPr>
          <p:cNvPr id="6" name="Content Placeholder 1">
            <a:extLst>
              <a:ext uri="{FF2B5EF4-FFF2-40B4-BE49-F238E27FC236}">
                <a16:creationId xmlns:a16="http://schemas.microsoft.com/office/drawing/2014/main" id="{A2613460-BFEA-4AA4-991E-023E96E35510}"/>
              </a:ext>
            </a:extLst>
          </p:cNvPr>
          <p:cNvSpPr txBox="1">
            <a:spLocks/>
          </p:cNvSpPr>
          <p:nvPr/>
        </p:nvSpPr>
        <p:spPr>
          <a:xfrm>
            <a:off x="395289" y="1341437"/>
            <a:ext cx="6120927" cy="4751859"/>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There are two </a:t>
            </a:r>
            <a:r>
              <a:rPr lang="ro-RO" dirty="0"/>
              <a:t>situation that must be taken into consideration at mounting, to be avoided due to pinching hazard:</a:t>
            </a:r>
          </a:p>
          <a:p>
            <a:pPr marL="825500" lvl="2" indent="-285750">
              <a:buFont typeface="Arial" pitchFamily="34" charset="0"/>
              <a:buChar char="•"/>
            </a:pPr>
            <a:r>
              <a:rPr lang="en-US" dirty="0"/>
              <a:t>One area is defined for radial motions when the wrist 1 joint is at least</a:t>
            </a:r>
            <a:r>
              <a:rPr lang="ro-RO" dirty="0"/>
              <a:t> </a:t>
            </a:r>
            <a:r>
              <a:rPr lang="en-US" dirty="0"/>
              <a:t>450 mm from the base of the robot. As the robot</a:t>
            </a:r>
            <a:r>
              <a:rPr lang="ro-RO" dirty="0"/>
              <a:t> </a:t>
            </a:r>
            <a:r>
              <a:rPr lang="en-US" dirty="0"/>
              <a:t>stretches out, the knee-joint effect can give high forces in the radial</a:t>
            </a:r>
            <a:r>
              <a:rPr lang="ro-RO" dirty="0"/>
              <a:t> </a:t>
            </a:r>
            <a:r>
              <a:rPr lang="en-US" dirty="0"/>
              <a:t>direction (away from the base) at low speeds. </a:t>
            </a:r>
            <a:endParaRPr lang="ro-RO" dirty="0"/>
          </a:p>
          <a:p>
            <a:pPr marL="825500" lvl="2" indent="-285750">
              <a:buFont typeface="Arial" pitchFamily="34" charset="0"/>
              <a:buChar char="•"/>
            </a:pPr>
            <a:r>
              <a:rPr lang="en-US" dirty="0"/>
              <a:t>The other area (right) is within 200 mm of the base of the robot,</a:t>
            </a:r>
            <a:r>
              <a:rPr lang="ro-RO" dirty="0"/>
              <a:t> </a:t>
            </a:r>
            <a:r>
              <a:rPr lang="en-US" dirty="0"/>
              <a:t>when moving tangentially. Similarly, the</a:t>
            </a:r>
            <a:r>
              <a:rPr lang="ro-RO" dirty="0"/>
              <a:t> </a:t>
            </a:r>
            <a:r>
              <a:rPr lang="en-US" dirty="0"/>
              <a:t>short leverage arm, when the tool/end effector is close to the base</a:t>
            </a:r>
            <a:r>
              <a:rPr lang="ro-RO" dirty="0"/>
              <a:t> </a:t>
            </a:r>
            <a:r>
              <a:rPr lang="en-US" dirty="0"/>
              <a:t>and moving around the base, can cause high forces at low speeds.</a:t>
            </a:r>
          </a:p>
          <a:p>
            <a:pPr marL="285750" indent="-285750">
              <a:buFont typeface="Arial" panose="020B0604020202020204" pitchFamily="34" charset="0"/>
              <a:buChar char="•"/>
            </a:pPr>
            <a:r>
              <a:rPr lang="en-US" dirty="0"/>
              <a:t>Pinching hazards can be avoided by removing obstacles in these</a:t>
            </a:r>
            <a:r>
              <a:rPr lang="ro-RO" dirty="0"/>
              <a:t> </a:t>
            </a:r>
            <a:r>
              <a:rPr lang="en-US" dirty="0"/>
              <a:t>areas, placing the robot differently, or by using a combination of</a:t>
            </a:r>
            <a:r>
              <a:rPr lang="ro-RO" dirty="0"/>
              <a:t> </a:t>
            </a:r>
            <a:r>
              <a:rPr lang="en-US" dirty="0"/>
              <a:t>safety planes and joint limits to eliminate the hazard by preventing</a:t>
            </a:r>
            <a:r>
              <a:rPr lang="ro-RO" dirty="0"/>
              <a:t> </a:t>
            </a:r>
            <a:r>
              <a:rPr lang="en-US" dirty="0"/>
              <a:t>the robot moving into this region of its workspace</a:t>
            </a:r>
            <a:r>
              <a:rPr lang="ro-RO" dirty="0"/>
              <a:t>.</a:t>
            </a:r>
          </a:p>
        </p:txBody>
      </p:sp>
      <p:grpSp>
        <p:nvGrpSpPr>
          <p:cNvPr id="2" name="Group 1">
            <a:extLst>
              <a:ext uri="{FF2B5EF4-FFF2-40B4-BE49-F238E27FC236}">
                <a16:creationId xmlns:a16="http://schemas.microsoft.com/office/drawing/2014/main" id="{9A8689B6-857C-4908-88C1-E22D02BDBB72}"/>
              </a:ext>
            </a:extLst>
          </p:cNvPr>
          <p:cNvGrpSpPr/>
          <p:nvPr/>
        </p:nvGrpSpPr>
        <p:grpSpPr>
          <a:xfrm>
            <a:off x="6516216" y="1182781"/>
            <a:ext cx="2421230" cy="4491932"/>
            <a:chOff x="9410057" y="1183034"/>
            <a:chExt cx="2421230" cy="4491932"/>
          </a:xfrm>
        </p:grpSpPr>
        <p:pic>
          <p:nvPicPr>
            <p:cNvPr id="3" name="Picture 2">
              <a:extLst>
                <a:ext uri="{FF2B5EF4-FFF2-40B4-BE49-F238E27FC236}">
                  <a16:creationId xmlns:a16="http://schemas.microsoft.com/office/drawing/2014/main" id="{D4324B05-93DC-43FF-AE80-F76906F8FBD7}"/>
                </a:ext>
              </a:extLst>
            </p:cNvPr>
            <p:cNvPicPr>
              <a:picLocks noChangeAspect="1"/>
            </p:cNvPicPr>
            <p:nvPr/>
          </p:nvPicPr>
          <p:blipFill rotWithShape="1">
            <a:blip r:embed="rId2"/>
            <a:srcRect l="1690" r="50446"/>
            <a:stretch/>
          </p:blipFill>
          <p:spPr>
            <a:xfrm>
              <a:off x="9410057" y="1183034"/>
              <a:ext cx="2421230" cy="2246219"/>
            </a:xfrm>
            <a:prstGeom prst="rect">
              <a:avLst/>
            </a:prstGeom>
          </p:spPr>
        </p:pic>
        <p:pic>
          <p:nvPicPr>
            <p:cNvPr id="5" name="Picture 4">
              <a:extLst>
                <a:ext uri="{FF2B5EF4-FFF2-40B4-BE49-F238E27FC236}">
                  <a16:creationId xmlns:a16="http://schemas.microsoft.com/office/drawing/2014/main" id="{2DC02949-725A-472D-A7A9-3BAE48A0674A}"/>
                </a:ext>
              </a:extLst>
            </p:cNvPr>
            <p:cNvPicPr>
              <a:picLocks noChangeAspect="1"/>
            </p:cNvPicPr>
            <p:nvPr/>
          </p:nvPicPr>
          <p:blipFill rotWithShape="1">
            <a:blip r:embed="rId2"/>
            <a:srcRect l="52135"/>
            <a:stretch/>
          </p:blipFill>
          <p:spPr>
            <a:xfrm>
              <a:off x="9410057" y="3428747"/>
              <a:ext cx="2421230" cy="2246219"/>
            </a:xfrm>
            <a:prstGeom prst="rect">
              <a:avLst/>
            </a:prstGeom>
          </p:spPr>
        </p:pic>
      </p:grpSp>
    </p:spTree>
    <p:extLst>
      <p:ext uri="{BB962C8B-B14F-4D97-AF65-F5344CB8AC3E}">
        <p14:creationId xmlns:p14="http://schemas.microsoft.com/office/powerpoint/2010/main" val="160765380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2">
            <a:extLst>
              <a:ext uri="{FF2B5EF4-FFF2-40B4-BE49-F238E27FC236}">
                <a16:creationId xmlns:a16="http://schemas.microsoft.com/office/drawing/2014/main" id="{EFF8C388-5EE6-4AB8-8DE6-DEFA611296CE}"/>
              </a:ext>
            </a:extLst>
          </p:cNvPr>
          <p:cNvSpPr>
            <a:spLocks noGrp="1"/>
          </p:cNvSpPr>
          <p:nvPr>
            <p:ph type="title"/>
          </p:nvPr>
        </p:nvSpPr>
        <p:spPr>
          <a:xfrm>
            <a:off x="2195737" y="296862"/>
            <a:ext cx="4896544" cy="719137"/>
          </a:xfrm>
        </p:spPr>
        <p:txBody>
          <a:bodyPr anchor="ctr"/>
          <a:lstStyle/>
          <a:p>
            <a:r>
              <a:rPr lang="ro-RO" dirty="0"/>
              <a:t>Mechanical Installation</a:t>
            </a:r>
          </a:p>
        </p:txBody>
      </p:sp>
      <p:sp>
        <p:nvSpPr>
          <p:cNvPr id="6" name="Content Placeholder 1">
            <a:extLst>
              <a:ext uri="{FF2B5EF4-FFF2-40B4-BE49-F238E27FC236}">
                <a16:creationId xmlns:a16="http://schemas.microsoft.com/office/drawing/2014/main" id="{A2613460-BFEA-4AA4-991E-023E96E35510}"/>
              </a:ext>
            </a:extLst>
          </p:cNvPr>
          <p:cNvSpPr txBox="1">
            <a:spLocks/>
          </p:cNvSpPr>
          <p:nvPr/>
        </p:nvSpPr>
        <p:spPr>
          <a:xfrm>
            <a:off x="395289" y="1341437"/>
            <a:ext cx="8569199" cy="2375595"/>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ro-RO" dirty="0"/>
              <a:t>The </a:t>
            </a:r>
            <a:r>
              <a:rPr lang="ro-RO" b="1" dirty="0"/>
              <a:t>robot arm </a:t>
            </a:r>
            <a:r>
              <a:rPr lang="ro-RO" dirty="0"/>
              <a:t>must be mounted on a </a:t>
            </a:r>
            <a:r>
              <a:rPr lang="en-US" dirty="0"/>
              <a:t>a sturdy, vibration-less, surface that can withstand at least ten times the</a:t>
            </a:r>
            <a:r>
              <a:rPr lang="ro-RO" dirty="0"/>
              <a:t> </a:t>
            </a:r>
            <a:r>
              <a:rPr lang="en-US" dirty="0"/>
              <a:t>full torque of the base joint and at least five times the weight of the Robot Arm.</a:t>
            </a:r>
            <a:endParaRPr lang="ro-RO" dirty="0"/>
          </a:p>
          <a:p>
            <a:pPr marL="285750" indent="-285750">
              <a:buFont typeface="Arial" panose="020B0604020202020204" pitchFamily="34" charset="0"/>
              <a:buChar char="•"/>
            </a:pPr>
            <a:r>
              <a:rPr lang="ro-RO" dirty="0"/>
              <a:t>The mounting itself of the base of the </a:t>
            </a:r>
            <a:r>
              <a:rPr lang="ro-RO" b="1" dirty="0"/>
              <a:t>robot arm </a:t>
            </a:r>
            <a:r>
              <a:rPr lang="ro-RO" dirty="0"/>
              <a:t>require:</a:t>
            </a:r>
          </a:p>
          <a:p>
            <a:pPr marL="825500" lvl="2" indent="-285750">
              <a:buFont typeface="Arial" pitchFamily="34" charset="0"/>
              <a:buChar char="•"/>
            </a:pPr>
            <a:r>
              <a:rPr lang="ro-RO" dirty="0"/>
              <a:t>Solid surface;</a:t>
            </a:r>
          </a:p>
          <a:p>
            <a:pPr marL="825500" lvl="2" indent="-285750">
              <a:buFont typeface="Arial" pitchFamily="34" charset="0"/>
              <a:buChar char="•"/>
            </a:pPr>
            <a:r>
              <a:rPr lang="ro-RO" dirty="0"/>
              <a:t>Footprint 149 mm;</a:t>
            </a:r>
          </a:p>
          <a:p>
            <a:pPr marL="825500" lvl="2" indent="-285750">
              <a:buFont typeface="Arial" pitchFamily="34" charset="0"/>
              <a:buChar char="•"/>
            </a:pPr>
            <a:r>
              <a:rPr lang="ro-RO" dirty="0"/>
              <a:t>4 M8 bolts.</a:t>
            </a:r>
          </a:p>
        </p:txBody>
      </p:sp>
      <p:pic>
        <p:nvPicPr>
          <p:cNvPr id="11" name="Content Placeholder 9">
            <a:extLst>
              <a:ext uri="{FF2B5EF4-FFF2-40B4-BE49-F238E27FC236}">
                <a16:creationId xmlns:a16="http://schemas.microsoft.com/office/drawing/2014/main" id="{C1751241-0AC8-4EA7-93B0-3255F3A5344D}"/>
              </a:ext>
            </a:extLst>
          </p:cNvPr>
          <p:cNvPicPr>
            <a:picLocks noGrp="1" noChangeAspect="1"/>
          </p:cNvPicPr>
          <p:nvPr>
            <p:ph idx="1"/>
          </p:nvPr>
        </p:nvPicPr>
        <p:blipFill>
          <a:blip r:embed="rId2"/>
          <a:stretch>
            <a:fillRect/>
          </a:stretch>
        </p:blipFill>
        <p:spPr>
          <a:xfrm>
            <a:off x="5220072" y="2500136"/>
            <a:ext cx="3912501" cy="3520805"/>
          </a:xfrm>
          <a:prstGeom prst="rect">
            <a:avLst/>
          </a:prstGeom>
        </p:spPr>
      </p:pic>
      <p:sp>
        <p:nvSpPr>
          <p:cNvPr id="8" name="Content Placeholder 1">
            <a:extLst>
              <a:ext uri="{FF2B5EF4-FFF2-40B4-BE49-F238E27FC236}">
                <a16:creationId xmlns:a16="http://schemas.microsoft.com/office/drawing/2014/main" id="{E07D9971-DC6A-4970-AAC0-DFC8CBAB418B}"/>
              </a:ext>
            </a:extLst>
          </p:cNvPr>
          <p:cNvSpPr txBox="1">
            <a:spLocks/>
          </p:cNvSpPr>
          <p:nvPr/>
        </p:nvSpPr>
        <p:spPr>
          <a:xfrm>
            <a:off x="395289" y="4005064"/>
            <a:ext cx="4896791" cy="1872208"/>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The </a:t>
            </a:r>
            <a:r>
              <a:rPr lang="en-US" b="1" dirty="0"/>
              <a:t>Control Box </a:t>
            </a:r>
            <a:r>
              <a:rPr lang="en-US" dirty="0"/>
              <a:t>can be hung on a wall or placed on the ground. A clearance of</a:t>
            </a:r>
            <a:r>
              <a:rPr lang="ro-RO" dirty="0"/>
              <a:t> </a:t>
            </a:r>
            <a:r>
              <a:rPr lang="en-US" dirty="0"/>
              <a:t>50 mm on each side of the Control Box is needed for sufficient airflow.</a:t>
            </a:r>
            <a:endParaRPr lang="ro-RO" dirty="0"/>
          </a:p>
          <a:p>
            <a:pPr marL="285750" indent="-285750">
              <a:buFont typeface="Arial" panose="020B0604020202020204" pitchFamily="34" charset="0"/>
              <a:buChar char="•"/>
            </a:pPr>
            <a:r>
              <a:rPr lang="en-US" dirty="0"/>
              <a:t>The </a:t>
            </a:r>
            <a:r>
              <a:rPr lang="en-US" b="1" dirty="0"/>
              <a:t>Teach Pendant </a:t>
            </a:r>
            <a:r>
              <a:rPr lang="en-US" dirty="0"/>
              <a:t>can be hung on a wall or on the Control Box. Verify that</a:t>
            </a:r>
            <a:r>
              <a:rPr lang="ro-RO" dirty="0"/>
              <a:t> </a:t>
            </a:r>
            <a:r>
              <a:rPr lang="en-US" dirty="0"/>
              <a:t>the cable does not cause tripping hazard.</a:t>
            </a:r>
            <a:endParaRPr lang="ro-RO" dirty="0"/>
          </a:p>
        </p:txBody>
      </p:sp>
    </p:spTree>
    <p:extLst>
      <p:ext uri="{BB962C8B-B14F-4D97-AF65-F5344CB8AC3E}">
        <p14:creationId xmlns:p14="http://schemas.microsoft.com/office/powerpoint/2010/main" val="217263741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0F07EE-8365-47DA-9647-B68AF1B06442}"/>
              </a:ext>
            </a:extLst>
          </p:cNvPr>
          <p:cNvSpPr>
            <a:spLocks noGrp="1"/>
          </p:cNvSpPr>
          <p:nvPr>
            <p:ph idx="1"/>
          </p:nvPr>
        </p:nvSpPr>
        <p:spPr>
          <a:xfrm>
            <a:off x="395413" y="1412776"/>
            <a:ext cx="8342759" cy="4536504"/>
          </a:xfrm>
        </p:spPr>
        <p:txBody>
          <a:bodyPr>
            <a:normAutofit/>
          </a:bodyPr>
          <a:lstStyle/>
          <a:p>
            <a:pPr>
              <a:lnSpc>
                <a:spcPct val="160000"/>
              </a:lnSpc>
              <a:buFont typeface="Arial" panose="020B0604020202020204" pitchFamily="34" charset="0"/>
              <a:buChar char="•"/>
            </a:pPr>
            <a:r>
              <a:rPr lang="ro-RO" dirty="0"/>
              <a:t>Due to the fact that t</a:t>
            </a:r>
            <a:r>
              <a:rPr lang="en-US" dirty="0"/>
              <a:t>he radius of action is usually limited by</a:t>
            </a:r>
            <a:r>
              <a:rPr lang="ro-RO" dirty="0"/>
              <a:t> </a:t>
            </a:r>
            <a:r>
              <a:rPr lang="en-US" dirty="0"/>
              <a:t>their reach</a:t>
            </a:r>
            <a:r>
              <a:rPr lang="ro-RO" dirty="0"/>
              <a:t>, additional</a:t>
            </a:r>
            <a:r>
              <a:rPr lang="en-US" dirty="0"/>
              <a:t> linear axes</a:t>
            </a:r>
            <a:r>
              <a:rPr lang="ro-RO" dirty="0"/>
              <a:t>, vertical and/or horizontal, </a:t>
            </a:r>
            <a:r>
              <a:rPr lang="en-US" dirty="0"/>
              <a:t>can significantly</a:t>
            </a:r>
            <a:r>
              <a:rPr lang="ro-RO" dirty="0"/>
              <a:t> </a:t>
            </a:r>
            <a:r>
              <a:rPr lang="en-US" dirty="0"/>
              <a:t>enhance the radius of action up to 5 times, by</a:t>
            </a:r>
            <a:r>
              <a:rPr lang="ro-RO" dirty="0"/>
              <a:t> </a:t>
            </a:r>
            <a:r>
              <a:rPr lang="en-US" dirty="0"/>
              <a:t>re-positioning the base of the robot during its</a:t>
            </a:r>
            <a:r>
              <a:rPr lang="ro-RO" dirty="0"/>
              <a:t> </a:t>
            </a:r>
            <a:r>
              <a:rPr lang="en-US" dirty="0"/>
              <a:t>working cycle.</a:t>
            </a:r>
          </a:p>
        </p:txBody>
      </p:sp>
      <p:pic>
        <p:nvPicPr>
          <p:cNvPr id="4" name="Picture 3">
            <a:extLst>
              <a:ext uri="{FF2B5EF4-FFF2-40B4-BE49-F238E27FC236}">
                <a16:creationId xmlns:a16="http://schemas.microsoft.com/office/drawing/2014/main" id="{6F55D659-385E-4D7C-BE2D-B5BBD07C367D}"/>
              </a:ext>
            </a:extLst>
          </p:cNvPr>
          <p:cNvPicPr>
            <a:picLocks noChangeAspect="1"/>
          </p:cNvPicPr>
          <p:nvPr/>
        </p:nvPicPr>
        <p:blipFill rotWithShape="1">
          <a:blip r:embed="rId2"/>
          <a:srcRect r="1853" b="3725"/>
          <a:stretch/>
        </p:blipFill>
        <p:spPr>
          <a:xfrm>
            <a:off x="2152315" y="2559307"/>
            <a:ext cx="4839369" cy="3553388"/>
          </a:xfrm>
          <a:prstGeom prst="rect">
            <a:avLst/>
          </a:prstGeom>
        </p:spPr>
      </p:pic>
      <p:sp>
        <p:nvSpPr>
          <p:cNvPr id="5" name="Titel 2">
            <a:extLst>
              <a:ext uri="{FF2B5EF4-FFF2-40B4-BE49-F238E27FC236}">
                <a16:creationId xmlns:a16="http://schemas.microsoft.com/office/drawing/2014/main" id="{455CA851-5212-4066-8068-8FECB55764A5}"/>
              </a:ext>
            </a:extLst>
          </p:cNvPr>
          <p:cNvSpPr>
            <a:spLocks noGrp="1"/>
          </p:cNvSpPr>
          <p:nvPr>
            <p:ph type="title"/>
          </p:nvPr>
        </p:nvSpPr>
        <p:spPr>
          <a:xfrm>
            <a:off x="2195737" y="296862"/>
            <a:ext cx="4896544" cy="719137"/>
          </a:xfrm>
        </p:spPr>
        <p:txBody>
          <a:bodyPr anchor="ctr"/>
          <a:lstStyle/>
          <a:p>
            <a:r>
              <a:rPr lang="ro-RO" dirty="0"/>
              <a:t>Mechanical Installation</a:t>
            </a:r>
          </a:p>
        </p:txBody>
      </p:sp>
    </p:spTree>
    <p:extLst>
      <p:ext uri="{BB962C8B-B14F-4D97-AF65-F5344CB8AC3E}">
        <p14:creationId xmlns:p14="http://schemas.microsoft.com/office/powerpoint/2010/main" val="260044367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99593" y="1341437"/>
            <a:ext cx="3528392" cy="4535487"/>
          </a:xfrm>
        </p:spPr>
        <p:txBody>
          <a:bodyPr>
            <a:normAutofit/>
          </a:bodyPr>
          <a:lstStyle/>
          <a:p>
            <a:pPr marL="342900" indent="-342900">
              <a:buFont typeface="+mj-lt"/>
              <a:buAutoNum type="alphaUcPeriod"/>
            </a:pPr>
            <a:r>
              <a:rPr lang="ro-RO" b="1" dirty="0"/>
              <a:t>Theoretical Module</a:t>
            </a:r>
            <a:endParaRPr lang="en-US" b="1" dirty="0"/>
          </a:p>
          <a:p>
            <a:pPr lvl="2"/>
            <a:r>
              <a:rPr lang="en-GB" dirty="0">
                <a:solidFill>
                  <a:schemeClr val="bg1">
                    <a:lumMod val="65000"/>
                  </a:schemeClr>
                </a:solidFill>
              </a:rPr>
              <a:t>General </a:t>
            </a:r>
            <a:r>
              <a:rPr lang="ro-RO" dirty="0">
                <a:solidFill>
                  <a:schemeClr val="bg1">
                    <a:lumMod val="65000"/>
                  </a:schemeClr>
                </a:solidFill>
              </a:rPr>
              <a:t>Presentation</a:t>
            </a:r>
            <a:endParaRPr lang="en-US" dirty="0">
              <a:solidFill>
                <a:schemeClr val="bg1">
                  <a:lumMod val="65000"/>
                </a:schemeClr>
              </a:solidFill>
            </a:endParaRPr>
          </a:p>
          <a:p>
            <a:pPr lvl="2"/>
            <a:r>
              <a:rPr lang="ro-RO" dirty="0">
                <a:solidFill>
                  <a:schemeClr val="bg1">
                    <a:lumMod val="65000"/>
                  </a:schemeClr>
                </a:solidFill>
              </a:rPr>
              <a:t>Cobot</a:t>
            </a:r>
            <a:r>
              <a:rPr lang="en-GB" dirty="0">
                <a:solidFill>
                  <a:schemeClr val="bg1">
                    <a:lumMod val="65000"/>
                  </a:schemeClr>
                </a:solidFill>
              </a:rPr>
              <a:t> </a:t>
            </a:r>
            <a:r>
              <a:rPr lang="ro-RO" dirty="0">
                <a:solidFill>
                  <a:schemeClr val="bg1">
                    <a:lumMod val="65000"/>
                  </a:schemeClr>
                </a:solidFill>
              </a:rPr>
              <a:t>S</a:t>
            </a:r>
            <a:r>
              <a:rPr lang="en-GB" dirty="0">
                <a:solidFill>
                  <a:schemeClr val="bg1">
                    <a:lumMod val="65000"/>
                  </a:schemeClr>
                </a:solidFill>
              </a:rPr>
              <a:t>election</a:t>
            </a:r>
            <a:r>
              <a:rPr lang="en-US" noProof="0" dirty="0">
                <a:solidFill>
                  <a:schemeClr val="bg1">
                    <a:lumMod val="65000"/>
                  </a:schemeClr>
                </a:solidFill>
              </a:rPr>
              <a:t> </a:t>
            </a:r>
          </a:p>
          <a:p>
            <a:pPr lvl="2"/>
            <a:r>
              <a:rPr lang="en-GB" dirty="0">
                <a:solidFill>
                  <a:schemeClr val="bg1">
                    <a:lumMod val="65000"/>
                  </a:schemeClr>
                </a:solidFill>
              </a:rPr>
              <a:t>Mechanical </a:t>
            </a:r>
            <a:r>
              <a:rPr lang="ro-RO" dirty="0">
                <a:solidFill>
                  <a:schemeClr val="bg1">
                    <a:lumMod val="65000"/>
                  </a:schemeClr>
                </a:solidFill>
              </a:rPr>
              <a:t>Installation</a:t>
            </a:r>
            <a:endParaRPr lang="en-US" dirty="0">
              <a:solidFill>
                <a:schemeClr val="bg1">
                  <a:lumMod val="65000"/>
                </a:schemeClr>
              </a:solidFill>
            </a:endParaRPr>
          </a:p>
          <a:p>
            <a:pPr lvl="2"/>
            <a:r>
              <a:rPr lang="ro-RO" dirty="0"/>
              <a:t>Griper Development</a:t>
            </a:r>
          </a:p>
          <a:p>
            <a:pPr lvl="2"/>
            <a:r>
              <a:rPr lang="en-GB" dirty="0">
                <a:solidFill>
                  <a:schemeClr val="bg1">
                    <a:lumMod val="65000"/>
                  </a:schemeClr>
                </a:solidFill>
              </a:rPr>
              <a:t>Electrical </a:t>
            </a:r>
            <a:r>
              <a:rPr lang="ro-RO" dirty="0">
                <a:solidFill>
                  <a:schemeClr val="bg1">
                    <a:lumMod val="65000"/>
                  </a:schemeClr>
                </a:solidFill>
              </a:rPr>
              <a:t>Installation</a:t>
            </a:r>
          </a:p>
          <a:p>
            <a:pPr lvl="2"/>
            <a:r>
              <a:rPr lang="en-GB" dirty="0">
                <a:solidFill>
                  <a:schemeClr val="bg1">
                    <a:lumMod val="65000"/>
                  </a:schemeClr>
                </a:solidFill>
              </a:rPr>
              <a:t>Software </a:t>
            </a:r>
            <a:r>
              <a:rPr lang="ro-RO" dirty="0">
                <a:solidFill>
                  <a:schemeClr val="bg1">
                    <a:lumMod val="65000"/>
                  </a:schemeClr>
                </a:solidFill>
              </a:rPr>
              <a:t>of Cobot</a:t>
            </a:r>
          </a:p>
          <a:p>
            <a:pPr lvl="2"/>
            <a:r>
              <a:rPr lang="en-GB" dirty="0">
                <a:solidFill>
                  <a:schemeClr val="bg1">
                    <a:lumMod val="65000"/>
                  </a:schemeClr>
                </a:solidFill>
              </a:rPr>
              <a:t>Design of </a:t>
            </a:r>
            <a:r>
              <a:rPr lang="ro-RO" dirty="0">
                <a:solidFill>
                  <a:schemeClr val="bg1">
                    <a:lumMod val="65000"/>
                  </a:schemeClr>
                </a:solidFill>
              </a:rPr>
              <a:t>Cobot</a:t>
            </a:r>
            <a:r>
              <a:rPr lang="en-GB" dirty="0">
                <a:solidFill>
                  <a:schemeClr val="bg1">
                    <a:lumMod val="65000"/>
                  </a:schemeClr>
                </a:solidFill>
              </a:rPr>
              <a:t> </a:t>
            </a:r>
            <a:r>
              <a:rPr lang="ro-RO" dirty="0">
                <a:solidFill>
                  <a:schemeClr val="bg1">
                    <a:lumMod val="65000"/>
                  </a:schemeClr>
                </a:solidFill>
              </a:rPr>
              <a:t>Program</a:t>
            </a:r>
            <a:endParaRPr lang="en-US" dirty="0">
              <a:solidFill>
                <a:schemeClr val="bg1">
                  <a:lumMod val="65000"/>
                </a:schemeClr>
              </a:solidFill>
            </a:endParaRPr>
          </a:p>
          <a:p>
            <a:pPr marL="642938" lvl="1" indent="-285750"/>
            <a:endParaRPr lang="en-US" dirty="0"/>
          </a:p>
        </p:txBody>
      </p:sp>
      <p:sp>
        <p:nvSpPr>
          <p:cNvPr id="9" name="Titel 2">
            <a:extLst>
              <a:ext uri="{FF2B5EF4-FFF2-40B4-BE49-F238E27FC236}">
                <a16:creationId xmlns:a16="http://schemas.microsoft.com/office/drawing/2014/main" id="{9602BC6E-D33F-4997-8D02-792310CE91CB}"/>
              </a:ext>
            </a:extLst>
          </p:cNvPr>
          <p:cNvSpPr>
            <a:spLocks noGrp="1"/>
          </p:cNvSpPr>
          <p:nvPr>
            <p:ph type="title"/>
          </p:nvPr>
        </p:nvSpPr>
        <p:spPr>
          <a:xfrm>
            <a:off x="2195737" y="296862"/>
            <a:ext cx="4896544" cy="719137"/>
          </a:xfrm>
        </p:spPr>
        <p:txBody>
          <a:bodyPr anchor="ctr"/>
          <a:lstStyle/>
          <a:p>
            <a:pPr algn="ctr"/>
            <a:r>
              <a:rPr lang="ro-RO" noProof="0" dirty="0"/>
              <a:t>Content</a:t>
            </a:r>
            <a:endParaRPr lang="en-US" b="0" noProof="0" dirty="0">
              <a:solidFill>
                <a:schemeClr val="tx1"/>
              </a:solidFill>
            </a:endParaRPr>
          </a:p>
        </p:txBody>
      </p:sp>
      <p:pic>
        <p:nvPicPr>
          <p:cNvPr id="4" name="Picture 3">
            <a:extLst>
              <a:ext uri="{FF2B5EF4-FFF2-40B4-BE49-F238E27FC236}">
                <a16:creationId xmlns:a16="http://schemas.microsoft.com/office/drawing/2014/main" id="{692C777F-6808-47B2-872A-C735813E82BF}"/>
              </a:ext>
            </a:extLst>
          </p:cNvPr>
          <p:cNvPicPr>
            <a:picLocks noChangeAspect="1"/>
          </p:cNvPicPr>
          <p:nvPr/>
        </p:nvPicPr>
        <p:blipFill rotWithShape="1">
          <a:blip r:embed="rId3"/>
          <a:srcRect b="3610"/>
          <a:stretch/>
        </p:blipFill>
        <p:spPr>
          <a:xfrm>
            <a:off x="5748089" y="1066005"/>
            <a:ext cx="3000375" cy="5086349"/>
          </a:xfrm>
          <a:prstGeom prst="rect">
            <a:avLst/>
          </a:prstGeom>
        </p:spPr>
      </p:pic>
    </p:spTree>
    <p:extLst>
      <p:ext uri="{BB962C8B-B14F-4D97-AF65-F5344CB8AC3E}">
        <p14:creationId xmlns:p14="http://schemas.microsoft.com/office/powerpoint/2010/main" val="256781203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7D747D-CBBA-40B6-9C11-3A270A998C75}"/>
              </a:ext>
            </a:extLst>
          </p:cNvPr>
          <p:cNvGrpSpPr>
            <a:grpSpLocks noChangeAspect="1"/>
          </p:cNvGrpSpPr>
          <p:nvPr/>
        </p:nvGrpSpPr>
        <p:grpSpPr>
          <a:xfrm>
            <a:off x="5940152" y="2579348"/>
            <a:ext cx="2710801" cy="3441271"/>
            <a:chOff x="9612560" y="2117881"/>
            <a:chExt cx="4735161" cy="5402182"/>
          </a:xfrm>
        </p:grpSpPr>
        <p:pic>
          <p:nvPicPr>
            <p:cNvPr id="6" name="Picture 5">
              <a:extLst>
                <a:ext uri="{FF2B5EF4-FFF2-40B4-BE49-F238E27FC236}">
                  <a16:creationId xmlns:a16="http://schemas.microsoft.com/office/drawing/2014/main" id="{A4143087-675F-43DA-BEC8-A10260BCC410}"/>
                </a:ext>
              </a:extLst>
            </p:cNvPr>
            <p:cNvPicPr>
              <a:picLocks noChangeAspect="1"/>
            </p:cNvPicPr>
            <p:nvPr/>
          </p:nvPicPr>
          <p:blipFill rotWithShape="1">
            <a:blip r:embed="rId2"/>
            <a:srcRect t="21228"/>
            <a:stretch/>
          </p:blipFill>
          <p:spPr>
            <a:xfrm>
              <a:off x="9612560" y="2117881"/>
              <a:ext cx="1536398" cy="5402182"/>
            </a:xfrm>
            <a:prstGeom prst="rect">
              <a:avLst/>
            </a:prstGeom>
          </p:spPr>
        </p:pic>
        <p:pic>
          <p:nvPicPr>
            <p:cNvPr id="9" name="Picture 8">
              <a:extLst>
                <a:ext uri="{FF2B5EF4-FFF2-40B4-BE49-F238E27FC236}">
                  <a16:creationId xmlns:a16="http://schemas.microsoft.com/office/drawing/2014/main" id="{FCD59678-D030-4662-8FAF-D69CA2511F02}"/>
                </a:ext>
              </a:extLst>
            </p:cNvPr>
            <p:cNvPicPr>
              <a:picLocks noChangeAspect="1"/>
            </p:cNvPicPr>
            <p:nvPr/>
          </p:nvPicPr>
          <p:blipFill rotWithShape="1">
            <a:blip r:embed="rId3"/>
            <a:srcRect t="21228"/>
            <a:stretch/>
          </p:blipFill>
          <p:spPr>
            <a:xfrm>
              <a:off x="11124729" y="2117881"/>
              <a:ext cx="1666586" cy="5402182"/>
            </a:xfrm>
            <a:prstGeom prst="rect">
              <a:avLst/>
            </a:prstGeom>
          </p:spPr>
        </p:pic>
        <p:pic>
          <p:nvPicPr>
            <p:cNvPr id="10" name="Picture 9">
              <a:extLst>
                <a:ext uri="{FF2B5EF4-FFF2-40B4-BE49-F238E27FC236}">
                  <a16:creationId xmlns:a16="http://schemas.microsoft.com/office/drawing/2014/main" id="{DD04344C-BF42-4CFF-B318-B5B934902031}"/>
                </a:ext>
              </a:extLst>
            </p:cNvPr>
            <p:cNvPicPr>
              <a:picLocks noChangeAspect="1"/>
            </p:cNvPicPr>
            <p:nvPr/>
          </p:nvPicPr>
          <p:blipFill rotWithShape="1">
            <a:blip r:embed="rId4"/>
            <a:srcRect t="21228"/>
            <a:stretch/>
          </p:blipFill>
          <p:spPr>
            <a:xfrm>
              <a:off x="12780912" y="2117881"/>
              <a:ext cx="1566809" cy="5402182"/>
            </a:xfrm>
            <a:prstGeom prst="rect">
              <a:avLst/>
            </a:prstGeom>
          </p:spPr>
        </p:pic>
      </p:grpSp>
      <p:sp>
        <p:nvSpPr>
          <p:cNvPr id="8" name="Content Placeholder 1">
            <a:extLst>
              <a:ext uri="{FF2B5EF4-FFF2-40B4-BE49-F238E27FC236}">
                <a16:creationId xmlns:a16="http://schemas.microsoft.com/office/drawing/2014/main" id="{CF4D91B5-3186-4460-9F50-6AD93898121D}"/>
              </a:ext>
            </a:extLst>
          </p:cNvPr>
          <p:cNvSpPr txBox="1">
            <a:spLocks/>
          </p:cNvSpPr>
          <p:nvPr/>
        </p:nvSpPr>
        <p:spPr>
          <a:xfrm>
            <a:off x="395289" y="1341437"/>
            <a:ext cx="8137151" cy="4535487"/>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ro-RO" dirty="0"/>
          </a:p>
          <a:p>
            <a:pPr marL="285750" indent="-285750" algn="just">
              <a:buFont typeface="Arial" panose="020B0604020202020204" pitchFamily="34" charset="0"/>
              <a:buChar char="•"/>
            </a:pPr>
            <a:r>
              <a:rPr lang="en-US" b="1" dirty="0"/>
              <a:t>End Effector </a:t>
            </a:r>
            <a:r>
              <a:rPr lang="en-US" dirty="0"/>
              <a:t>is  the device at the end of a robotic arm, designed to interact with the environment. The exact nature of this device depends on the application of the cobot.</a:t>
            </a:r>
          </a:p>
          <a:p>
            <a:pPr marL="285750" indent="-285750" algn="just">
              <a:buFont typeface="Arial" panose="020B0604020202020204" pitchFamily="34" charset="0"/>
              <a:buChar char="•"/>
            </a:pPr>
            <a:r>
              <a:rPr lang="ro-RO" dirty="0"/>
              <a:t>The </a:t>
            </a:r>
            <a:r>
              <a:rPr lang="ro-RO" b="1" dirty="0"/>
              <a:t>Pick And Place </a:t>
            </a:r>
            <a:r>
              <a:rPr lang="ro-RO" dirty="0"/>
              <a:t>is the most frequent application in Conti Sibiu plant. So, the grippers are most frequent end effectors.</a:t>
            </a:r>
          </a:p>
          <a:p>
            <a:pPr marL="285750" indent="-285750">
              <a:buFont typeface="Arial" panose="020B0604020202020204" pitchFamily="34" charset="0"/>
              <a:buChar char="•"/>
            </a:pPr>
            <a:r>
              <a:rPr lang="ro-RO" dirty="0"/>
              <a:t>The </a:t>
            </a:r>
            <a:r>
              <a:rPr lang="ro-RO" b="1" dirty="0"/>
              <a:t>grippers</a:t>
            </a:r>
            <a:r>
              <a:rPr lang="ro-RO" dirty="0"/>
              <a:t> can be:</a:t>
            </a:r>
          </a:p>
          <a:p>
            <a:pPr marL="825500" lvl="2" indent="-285750">
              <a:buFont typeface="Arial" pitchFamily="34" charset="0"/>
              <a:buChar char="•"/>
            </a:pPr>
            <a:r>
              <a:rPr lang="ro-RO" dirty="0"/>
              <a:t>With 2-5 fingers;</a:t>
            </a:r>
          </a:p>
          <a:p>
            <a:pPr marL="825500" lvl="2" indent="-285750">
              <a:buFont typeface="Arial" pitchFamily="34" charset="0"/>
              <a:buChar char="•"/>
            </a:pPr>
            <a:r>
              <a:rPr lang="ro-RO" dirty="0"/>
              <a:t>Suction (vacuum) cups;</a:t>
            </a:r>
          </a:p>
          <a:p>
            <a:pPr marL="825500" lvl="2" indent="-285750">
              <a:buFont typeface="Arial" pitchFamily="34" charset="0"/>
              <a:buChar char="•"/>
            </a:pPr>
            <a:r>
              <a:rPr lang="ro-RO" dirty="0"/>
              <a:t>Magnetic;</a:t>
            </a:r>
          </a:p>
          <a:p>
            <a:pPr marL="825500" lvl="2" indent="-285750">
              <a:buFont typeface="Arial" pitchFamily="34" charset="0"/>
              <a:buChar char="•"/>
            </a:pPr>
            <a:r>
              <a:rPr lang="ro-RO" dirty="0"/>
              <a:t>Electrostatic;</a:t>
            </a:r>
          </a:p>
          <a:p>
            <a:pPr marL="825500" lvl="2" indent="-285750">
              <a:buFont typeface="Arial" pitchFamily="34" charset="0"/>
              <a:buChar char="•"/>
            </a:pPr>
            <a:endParaRPr lang="ro-RO" dirty="0"/>
          </a:p>
        </p:txBody>
      </p:sp>
      <p:sp>
        <p:nvSpPr>
          <p:cNvPr id="7" name="Titel 2">
            <a:extLst>
              <a:ext uri="{FF2B5EF4-FFF2-40B4-BE49-F238E27FC236}">
                <a16:creationId xmlns:a16="http://schemas.microsoft.com/office/drawing/2014/main" id="{97F6641F-1AE7-4CB5-BE4B-E0F0EC873EA2}"/>
              </a:ext>
            </a:extLst>
          </p:cNvPr>
          <p:cNvSpPr>
            <a:spLocks noGrp="1"/>
          </p:cNvSpPr>
          <p:nvPr>
            <p:ph type="title"/>
          </p:nvPr>
        </p:nvSpPr>
        <p:spPr>
          <a:xfrm>
            <a:off x="2195737" y="296862"/>
            <a:ext cx="4896544" cy="719137"/>
          </a:xfrm>
        </p:spPr>
        <p:txBody>
          <a:bodyPr anchor="ctr"/>
          <a:lstStyle/>
          <a:p>
            <a:pPr algn="ctr"/>
            <a:r>
              <a:rPr lang="ro-RO" noProof="0" dirty="0"/>
              <a:t>Griper Development</a:t>
            </a:r>
            <a:endParaRPr lang="en-US" b="0" noProof="0" dirty="0">
              <a:solidFill>
                <a:schemeClr val="tx1"/>
              </a:solidFill>
            </a:endParaRPr>
          </a:p>
        </p:txBody>
      </p:sp>
      <p:pic>
        <p:nvPicPr>
          <p:cNvPr id="12" name="Picture 11">
            <a:extLst>
              <a:ext uri="{FF2B5EF4-FFF2-40B4-BE49-F238E27FC236}">
                <a16:creationId xmlns:a16="http://schemas.microsoft.com/office/drawing/2014/main" id="{B7D7C405-1010-4E34-8F1F-45226C222CD1}"/>
              </a:ext>
            </a:extLst>
          </p:cNvPr>
          <p:cNvPicPr>
            <a:picLocks noChangeAspect="1"/>
          </p:cNvPicPr>
          <p:nvPr/>
        </p:nvPicPr>
        <p:blipFill rotWithShape="1">
          <a:blip r:embed="rId5"/>
          <a:srcRect l="12496" t="11767" r="6282" b="8837"/>
          <a:stretch/>
        </p:blipFill>
        <p:spPr>
          <a:xfrm>
            <a:off x="3131840" y="4077072"/>
            <a:ext cx="1872208" cy="1943547"/>
          </a:xfrm>
          <a:prstGeom prst="rect">
            <a:avLst/>
          </a:prstGeom>
        </p:spPr>
      </p:pic>
    </p:spTree>
    <p:extLst>
      <p:ext uri="{BB962C8B-B14F-4D97-AF65-F5344CB8AC3E}">
        <p14:creationId xmlns:p14="http://schemas.microsoft.com/office/powerpoint/2010/main" val="382638168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27087" y="1341437"/>
            <a:ext cx="3240857" cy="4535487"/>
          </a:xfrm>
        </p:spPr>
        <p:txBody>
          <a:bodyPr>
            <a:normAutofit/>
          </a:bodyPr>
          <a:lstStyle/>
          <a:p>
            <a:pPr marL="342900" indent="-342900">
              <a:buFont typeface="+mj-lt"/>
              <a:buAutoNum type="alphaUcPeriod"/>
            </a:pPr>
            <a:r>
              <a:rPr lang="ro-RO" b="1" dirty="0"/>
              <a:t>Theoretical Module</a:t>
            </a:r>
            <a:endParaRPr lang="en-US" b="1" dirty="0"/>
          </a:p>
          <a:p>
            <a:pPr lvl="2"/>
            <a:r>
              <a:rPr lang="en-GB" dirty="0">
                <a:solidFill>
                  <a:schemeClr val="bg1">
                    <a:lumMod val="65000"/>
                  </a:schemeClr>
                </a:solidFill>
              </a:rPr>
              <a:t>General </a:t>
            </a:r>
            <a:r>
              <a:rPr lang="ro-RO" dirty="0">
                <a:solidFill>
                  <a:schemeClr val="bg1">
                    <a:lumMod val="65000"/>
                  </a:schemeClr>
                </a:solidFill>
              </a:rPr>
              <a:t>Presentation</a:t>
            </a:r>
            <a:endParaRPr lang="en-US" dirty="0">
              <a:solidFill>
                <a:schemeClr val="bg1">
                  <a:lumMod val="65000"/>
                </a:schemeClr>
              </a:solidFill>
            </a:endParaRPr>
          </a:p>
          <a:p>
            <a:pPr lvl="2"/>
            <a:r>
              <a:rPr lang="ro-RO" dirty="0">
                <a:solidFill>
                  <a:schemeClr val="bg1">
                    <a:lumMod val="65000"/>
                  </a:schemeClr>
                </a:solidFill>
              </a:rPr>
              <a:t>Cobot</a:t>
            </a:r>
            <a:r>
              <a:rPr lang="en-GB" dirty="0">
                <a:solidFill>
                  <a:schemeClr val="bg1">
                    <a:lumMod val="65000"/>
                  </a:schemeClr>
                </a:solidFill>
              </a:rPr>
              <a:t> </a:t>
            </a:r>
            <a:r>
              <a:rPr lang="ro-RO" dirty="0">
                <a:solidFill>
                  <a:schemeClr val="bg1">
                    <a:lumMod val="65000"/>
                  </a:schemeClr>
                </a:solidFill>
              </a:rPr>
              <a:t>S</a:t>
            </a:r>
            <a:r>
              <a:rPr lang="en-GB" dirty="0">
                <a:solidFill>
                  <a:schemeClr val="bg1">
                    <a:lumMod val="65000"/>
                  </a:schemeClr>
                </a:solidFill>
              </a:rPr>
              <a:t>election</a:t>
            </a:r>
            <a:r>
              <a:rPr lang="en-US" noProof="0" dirty="0">
                <a:solidFill>
                  <a:schemeClr val="bg1">
                    <a:lumMod val="65000"/>
                  </a:schemeClr>
                </a:solidFill>
              </a:rPr>
              <a:t> </a:t>
            </a:r>
          </a:p>
          <a:p>
            <a:pPr lvl="2"/>
            <a:r>
              <a:rPr lang="en-GB" dirty="0">
                <a:solidFill>
                  <a:schemeClr val="bg1">
                    <a:lumMod val="65000"/>
                  </a:schemeClr>
                </a:solidFill>
              </a:rPr>
              <a:t>Mechanical </a:t>
            </a:r>
            <a:r>
              <a:rPr lang="ro-RO" dirty="0">
                <a:solidFill>
                  <a:schemeClr val="bg1">
                    <a:lumMod val="65000"/>
                  </a:schemeClr>
                </a:solidFill>
              </a:rPr>
              <a:t>Installation</a:t>
            </a:r>
            <a:endParaRPr lang="en-US" dirty="0">
              <a:solidFill>
                <a:schemeClr val="bg1">
                  <a:lumMod val="65000"/>
                </a:schemeClr>
              </a:solidFill>
            </a:endParaRPr>
          </a:p>
          <a:p>
            <a:pPr lvl="2"/>
            <a:r>
              <a:rPr lang="ro-RO" dirty="0">
                <a:solidFill>
                  <a:schemeClr val="bg1">
                    <a:lumMod val="65000"/>
                  </a:schemeClr>
                </a:solidFill>
              </a:rPr>
              <a:t>Griper Development</a:t>
            </a:r>
          </a:p>
          <a:p>
            <a:pPr lvl="2"/>
            <a:r>
              <a:rPr lang="en-GB" dirty="0"/>
              <a:t>Electrical </a:t>
            </a:r>
            <a:r>
              <a:rPr lang="ro-RO" dirty="0"/>
              <a:t>Installation</a:t>
            </a:r>
          </a:p>
          <a:p>
            <a:pPr lvl="2"/>
            <a:r>
              <a:rPr lang="en-GB" dirty="0">
                <a:solidFill>
                  <a:schemeClr val="bg1">
                    <a:lumMod val="65000"/>
                  </a:schemeClr>
                </a:solidFill>
              </a:rPr>
              <a:t>Software </a:t>
            </a:r>
            <a:r>
              <a:rPr lang="ro-RO" dirty="0">
                <a:solidFill>
                  <a:schemeClr val="bg1">
                    <a:lumMod val="65000"/>
                  </a:schemeClr>
                </a:solidFill>
              </a:rPr>
              <a:t>of Cobot</a:t>
            </a:r>
          </a:p>
          <a:p>
            <a:pPr lvl="2"/>
            <a:r>
              <a:rPr lang="en-GB" dirty="0">
                <a:solidFill>
                  <a:schemeClr val="bg1">
                    <a:lumMod val="65000"/>
                  </a:schemeClr>
                </a:solidFill>
              </a:rPr>
              <a:t>Design of </a:t>
            </a:r>
            <a:r>
              <a:rPr lang="ro-RO" dirty="0">
                <a:solidFill>
                  <a:schemeClr val="bg1">
                    <a:lumMod val="65000"/>
                  </a:schemeClr>
                </a:solidFill>
              </a:rPr>
              <a:t>Cobot</a:t>
            </a:r>
            <a:r>
              <a:rPr lang="en-GB" dirty="0">
                <a:solidFill>
                  <a:schemeClr val="bg1">
                    <a:lumMod val="65000"/>
                  </a:schemeClr>
                </a:solidFill>
              </a:rPr>
              <a:t> </a:t>
            </a:r>
            <a:r>
              <a:rPr lang="ro-RO" dirty="0">
                <a:solidFill>
                  <a:schemeClr val="bg1">
                    <a:lumMod val="65000"/>
                  </a:schemeClr>
                </a:solidFill>
              </a:rPr>
              <a:t>Program</a:t>
            </a:r>
            <a:endParaRPr lang="en-US" dirty="0"/>
          </a:p>
        </p:txBody>
      </p:sp>
      <p:sp>
        <p:nvSpPr>
          <p:cNvPr id="9" name="Titel 2">
            <a:extLst>
              <a:ext uri="{FF2B5EF4-FFF2-40B4-BE49-F238E27FC236}">
                <a16:creationId xmlns:a16="http://schemas.microsoft.com/office/drawing/2014/main" id="{CCD14C0D-E14C-4328-B5A5-FCD5741B46A5}"/>
              </a:ext>
            </a:extLst>
          </p:cNvPr>
          <p:cNvSpPr>
            <a:spLocks noGrp="1"/>
          </p:cNvSpPr>
          <p:nvPr>
            <p:ph type="title"/>
          </p:nvPr>
        </p:nvSpPr>
        <p:spPr>
          <a:xfrm>
            <a:off x="2195737" y="296862"/>
            <a:ext cx="4896544" cy="719137"/>
          </a:xfrm>
        </p:spPr>
        <p:txBody>
          <a:bodyPr anchor="ctr"/>
          <a:lstStyle/>
          <a:p>
            <a:pPr algn="ctr"/>
            <a:r>
              <a:rPr lang="ro-RO" noProof="0" dirty="0"/>
              <a:t>Content</a:t>
            </a:r>
            <a:endParaRPr lang="en-US" b="0" noProof="0" dirty="0">
              <a:solidFill>
                <a:schemeClr val="tx1"/>
              </a:solidFill>
            </a:endParaRPr>
          </a:p>
        </p:txBody>
      </p:sp>
      <p:pic>
        <p:nvPicPr>
          <p:cNvPr id="4" name="Picture 3">
            <a:extLst>
              <a:ext uri="{FF2B5EF4-FFF2-40B4-BE49-F238E27FC236}">
                <a16:creationId xmlns:a16="http://schemas.microsoft.com/office/drawing/2014/main" id="{84A7C491-5145-45B5-90EB-0CA2500E59C5}"/>
              </a:ext>
            </a:extLst>
          </p:cNvPr>
          <p:cNvPicPr>
            <a:picLocks noChangeAspect="1"/>
          </p:cNvPicPr>
          <p:nvPr/>
        </p:nvPicPr>
        <p:blipFill rotWithShape="1">
          <a:blip r:embed="rId3"/>
          <a:srcRect b="3610"/>
          <a:stretch/>
        </p:blipFill>
        <p:spPr>
          <a:xfrm>
            <a:off x="5748089" y="1066005"/>
            <a:ext cx="3000375" cy="5086349"/>
          </a:xfrm>
          <a:prstGeom prst="rect">
            <a:avLst/>
          </a:prstGeom>
        </p:spPr>
      </p:pic>
    </p:spTree>
    <p:extLst>
      <p:ext uri="{BB962C8B-B14F-4D97-AF65-F5344CB8AC3E}">
        <p14:creationId xmlns:p14="http://schemas.microsoft.com/office/powerpoint/2010/main" val="167034465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27336" y="1341437"/>
            <a:ext cx="3672656" cy="4535487"/>
          </a:xfrm>
        </p:spPr>
        <p:txBody>
          <a:bodyPr>
            <a:normAutofit/>
          </a:bodyPr>
          <a:lstStyle/>
          <a:p>
            <a:pPr marL="342900" indent="-342900">
              <a:buFont typeface="+mj-lt"/>
              <a:buAutoNum type="alphaUcPeriod"/>
            </a:pPr>
            <a:r>
              <a:rPr lang="en-US" b="1" dirty="0"/>
              <a:t>Theoretical Module</a:t>
            </a:r>
          </a:p>
          <a:p>
            <a:pPr lvl="2"/>
            <a:endParaRPr lang="ro-RO" dirty="0"/>
          </a:p>
          <a:p>
            <a:pPr lvl="2"/>
            <a:r>
              <a:rPr lang="en-US" dirty="0"/>
              <a:t>General Presentation</a:t>
            </a:r>
          </a:p>
          <a:p>
            <a:pPr lvl="2"/>
            <a:r>
              <a:rPr lang="en-US" dirty="0"/>
              <a:t>Cobot Selection </a:t>
            </a:r>
          </a:p>
          <a:p>
            <a:pPr lvl="2"/>
            <a:r>
              <a:rPr lang="en-US" dirty="0"/>
              <a:t>Mechanical Installation</a:t>
            </a:r>
          </a:p>
          <a:p>
            <a:pPr lvl="2"/>
            <a:r>
              <a:rPr lang="en-US" dirty="0"/>
              <a:t>Griper Development</a:t>
            </a:r>
          </a:p>
          <a:p>
            <a:pPr lvl="2"/>
            <a:r>
              <a:rPr lang="en-US" dirty="0"/>
              <a:t>Electrical </a:t>
            </a:r>
            <a:r>
              <a:rPr lang="ro-RO" dirty="0"/>
              <a:t>Installation</a:t>
            </a:r>
            <a:endParaRPr lang="en-US" dirty="0"/>
          </a:p>
          <a:p>
            <a:pPr lvl="2"/>
            <a:r>
              <a:rPr lang="en-US" dirty="0"/>
              <a:t>Software </a:t>
            </a:r>
            <a:r>
              <a:rPr lang="ro-RO" dirty="0"/>
              <a:t>of</a:t>
            </a:r>
            <a:r>
              <a:rPr lang="en-US" dirty="0"/>
              <a:t> </a:t>
            </a:r>
            <a:r>
              <a:rPr lang="ro-RO" dirty="0"/>
              <a:t>Cobot</a:t>
            </a:r>
            <a:endParaRPr lang="en-US" dirty="0"/>
          </a:p>
          <a:p>
            <a:pPr lvl="2"/>
            <a:r>
              <a:rPr lang="en-US" dirty="0"/>
              <a:t>Design of Cobot Program</a:t>
            </a:r>
          </a:p>
        </p:txBody>
      </p:sp>
      <p:sp>
        <p:nvSpPr>
          <p:cNvPr id="3" name="Titel 2"/>
          <p:cNvSpPr>
            <a:spLocks noGrp="1"/>
          </p:cNvSpPr>
          <p:nvPr>
            <p:ph type="title"/>
          </p:nvPr>
        </p:nvSpPr>
        <p:spPr/>
        <p:txBody>
          <a:bodyPr anchor="ctr"/>
          <a:lstStyle/>
          <a:p>
            <a:pPr algn="ctr"/>
            <a:r>
              <a:rPr lang="ro-RO" noProof="0" dirty="0"/>
              <a:t>Content</a:t>
            </a:r>
            <a:endParaRPr lang="en-US" b="0" noProof="0" dirty="0">
              <a:solidFill>
                <a:schemeClr val="tx1"/>
              </a:solidFill>
            </a:endParaRPr>
          </a:p>
        </p:txBody>
      </p:sp>
      <p:pic>
        <p:nvPicPr>
          <p:cNvPr id="4" name="Picture 3">
            <a:extLst>
              <a:ext uri="{FF2B5EF4-FFF2-40B4-BE49-F238E27FC236}">
                <a16:creationId xmlns:a16="http://schemas.microsoft.com/office/drawing/2014/main" id="{CDC333F3-CDD5-4391-9B85-4E7984D5A37D}"/>
              </a:ext>
            </a:extLst>
          </p:cNvPr>
          <p:cNvPicPr>
            <a:picLocks noChangeAspect="1"/>
          </p:cNvPicPr>
          <p:nvPr/>
        </p:nvPicPr>
        <p:blipFill rotWithShape="1">
          <a:blip r:embed="rId3"/>
          <a:srcRect b="3610"/>
          <a:stretch/>
        </p:blipFill>
        <p:spPr>
          <a:xfrm>
            <a:off x="5748089" y="1066005"/>
            <a:ext cx="3000375" cy="5086349"/>
          </a:xfrm>
          <a:prstGeom prst="rect">
            <a:avLst/>
          </a:prstGeom>
        </p:spPr>
      </p:pic>
    </p:spTree>
    <p:extLst>
      <p:ext uri="{BB962C8B-B14F-4D97-AF65-F5344CB8AC3E}">
        <p14:creationId xmlns:p14="http://schemas.microsoft.com/office/powerpoint/2010/main" val="204357969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CB6F37-EEA1-48A7-815D-038B08DE812A}"/>
              </a:ext>
            </a:extLst>
          </p:cNvPr>
          <p:cNvGrpSpPr/>
          <p:nvPr/>
        </p:nvGrpSpPr>
        <p:grpSpPr>
          <a:xfrm>
            <a:off x="2203729" y="4074644"/>
            <a:ext cx="6401359" cy="1947093"/>
            <a:chOff x="736476" y="3429001"/>
            <a:chExt cx="7330108" cy="2307133"/>
          </a:xfrm>
        </p:grpSpPr>
        <p:pic>
          <p:nvPicPr>
            <p:cNvPr id="1026" name="Picture 2" descr="Pro-face America Technical Resources">
              <a:extLst>
                <a:ext uri="{FF2B5EF4-FFF2-40B4-BE49-F238E27FC236}">
                  <a16:creationId xmlns:a16="http://schemas.microsoft.com/office/drawing/2014/main" id="{D10B60CE-BBD6-4D76-9A2C-847EF3A2B5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11"/>
            <a:stretch/>
          </p:blipFill>
          <p:spPr bwMode="auto">
            <a:xfrm>
              <a:off x="827584" y="3429001"/>
              <a:ext cx="7239000" cy="23042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FF607BD-FD52-4E65-9C85-7188325B4D92}"/>
                </a:ext>
              </a:extLst>
            </p:cNvPr>
            <p:cNvSpPr/>
            <p:nvPr/>
          </p:nvSpPr>
          <p:spPr>
            <a:xfrm>
              <a:off x="3027824" y="5160070"/>
              <a:ext cx="3312368" cy="576064"/>
            </a:xfrm>
            <a:prstGeom prst="rect">
              <a:avLst/>
            </a:prstGeom>
            <a:solidFill>
              <a:schemeClr val="bg1"/>
            </a:solidFill>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
          <p:nvSpPr>
            <p:cNvPr id="9" name="Rectangle 8">
              <a:extLst>
                <a:ext uri="{FF2B5EF4-FFF2-40B4-BE49-F238E27FC236}">
                  <a16:creationId xmlns:a16="http://schemas.microsoft.com/office/drawing/2014/main" id="{CDF3AEFF-E19F-48BF-ACB1-A4C518DB7464}"/>
                </a:ext>
              </a:extLst>
            </p:cNvPr>
            <p:cNvSpPr/>
            <p:nvPr/>
          </p:nvSpPr>
          <p:spPr>
            <a:xfrm>
              <a:off x="736476" y="5160070"/>
              <a:ext cx="2179340" cy="429170"/>
            </a:xfrm>
            <a:prstGeom prst="rect">
              <a:avLst/>
            </a:prstGeom>
            <a:solidFill>
              <a:schemeClr val="bg1"/>
            </a:solidFill>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grpSp>
      <p:sp>
        <p:nvSpPr>
          <p:cNvPr id="8" name="Content Placeholder 1">
            <a:extLst>
              <a:ext uri="{FF2B5EF4-FFF2-40B4-BE49-F238E27FC236}">
                <a16:creationId xmlns:a16="http://schemas.microsoft.com/office/drawing/2014/main" id="{CF4D91B5-3186-4460-9F50-6AD93898121D}"/>
              </a:ext>
            </a:extLst>
          </p:cNvPr>
          <p:cNvSpPr txBox="1">
            <a:spLocks/>
          </p:cNvSpPr>
          <p:nvPr/>
        </p:nvSpPr>
        <p:spPr>
          <a:xfrm>
            <a:off x="302371" y="1556792"/>
            <a:ext cx="8446093" cy="4535487"/>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ro-RO" dirty="0"/>
              <a:t>Similar with mechanical installation, before any electrical works, </a:t>
            </a:r>
            <a:r>
              <a:rPr lang="en-US" dirty="0"/>
              <a:t>we are responsible for ensuring that all the applicable safety laws and regulations are </a:t>
            </a:r>
            <a:r>
              <a:rPr lang="ro-RO" dirty="0"/>
              <a:t>taken into consideration</a:t>
            </a:r>
            <a:r>
              <a:rPr lang="en-US" dirty="0"/>
              <a:t> and that any significant hazards in the complete robot application are eliminated.</a:t>
            </a:r>
          </a:p>
          <a:p>
            <a:pPr marL="285750" indent="-285750">
              <a:buFont typeface="Arial" panose="020B0604020202020204" pitchFamily="34" charset="0"/>
              <a:buChar char="•"/>
            </a:pPr>
            <a:r>
              <a:rPr lang="ro-RO" dirty="0"/>
              <a:t>The Control Box is conected with main power source and with additional equipment. From Control Box is powered the Robotic Arm, through a cable with locking connections, and the Teach Pedant.</a:t>
            </a:r>
          </a:p>
          <a:p>
            <a:pPr marL="285750" indent="-285750">
              <a:buFont typeface="Arial" panose="020B0604020202020204" pitchFamily="34" charset="0"/>
              <a:buChar char="•"/>
            </a:pPr>
            <a:r>
              <a:rPr lang="ro-RO" dirty="0"/>
              <a:t>Main </a:t>
            </a:r>
            <a:r>
              <a:rPr lang="en-US" dirty="0"/>
              <a:t>electrical interface groups for the Robot Arm </a:t>
            </a:r>
            <a:r>
              <a:rPr lang="ro-RO" dirty="0"/>
              <a:t>are </a:t>
            </a:r>
            <a:r>
              <a:rPr lang="en-US" dirty="0"/>
              <a:t>in the Control Box. </a:t>
            </a:r>
            <a:endParaRPr lang="ro-RO" dirty="0"/>
          </a:p>
        </p:txBody>
      </p:sp>
      <p:sp>
        <p:nvSpPr>
          <p:cNvPr id="7" name="Titel 2">
            <a:extLst>
              <a:ext uri="{FF2B5EF4-FFF2-40B4-BE49-F238E27FC236}">
                <a16:creationId xmlns:a16="http://schemas.microsoft.com/office/drawing/2014/main" id="{97F6641F-1AE7-4CB5-BE4B-E0F0EC873EA2}"/>
              </a:ext>
            </a:extLst>
          </p:cNvPr>
          <p:cNvSpPr>
            <a:spLocks noGrp="1"/>
          </p:cNvSpPr>
          <p:nvPr>
            <p:ph type="title"/>
          </p:nvPr>
        </p:nvSpPr>
        <p:spPr>
          <a:xfrm>
            <a:off x="2195737" y="296862"/>
            <a:ext cx="4896544" cy="719137"/>
          </a:xfrm>
        </p:spPr>
        <p:txBody>
          <a:bodyPr anchor="ctr"/>
          <a:lstStyle/>
          <a:p>
            <a:r>
              <a:rPr lang="en-GB" dirty="0"/>
              <a:t>Electrical </a:t>
            </a:r>
            <a:r>
              <a:rPr lang="ro-RO" dirty="0"/>
              <a:t>Installation</a:t>
            </a:r>
            <a:endParaRPr lang="en-US" b="0" noProof="0" dirty="0">
              <a:solidFill>
                <a:schemeClr val="tx1"/>
              </a:solidFill>
            </a:endParaRPr>
          </a:p>
        </p:txBody>
      </p:sp>
    </p:spTree>
    <p:extLst>
      <p:ext uri="{BB962C8B-B14F-4D97-AF65-F5344CB8AC3E}">
        <p14:creationId xmlns:p14="http://schemas.microsoft.com/office/powerpoint/2010/main" val="191604077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CF4D91B5-3186-4460-9F50-6AD93898121D}"/>
              </a:ext>
            </a:extLst>
          </p:cNvPr>
          <p:cNvSpPr txBox="1">
            <a:spLocks/>
          </p:cNvSpPr>
          <p:nvPr/>
        </p:nvSpPr>
        <p:spPr>
          <a:xfrm>
            <a:off x="395289" y="1439323"/>
            <a:ext cx="8137151" cy="4176116"/>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ro-RO" dirty="0"/>
              <a:t>Mains cable connect the Control Box to the energy source.</a:t>
            </a:r>
          </a:p>
          <a:p>
            <a:pPr marL="285750" indent="-285750">
              <a:buFont typeface="Arial" panose="020B0604020202020204" pitchFamily="34" charset="0"/>
              <a:buChar char="•"/>
            </a:pPr>
            <a:r>
              <a:rPr lang="en-US" dirty="0"/>
              <a:t>It is recommended to install a main switch to power off all equipment in the robot application as</a:t>
            </a:r>
            <a:r>
              <a:rPr lang="ro-RO" dirty="0"/>
              <a:t> </a:t>
            </a:r>
            <a:r>
              <a:rPr lang="en-US" dirty="0"/>
              <a:t>an easy means for lockout-tagout under service. </a:t>
            </a:r>
            <a:endParaRPr lang="ro-RO" dirty="0"/>
          </a:p>
          <a:p>
            <a:pPr marL="285750" indent="-285750">
              <a:buFont typeface="Arial" panose="020B0604020202020204" pitchFamily="34" charset="0"/>
              <a:buChar char="•"/>
            </a:pPr>
            <a:endParaRPr lang="ro-RO" dirty="0"/>
          </a:p>
          <a:p>
            <a:pPr marL="285750" indent="-285750">
              <a:buFont typeface="Arial" panose="020B0604020202020204" pitchFamily="34" charset="0"/>
              <a:buChar char="•"/>
            </a:pPr>
            <a:endParaRPr lang="ro-RO" dirty="0"/>
          </a:p>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en-US" dirty="0"/>
              <a:t>The mains supply is equipped with</a:t>
            </a:r>
            <a:r>
              <a:rPr lang="ro-RO" dirty="0"/>
              <a:t>: </a:t>
            </a:r>
            <a:endParaRPr lang="en-US" dirty="0"/>
          </a:p>
          <a:p>
            <a:pPr marL="825500" lvl="2" indent="-285750">
              <a:buFont typeface="Arial" pitchFamily="34" charset="0"/>
              <a:buChar char="•"/>
            </a:pPr>
            <a:r>
              <a:rPr lang="en-US" dirty="0"/>
              <a:t>Connection to ground</a:t>
            </a:r>
            <a:r>
              <a:rPr lang="ro-RO" dirty="0"/>
              <a:t>;</a:t>
            </a:r>
            <a:endParaRPr lang="en-US" dirty="0"/>
          </a:p>
          <a:p>
            <a:pPr marL="825500" lvl="2" indent="-285750">
              <a:buFont typeface="Arial" pitchFamily="34" charset="0"/>
              <a:buChar char="•"/>
            </a:pPr>
            <a:r>
              <a:rPr lang="en-US" dirty="0"/>
              <a:t>Main fuse</a:t>
            </a:r>
            <a:r>
              <a:rPr lang="ro-RO" dirty="0"/>
              <a:t>;</a:t>
            </a:r>
            <a:endParaRPr lang="en-US" dirty="0"/>
          </a:p>
          <a:p>
            <a:pPr marL="825500" lvl="2" indent="-285750">
              <a:buFont typeface="Arial" pitchFamily="34" charset="0"/>
              <a:buChar char="•"/>
            </a:pPr>
            <a:r>
              <a:rPr lang="en-US" dirty="0"/>
              <a:t>Residual current </a:t>
            </a:r>
            <a:r>
              <a:rPr lang="ro-RO" dirty="0"/>
              <a:t>device.</a:t>
            </a:r>
          </a:p>
        </p:txBody>
      </p:sp>
      <p:sp>
        <p:nvSpPr>
          <p:cNvPr id="7" name="Titel 2">
            <a:extLst>
              <a:ext uri="{FF2B5EF4-FFF2-40B4-BE49-F238E27FC236}">
                <a16:creationId xmlns:a16="http://schemas.microsoft.com/office/drawing/2014/main" id="{97F6641F-1AE7-4CB5-BE4B-E0F0EC873EA2}"/>
              </a:ext>
            </a:extLst>
          </p:cNvPr>
          <p:cNvSpPr>
            <a:spLocks noGrp="1"/>
          </p:cNvSpPr>
          <p:nvPr>
            <p:ph type="title"/>
          </p:nvPr>
        </p:nvSpPr>
        <p:spPr>
          <a:xfrm>
            <a:off x="2195737" y="296862"/>
            <a:ext cx="4896544" cy="719137"/>
          </a:xfrm>
        </p:spPr>
        <p:txBody>
          <a:bodyPr anchor="ctr"/>
          <a:lstStyle/>
          <a:p>
            <a:r>
              <a:rPr lang="en-GB" dirty="0"/>
              <a:t>Electrical </a:t>
            </a:r>
            <a:r>
              <a:rPr lang="ro-RO" dirty="0"/>
              <a:t>Installation</a:t>
            </a:r>
            <a:endParaRPr lang="en-US" b="0" noProof="0" dirty="0">
              <a:solidFill>
                <a:schemeClr val="tx1"/>
              </a:solidFill>
            </a:endParaRPr>
          </a:p>
        </p:txBody>
      </p:sp>
      <p:grpSp>
        <p:nvGrpSpPr>
          <p:cNvPr id="4" name="Group 3">
            <a:extLst>
              <a:ext uri="{FF2B5EF4-FFF2-40B4-BE49-F238E27FC236}">
                <a16:creationId xmlns:a16="http://schemas.microsoft.com/office/drawing/2014/main" id="{AD49647D-3232-466A-82CB-121272F98EE4}"/>
              </a:ext>
            </a:extLst>
          </p:cNvPr>
          <p:cNvGrpSpPr/>
          <p:nvPr/>
        </p:nvGrpSpPr>
        <p:grpSpPr>
          <a:xfrm>
            <a:off x="5088359" y="2852935"/>
            <a:ext cx="3660352" cy="3185827"/>
            <a:chOff x="5088359" y="2852935"/>
            <a:chExt cx="3660352" cy="3185827"/>
          </a:xfrm>
        </p:grpSpPr>
        <p:pic>
          <p:nvPicPr>
            <p:cNvPr id="2" name="Picture 1">
              <a:extLst>
                <a:ext uri="{FF2B5EF4-FFF2-40B4-BE49-F238E27FC236}">
                  <a16:creationId xmlns:a16="http://schemas.microsoft.com/office/drawing/2014/main" id="{1B33887A-4213-44D5-9BE6-89D5D4043CB9}"/>
                </a:ext>
              </a:extLst>
            </p:cNvPr>
            <p:cNvPicPr>
              <a:picLocks noChangeAspect="1"/>
            </p:cNvPicPr>
            <p:nvPr/>
          </p:nvPicPr>
          <p:blipFill>
            <a:blip r:embed="rId2"/>
            <a:stretch>
              <a:fillRect/>
            </a:stretch>
          </p:blipFill>
          <p:spPr>
            <a:xfrm>
              <a:off x="5088359" y="2852935"/>
              <a:ext cx="3660352" cy="3185827"/>
            </a:xfrm>
            <a:prstGeom prst="rect">
              <a:avLst/>
            </a:prstGeom>
          </p:spPr>
        </p:pic>
        <p:sp>
          <p:nvSpPr>
            <p:cNvPr id="3" name="Oval 2">
              <a:extLst>
                <a:ext uri="{FF2B5EF4-FFF2-40B4-BE49-F238E27FC236}">
                  <a16:creationId xmlns:a16="http://schemas.microsoft.com/office/drawing/2014/main" id="{649DBEF4-B47E-4313-A8CB-B8F10DB6F399}"/>
                </a:ext>
              </a:extLst>
            </p:cNvPr>
            <p:cNvSpPr/>
            <p:nvPr/>
          </p:nvSpPr>
          <p:spPr>
            <a:xfrm>
              <a:off x="7308304" y="5255399"/>
              <a:ext cx="1008111" cy="720080"/>
            </a:xfrm>
            <a:prstGeom prst="ellipse">
              <a:avLst/>
            </a:prstGeom>
            <a:noFill/>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grpSp>
    </p:spTree>
    <p:extLst>
      <p:ext uri="{BB962C8B-B14F-4D97-AF65-F5344CB8AC3E}">
        <p14:creationId xmlns:p14="http://schemas.microsoft.com/office/powerpoint/2010/main" val="388789350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CF4D91B5-3186-4460-9F50-6AD93898121D}"/>
              </a:ext>
            </a:extLst>
          </p:cNvPr>
          <p:cNvSpPr txBox="1">
            <a:spLocks/>
          </p:cNvSpPr>
          <p:nvPr/>
        </p:nvSpPr>
        <p:spPr>
          <a:xfrm>
            <a:off x="395289" y="1268760"/>
            <a:ext cx="8137151" cy="4535487"/>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ro-RO" sz="1800" dirty="0"/>
              <a:t>Main </a:t>
            </a:r>
            <a:r>
              <a:rPr lang="en-US" sz="1800" dirty="0"/>
              <a:t>electrical interface </a:t>
            </a:r>
            <a:r>
              <a:rPr lang="ro-RO" sz="1800" dirty="0"/>
              <a:t>from</a:t>
            </a:r>
            <a:r>
              <a:rPr lang="en-US" sz="1800" dirty="0"/>
              <a:t> Control Box</a:t>
            </a:r>
            <a:r>
              <a:rPr lang="ro-RO" sz="1800" dirty="0"/>
              <a:t> are</a:t>
            </a:r>
            <a:r>
              <a:rPr lang="en-US" sz="1800" dirty="0"/>
              <a:t> listed below</a:t>
            </a:r>
            <a:r>
              <a:rPr lang="ro-RO" sz="1800" dirty="0"/>
              <a:t>:</a:t>
            </a:r>
          </a:p>
          <a:p>
            <a:pPr marL="825500" lvl="2" indent="-285750">
              <a:buFont typeface="Arial" pitchFamily="34" charset="0"/>
              <a:buChar char="•"/>
            </a:pPr>
            <a:r>
              <a:rPr lang="en-US" sz="1800" dirty="0"/>
              <a:t>Mains connection</a:t>
            </a:r>
          </a:p>
          <a:p>
            <a:pPr marL="825500" lvl="2" indent="-285750">
              <a:buFont typeface="Arial" pitchFamily="34" charset="0"/>
              <a:buChar char="•"/>
            </a:pPr>
            <a:r>
              <a:rPr lang="en-US" sz="1800" dirty="0"/>
              <a:t>Robot connection</a:t>
            </a:r>
          </a:p>
          <a:p>
            <a:pPr marL="825500" lvl="2" indent="-285750">
              <a:buFont typeface="Arial" pitchFamily="34" charset="0"/>
              <a:buChar char="•"/>
            </a:pPr>
            <a:r>
              <a:rPr lang="en-US" sz="1800" dirty="0"/>
              <a:t>Controller I/O</a:t>
            </a:r>
          </a:p>
          <a:p>
            <a:pPr marL="825500" lvl="2" indent="-285750">
              <a:buFont typeface="Arial" pitchFamily="34" charset="0"/>
              <a:buChar char="•"/>
            </a:pPr>
            <a:r>
              <a:rPr lang="en-US" sz="1800" dirty="0"/>
              <a:t>Tool I/O</a:t>
            </a:r>
          </a:p>
          <a:p>
            <a:pPr marL="825500" lvl="2" indent="-285750">
              <a:buFont typeface="Arial" pitchFamily="34" charset="0"/>
              <a:buChar char="•"/>
            </a:pPr>
            <a:r>
              <a:rPr lang="en-US" sz="1800" dirty="0"/>
              <a:t>Ethernet</a:t>
            </a:r>
            <a:r>
              <a:rPr lang="ro-RO" sz="1800" dirty="0"/>
              <a:t>.</a:t>
            </a:r>
          </a:p>
          <a:p>
            <a:pPr marL="106362" indent="-285750">
              <a:buFont typeface="Arial" pitchFamily="34" charset="0"/>
              <a:buChar char="•"/>
            </a:pPr>
            <a:r>
              <a:rPr lang="en-US" sz="1800" dirty="0"/>
              <a:t>The term I/O refers to both digital and analog control signals</a:t>
            </a:r>
            <a:r>
              <a:rPr lang="ro-RO" sz="1800" dirty="0"/>
              <a:t>;</a:t>
            </a:r>
          </a:p>
        </p:txBody>
      </p:sp>
      <p:sp>
        <p:nvSpPr>
          <p:cNvPr id="7" name="Titel 2">
            <a:extLst>
              <a:ext uri="{FF2B5EF4-FFF2-40B4-BE49-F238E27FC236}">
                <a16:creationId xmlns:a16="http://schemas.microsoft.com/office/drawing/2014/main" id="{97F6641F-1AE7-4CB5-BE4B-E0F0EC873EA2}"/>
              </a:ext>
            </a:extLst>
          </p:cNvPr>
          <p:cNvSpPr>
            <a:spLocks noGrp="1"/>
          </p:cNvSpPr>
          <p:nvPr>
            <p:ph type="title"/>
          </p:nvPr>
        </p:nvSpPr>
        <p:spPr>
          <a:xfrm>
            <a:off x="2195737" y="296862"/>
            <a:ext cx="4896544" cy="719137"/>
          </a:xfrm>
        </p:spPr>
        <p:txBody>
          <a:bodyPr anchor="ctr"/>
          <a:lstStyle/>
          <a:p>
            <a:r>
              <a:rPr lang="en-GB" dirty="0"/>
              <a:t>Electrical </a:t>
            </a:r>
            <a:r>
              <a:rPr lang="ro-RO" dirty="0"/>
              <a:t>Installation</a:t>
            </a:r>
            <a:endParaRPr lang="en-US" b="0" noProof="0" dirty="0">
              <a:solidFill>
                <a:schemeClr val="tx1"/>
              </a:solidFill>
            </a:endParaRPr>
          </a:p>
        </p:txBody>
      </p:sp>
      <p:pic>
        <p:nvPicPr>
          <p:cNvPr id="5" name="Picture 4">
            <a:extLst>
              <a:ext uri="{FF2B5EF4-FFF2-40B4-BE49-F238E27FC236}">
                <a16:creationId xmlns:a16="http://schemas.microsoft.com/office/drawing/2014/main" id="{11E265C0-20C2-477E-9C41-21A219BC66E7}"/>
              </a:ext>
            </a:extLst>
          </p:cNvPr>
          <p:cNvPicPr>
            <a:picLocks noChangeAspect="1"/>
          </p:cNvPicPr>
          <p:nvPr/>
        </p:nvPicPr>
        <p:blipFill>
          <a:blip r:embed="rId2"/>
          <a:stretch>
            <a:fillRect/>
          </a:stretch>
        </p:blipFill>
        <p:spPr>
          <a:xfrm>
            <a:off x="2871157" y="4463730"/>
            <a:ext cx="5877554" cy="1645920"/>
          </a:xfrm>
          <a:prstGeom prst="rect">
            <a:avLst/>
          </a:prstGeom>
        </p:spPr>
      </p:pic>
    </p:spTree>
    <p:extLst>
      <p:ext uri="{BB962C8B-B14F-4D97-AF65-F5344CB8AC3E}">
        <p14:creationId xmlns:p14="http://schemas.microsoft.com/office/powerpoint/2010/main" val="376430838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CF4D91B5-3186-4460-9F50-6AD93898121D}"/>
              </a:ext>
            </a:extLst>
          </p:cNvPr>
          <p:cNvSpPr txBox="1">
            <a:spLocks/>
          </p:cNvSpPr>
          <p:nvPr/>
        </p:nvSpPr>
        <p:spPr>
          <a:xfrm>
            <a:off x="395289" y="1341437"/>
            <a:ext cx="8137151" cy="4895875"/>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ro-RO" dirty="0"/>
              <a:t>Inside Control Box, there is a Controller </a:t>
            </a:r>
            <a:r>
              <a:rPr lang="en-US" b="1" dirty="0"/>
              <a:t>I/O </a:t>
            </a:r>
            <a:r>
              <a:rPr lang="ro-RO" dirty="0"/>
              <a:t>which allows </a:t>
            </a:r>
            <a:r>
              <a:rPr lang="en-US" dirty="0"/>
              <a:t>a wide range of equipment including pneumatic</a:t>
            </a:r>
            <a:r>
              <a:rPr lang="ro-RO" dirty="0"/>
              <a:t> to be conected to cobot software.</a:t>
            </a:r>
          </a:p>
          <a:p>
            <a:endParaRPr lang="ro-RO" dirty="0"/>
          </a:p>
          <a:p>
            <a:endParaRPr lang="ro-RO" dirty="0"/>
          </a:p>
          <a:p>
            <a:endParaRPr lang="ro-RO" dirty="0"/>
          </a:p>
          <a:p>
            <a:endParaRPr lang="ro-RO" dirty="0"/>
          </a:p>
          <a:p>
            <a:pPr>
              <a:buFont typeface="Arial" panose="020B0604020202020204" pitchFamily="34" charset="0"/>
              <a:buChar char="•"/>
            </a:pPr>
            <a:endParaRPr lang="ro-RO" dirty="0"/>
          </a:p>
          <a:p>
            <a:pPr>
              <a:buFont typeface="Arial" panose="020B0604020202020204" pitchFamily="34" charset="0"/>
              <a:buChar char="•"/>
            </a:pPr>
            <a:r>
              <a:rPr lang="en-US" dirty="0"/>
              <a:t>The meaning of the color schemes listed below must be maintained</a:t>
            </a:r>
            <a:r>
              <a:rPr lang="ro-RO" dirty="0"/>
              <a:t>:</a:t>
            </a:r>
            <a:endParaRPr lang="en-US" dirty="0"/>
          </a:p>
          <a:p>
            <a:pPr marL="106362" indent="-285750">
              <a:buFont typeface="Arial" pitchFamily="34" charset="0"/>
              <a:buChar char="•"/>
            </a:pPr>
            <a:endParaRPr lang="ro-RO" dirty="0"/>
          </a:p>
        </p:txBody>
      </p:sp>
      <p:sp>
        <p:nvSpPr>
          <p:cNvPr id="7" name="Titel 2">
            <a:extLst>
              <a:ext uri="{FF2B5EF4-FFF2-40B4-BE49-F238E27FC236}">
                <a16:creationId xmlns:a16="http://schemas.microsoft.com/office/drawing/2014/main" id="{97F6641F-1AE7-4CB5-BE4B-E0F0EC873EA2}"/>
              </a:ext>
            </a:extLst>
          </p:cNvPr>
          <p:cNvSpPr>
            <a:spLocks noGrp="1"/>
          </p:cNvSpPr>
          <p:nvPr>
            <p:ph type="title"/>
          </p:nvPr>
        </p:nvSpPr>
        <p:spPr>
          <a:xfrm>
            <a:off x="2195737" y="296862"/>
            <a:ext cx="4896544" cy="719137"/>
          </a:xfrm>
        </p:spPr>
        <p:txBody>
          <a:bodyPr anchor="ctr"/>
          <a:lstStyle/>
          <a:p>
            <a:r>
              <a:rPr lang="en-GB" dirty="0"/>
              <a:t>Electrical </a:t>
            </a:r>
            <a:r>
              <a:rPr lang="ro-RO" dirty="0"/>
              <a:t>Installation</a:t>
            </a:r>
            <a:endParaRPr lang="en-US" b="0" noProof="0" dirty="0">
              <a:solidFill>
                <a:schemeClr val="tx1"/>
              </a:solidFill>
            </a:endParaRPr>
          </a:p>
        </p:txBody>
      </p:sp>
      <p:pic>
        <p:nvPicPr>
          <p:cNvPr id="2" name="Picture 1">
            <a:extLst>
              <a:ext uri="{FF2B5EF4-FFF2-40B4-BE49-F238E27FC236}">
                <a16:creationId xmlns:a16="http://schemas.microsoft.com/office/drawing/2014/main" id="{3FFADFE9-964D-4D62-92E4-3E6224BEF144}"/>
              </a:ext>
            </a:extLst>
          </p:cNvPr>
          <p:cNvPicPr>
            <a:picLocks noChangeAspect="1"/>
          </p:cNvPicPr>
          <p:nvPr/>
        </p:nvPicPr>
        <p:blipFill>
          <a:blip r:embed="rId2"/>
          <a:stretch>
            <a:fillRect/>
          </a:stretch>
        </p:blipFill>
        <p:spPr>
          <a:xfrm>
            <a:off x="827584" y="1970880"/>
            <a:ext cx="6715125" cy="1638300"/>
          </a:xfrm>
          <a:prstGeom prst="rect">
            <a:avLst/>
          </a:prstGeom>
        </p:spPr>
      </p:pic>
      <p:pic>
        <p:nvPicPr>
          <p:cNvPr id="3" name="Picture 2">
            <a:extLst>
              <a:ext uri="{FF2B5EF4-FFF2-40B4-BE49-F238E27FC236}">
                <a16:creationId xmlns:a16="http://schemas.microsoft.com/office/drawing/2014/main" id="{DF53166A-D2AF-4871-B3DB-BB064603FE24}"/>
              </a:ext>
            </a:extLst>
          </p:cNvPr>
          <p:cNvPicPr>
            <a:picLocks noChangeAspect="1"/>
          </p:cNvPicPr>
          <p:nvPr/>
        </p:nvPicPr>
        <p:blipFill>
          <a:blip r:embed="rId3"/>
          <a:stretch>
            <a:fillRect/>
          </a:stretch>
        </p:blipFill>
        <p:spPr>
          <a:xfrm>
            <a:off x="2058801" y="4725144"/>
            <a:ext cx="4810125" cy="1285875"/>
          </a:xfrm>
          <a:prstGeom prst="rect">
            <a:avLst/>
          </a:prstGeom>
        </p:spPr>
      </p:pic>
    </p:spTree>
    <p:extLst>
      <p:ext uri="{BB962C8B-B14F-4D97-AF65-F5344CB8AC3E}">
        <p14:creationId xmlns:p14="http://schemas.microsoft.com/office/powerpoint/2010/main" val="376518529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27336" y="1341437"/>
            <a:ext cx="3240608" cy="4535487"/>
          </a:xfrm>
        </p:spPr>
        <p:txBody>
          <a:bodyPr>
            <a:normAutofit/>
          </a:bodyPr>
          <a:lstStyle/>
          <a:p>
            <a:pPr marL="342900" indent="-342900">
              <a:buFont typeface="+mj-lt"/>
              <a:buAutoNum type="alphaUcPeriod"/>
            </a:pPr>
            <a:r>
              <a:rPr lang="ro-RO" b="1" dirty="0"/>
              <a:t>Theoretical Module</a:t>
            </a:r>
            <a:endParaRPr lang="en-US" b="1" dirty="0"/>
          </a:p>
          <a:p>
            <a:pPr lvl="2"/>
            <a:r>
              <a:rPr lang="en-GB" dirty="0">
                <a:solidFill>
                  <a:schemeClr val="bg1">
                    <a:lumMod val="65000"/>
                  </a:schemeClr>
                </a:solidFill>
              </a:rPr>
              <a:t>General </a:t>
            </a:r>
            <a:r>
              <a:rPr lang="ro-RO" dirty="0">
                <a:solidFill>
                  <a:schemeClr val="bg1">
                    <a:lumMod val="65000"/>
                  </a:schemeClr>
                </a:solidFill>
              </a:rPr>
              <a:t>Presentation</a:t>
            </a:r>
            <a:endParaRPr lang="en-US" dirty="0">
              <a:solidFill>
                <a:schemeClr val="bg1">
                  <a:lumMod val="65000"/>
                </a:schemeClr>
              </a:solidFill>
            </a:endParaRPr>
          </a:p>
          <a:p>
            <a:pPr lvl="2"/>
            <a:r>
              <a:rPr lang="ro-RO" dirty="0">
                <a:solidFill>
                  <a:schemeClr val="bg1">
                    <a:lumMod val="65000"/>
                  </a:schemeClr>
                </a:solidFill>
              </a:rPr>
              <a:t>Cobot</a:t>
            </a:r>
            <a:r>
              <a:rPr lang="en-GB" dirty="0">
                <a:solidFill>
                  <a:schemeClr val="bg1">
                    <a:lumMod val="65000"/>
                  </a:schemeClr>
                </a:solidFill>
              </a:rPr>
              <a:t> </a:t>
            </a:r>
            <a:r>
              <a:rPr lang="ro-RO" dirty="0">
                <a:solidFill>
                  <a:schemeClr val="bg1">
                    <a:lumMod val="65000"/>
                  </a:schemeClr>
                </a:solidFill>
              </a:rPr>
              <a:t>S</a:t>
            </a:r>
            <a:r>
              <a:rPr lang="en-GB" dirty="0">
                <a:solidFill>
                  <a:schemeClr val="bg1">
                    <a:lumMod val="65000"/>
                  </a:schemeClr>
                </a:solidFill>
              </a:rPr>
              <a:t>election</a:t>
            </a:r>
            <a:r>
              <a:rPr lang="en-US" noProof="0" dirty="0">
                <a:solidFill>
                  <a:schemeClr val="bg1">
                    <a:lumMod val="65000"/>
                  </a:schemeClr>
                </a:solidFill>
              </a:rPr>
              <a:t> </a:t>
            </a:r>
          </a:p>
          <a:p>
            <a:pPr lvl="2"/>
            <a:r>
              <a:rPr lang="en-GB" dirty="0">
                <a:solidFill>
                  <a:schemeClr val="bg1">
                    <a:lumMod val="65000"/>
                  </a:schemeClr>
                </a:solidFill>
              </a:rPr>
              <a:t>Mechanical </a:t>
            </a:r>
            <a:r>
              <a:rPr lang="ro-RO" dirty="0">
                <a:solidFill>
                  <a:schemeClr val="bg1">
                    <a:lumMod val="65000"/>
                  </a:schemeClr>
                </a:solidFill>
              </a:rPr>
              <a:t>Installation</a:t>
            </a:r>
            <a:endParaRPr lang="en-US" dirty="0">
              <a:solidFill>
                <a:schemeClr val="bg1">
                  <a:lumMod val="65000"/>
                </a:schemeClr>
              </a:solidFill>
            </a:endParaRPr>
          </a:p>
          <a:p>
            <a:pPr lvl="2"/>
            <a:r>
              <a:rPr lang="ro-RO" dirty="0">
                <a:solidFill>
                  <a:schemeClr val="bg1">
                    <a:lumMod val="65000"/>
                  </a:schemeClr>
                </a:solidFill>
              </a:rPr>
              <a:t>Griper Development</a:t>
            </a:r>
          </a:p>
          <a:p>
            <a:pPr lvl="2"/>
            <a:r>
              <a:rPr lang="en-GB" dirty="0">
                <a:solidFill>
                  <a:schemeClr val="bg1">
                    <a:lumMod val="65000"/>
                  </a:schemeClr>
                </a:solidFill>
              </a:rPr>
              <a:t>Electrical </a:t>
            </a:r>
            <a:r>
              <a:rPr lang="ro-RO" dirty="0">
                <a:solidFill>
                  <a:schemeClr val="bg1">
                    <a:lumMod val="65000"/>
                  </a:schemeClr>
                </a:solidFill>
              </a:rPr>
              <a:t>Installation</a:t>
            </a:r>
          </a:p>
          <a:p>
            <a:pPr lvl="2"/>
            <a:r>
              <a:rPr lang="en-GB" dirty="0"/>
              <a:t>Software </a:t>
            </a:r>
            <a:r>
              <a:rPr lang="ro-RO" dirty="0"/>
              <a:t>of Cobot</a:t>
            </a:r>
          </a:p>
          <a:p>
            <a:pPr lvl="2"/>
            <a:r>
              <a:rPr lang="en-GB" dirty="0">
                <a:solidFill>
                  <a:schemeClr val="bg1">
                    <a:lumMod val="65000"/>
                  </a:schemeClr>
                </a:solidFill>
              </a:rPr>
              <a:t>Design of </a:t>
            </a:r>
            <a:r>
              <a:rPr lang="ro-RO" dirty="0">
                <a:solidFill>
                  <a:schemeClr val="bg1">
                    <a:lumMod val="65000"/>
                  </a:schemeClr>
                </a:solidFill>
              </a:rPr>
              <a:t>Cobot</a:t>
            </a:r>
            <a:r>
              <a:rPr lang="en-GB" dirty="0">
                <a:solidFill>
                  <a:schemeClr val="bg1">
                    <a:lumMod val="65000"/>
                  </a:schemeClr>
                </a:solidFill>
              </a:rPr>
              <a:t> </a:t>
            </a:r>
            <a:r>
              <a:rPr lang="ro-RO" dirty="0">
                <a:solidFill>
                  <a:schemeClr val="bg1">
                    <a:lumMod val="65000"/>
                  </a:schemeClr>
                </a:solidFill>
              </a:rPr>
              <a:t>Program</a:t>
            </a:r>
            <a:endParaRPr lang="en-US" dirty="0">
              <a:solidFill>
                <a:schemeClr val="bg1">
                  <a:lumMod val="65000"/>
                </a:schemeClr>
              </a:solidFill>
            </a:endParaRPr>
          </a:p>
          <a:p>
            <a:pPr marL="642938" lvl="1" indent="-285750"/>
            <a:endParaRPr lang="en-US" dirty="0"/>
          </a:p>
        </p:txBody>
      </p:sp>
      <p:sp>
        <p:nvSpPr>
          <p:cNvPr id="9" name="Titel 2">
            <a:extLst>
              <a:ext uri="{FF2B5EF4-FFF2-40B4-BE49-F238E27FC236}">
                <a16:creationId xmlns:a16="http://schemas.microsoft.com/office/drawing/2014/main" id="{E490C2B2-ADA6-4CF1-8479-F69109D00E9A}"/>
              </a:ext>
            </a:extLst>
          </p:cNvPr>
          <p:cNvSpPr>
            <a:spLocks noGrp="1"/>
          </p:cNvSpPr>
          <p:nvPr>
            <p:ph type="title"/>
          </p:nvPr>
        </p:nvSpPr>
        <p:spPr>
          <a:xfrm>
            <a:off x="2195737" y="296862"/>
            <a:ext cx="4896544" cy="719137"/>
          </a:xfrm>
        </p:spPr>
        <p:txBody>
          <a:bodyPr anchor="ctr"/>
          <a:lstStyle/>
          <a:p>
            <a:pPr algn="ctr"/>
            <a:r>
              <a:rPr lang="ro-RO" noProof="0" dirty="0"/>
              <a:t>Content</a:t>
            </a:r>
            <a:endParaRPr lang="en-US" b="0" noProof="0" dirty="0">
              <a:solidFill>
                <a:schemeClr val="tx1"/>
              </a:solidFill>
            </a:endParaRPr>
          </a:p>
        </p:txBody>
      </p:sp>
      <p:pic>
        <p:nvPicPr>
          <p:cNvPr id="4" name="Picture 3">
            <a:extLst>
              <a:ext uri="{FF2B5EF4-FFF2-40B4-BE49-F238E27FC236}">
                <a16:creationId xmlns:a16="http://schemas.microsoft.com/office/drawing/2014/main" id="{8DAFBFAC-DF2E-4129-B8C2-7FC51D6ECAE3}"/>
              </a:ext>
            </a:extLst>
          </p:cNvPr>
          <p:cNvPicPr>
            <a:picLocks noChangeAspect="1"/>
          </p:cNvPicPr>
          <p:nvPr/>
        </p:nvPicPr>
        <p:blipFill rotWithShape="1">
          <a:blip r:embed="rId3"/>
          <a:srcRect b="3610"/>
          <a:stretch/>
        </p:blipFill>
        <p:spPr>
          <a:xfrm>
            <a:off x="5748089" y="1066005"/>
            <a:ext cx="3000375" cy="5086349"/>
          </a:xfrm>
          <a:prstGeom prst="rect">
            <a:avLst/>
          </a:prstGeom>
        </p:spPr>
      </p:pic>
    </p:spTree>
    <p:extLst>
      <p:ext uri="{BB962C8B-B14F-4D97-AF65-F5344CB8AC3E}">
        <p14:creationId xmlns:p14="http://schemas.microsoft.com/office/powerpoint/2010/main" val="329574991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A2613460-BFEA-4AA4-991E-023E96E35510}"/>
              </a:ext>
            </a:extLst>
          </p:cNvPr>
          <p:cNvSpPr txBox="1">
            <a:spLocks/>
          </p:cNvSpPr>
          <p:nvPr/>
        </p:nvSpPr>
        <p:spPr>
          <a:xfrm>
            <a:off x="395290" y="1341437"/>
            <a:ext cx="8353422" cy="4751859"/>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endParaRPr lang="ro-RO" dirty="0"/>
          </a:p>
          <a:p>
            <a:pPr marL="285750" indent="-285750">
              <a:lnSpc>
                <a:spcPct val="150000"/>
              </a:lnSpc>
              <a:buFont typeface="Arial" panose="020B0604020202020204" pitchFamily="34" charset="0"/>
              <a:buChar char="•"/>
            </a:pPr>
            <a:r>
              <a:rPr lang="en-US" dirty="0"/>
              <a:t>The </a:t>
            </a:r>
            <a:r>
              <a:rPr lang="en-US" b="1" dirty="0"/>
              <a:t>PolyScope</a:t>
            </a:r>
            <a:r>
              <a:rPr lang="en-US" dirty="0"/>
              <a:t> or robot user interface is the touch screen on your Teach Pendant panel.</a:t>
            </a:r>
            <a:endParaRPr lang="ro-RO" dirty="0"/>
          </a:p>
          <a:p>
            <a:pPr marL="285750" indent="-285750">
              <a:lnSpc>
                <a:spcPct val="150000"/>
              </a:lnSpc>
              <a:buFont typeface="Arial" panose="020B0604020202020204" pitchFamily="34" charset="0"/>
              <a:buChar char="•"/>
            </a:pPr>
            <a:r>
              <a:rPr lang="ro-RO" dirty="0"/>
              <a:t>It is developed by Universal Robots company.</a:t>
            </a:r>
          </a:p>
          <a:p>
            <a:pPr marL="285750" indent="-285750">
              <a:lnSpc>
                <a:spcPct val="150000"/>
              </a:lnSpc>
              <a:buFont typeface="Arial" panose="020B0604020202020204" pitchFamily="34" charset="0"/>
              <a:buChar char="•"/>
            </a:pPr>
            <a:r>
              <a:rPr lang="en-US" dirty="0"/>
              <a:t>It is the</a:t>
            </a:r>
            <a:r>
              <a:rPr lang="ro-RO" dirty="0"/>
              <a:t> </a:t>
            </a:r>
            <a:r>
              <a:rPr lang="en-US" dirty="0"/>
              <a:t>graphical user interface (GUI) that operates the robot arm and control box, executes and creates</a:t>
            </a:r>
            <a:r>
              <a:rPr lang="ro-RO" dirty="0"/>
              <a:t> </a:t>
            </a:r>
            <a:r>
              <a:rPr lang="en-US" dirty="0"/>
              <a:t>robot programs. </a:t>
            </a:r>
            <a:endParaRPr lang="ro-RO" dirty="0"/>
          </a:p>
          <a:p>
            <a:pPr marL="285750" indent="-285750">
              <a:lnSpc>
                <a:spcPct val="150000"/>
              </a:lnSpc>
              <a:buFont typeface="Arial" panose="020B0604020202020204" pitchFamily="34" charset="0"/>
              <a:buChar char="•"/>
            </a:pPr>
            <a:r>
              <a:rPr lang="ro-RO" dirty="0"/>
              <a:t>The PolyScope it is built based on Debian Linux</a:t>
            </a:r>
          </a:p>
          <a:p>
            <a:pPr marL="285750" indent="-285750">
              <a:lnSpc>
                <a:spcPct val="150000"/>
              </a:lnSpc>
              <a:buFont typeface="Arial" panose="020B0604020202020204" pitchFamily="34" charset="0"/>
              <a:buChar char="•"/>
            </a:pPr>
            <a:endParaRPr lang="en-US" dirty="0"/>
          </a:p>
        </p:txBody>
      </p:sp>
      <p:sp>
        <p:nvSpPr>
          <p:cNvPr id="10" name="Titel 2">
            <a:extLst>
              <a:ext uri="{FF2B5EF4-FFF2-40B4-BE49-F238E27FC236}">
                <a16:creationId xmlns:a16="http://schemas.microsoft.com/office/drawing/2014/main" id="{BC3F8AA4-8AA7-47E2-B9E2-D1BF24B48BF3}"/>
              </a:ext>
            </a:extLst>
          </p:cNvPr>
          <p:cNvSpPr>
            <a:spLocks noGrp="1"/>
          </p:cNvSpPr>
          <p:nvPr>
            <p:ph type="title"/>
          </p:nvPr>
        </p:nvSpPr>
        <p:spPr>
          <a:xfrm>
            <a:off x="2195737" y="296862"/>
            <a:ext cx="4896544" cy="719137"/>
          </a:xfrm>
        </p:spPr>
        <p:txBody>
          <a:bodyPr anchor="ctr"/>
          <a:lstStyle/>
          <a:p>
            <a:r>
              <a:rPr lang="en-GB" dirty="0"/>
              <a:t>Software of Cobot</a:t>
            </a:r>
          </a:p>
        </p:txBody>
      </p:sp>
      <p:pic>
        <p:nvPicPr>
          <p:cNvPr id="5" name="Content Placeholder 7">
            <a:extLst>
              <a:ext uri="{FF2B5EF4-FFF2-40B4-BE49-F238E27FC236}">
                <a16:creationId xmlns:a16="http://schemas.microsoft.com/office/drawing/2014/main" id="{F8F676D8-9AD5-4215-873E-B1CA332DD7B2}"/>
              </a:ext>
            </a:extLst>
          </p:cNvPr>
          <p:cNvPicPr>
            <a:picLocks noGrp="1" noChangeAspect="1"/>
          </p:cNvPicPr>
          <p:nvPr>
            <p:ph idx="1"/>
          </p:nvPr>
        </p:nvPicPr>
        <p:blipFill rotWithShape="1">
          <a:blip r:embed="rId2"/>
          <a:srcRect l="36207" t="15204" r="4744"/>
          <a:stretch/>
        </p:blipFill>
        <p:spPr>
          <a:xfrm>
            <a:off x="5148064" y="3216795"/>
            <a:ext cx="3780420" cy="2891902"/>
          </a:xfrm>
          <a:prstGeom prst="rect">
            <a:avLst/>
          </a:prstGeom>
        </p:spPr>
      </p:pic>
    </p:spTree>
    <p:extLst>
      <p:ext uri="{BB962C8B-B14F-4D97-AF65-F5344CB8AC3E}">
        <p14:creationId xmlns:p14="http://schemas.microsoft.com/office/powerpoint/2010/main" val="311195541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A2613460-BFEA-4AA4-991E-023E96E35510}"/>
              </a:ext>
            </a:extLst>
          </p:cNvPr>
          <p:cNvSpPr txBox="1">
            <a:spLocks/>
          </p:cNvSpPr>
          <p:nvPr/>
        </p:nvSpPr>
        <p:spPr>
          <a:xfrm>
            <a:off x="395290" y="1341437"/>
            <a:ext cx="8353422" cy="4751859"/>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ro-RO" dirty="0"/>
              <a:t>The UR Cobots operates in several modes:</a:t>
            </a:r>
          </a:p>
          <a:p>
            <a:pPr marL="649288" lvl="1" indent="-285750">
              <a:lnSpc>
                <a:spcPct val="150000"/>
              </a:lnSpc>
              <a:buFont typeface="Arial" panose="020B0604020202020204" pitchFamily="34" charset="0"/>
              <a:buChar char="•"/>
            </a:pPr>
            <a:r>
              <a:rPr lang="ro-RO" b="1" dirty="0"/>
              <a:t>Normal mode </a:t>
            </a:r>
            <a:r>
              <a:rPr lang="ro-RO" dirty="0"/>
              <a:t>– the cobots operates in a protective mode, safety limitations while the cobot is performing designated tasks;</a:t>
            </a:r>
          </a:p>
          <a:p>
            <a:pPr marL="649288" lvl="1" indent="-285750">
              <a:lnSpc>
                <a:spcPct val="150000"/>
              </a:lnSpc>
              <a:buFont typeface="Arial" panose="020B0604020202020204" pitchFamily="34" charset="0"/>
              <a:buChar char="•"/>
            </a:pPr>
            <a:r>
              <a:rPr lang="ro-RO" b="1" dirty="0"/>
              <a:t>Reduced mode </a:t>
            </a:r>
            <a:r>
              <a:rPr lang="ro-RO" dirty="0"/>
              <a:t>– </a:t>
            </a:r>
            <a:r>
              <a:rPr lang="en-US" dirty="0"/>
              <a:t>Active when the robot T</a:t>
            </a:r>
            <a:r>
              <a:rPr lang="ro-RO" dirty="0"/>
              <a:t>ool </a:t>
            </a:r>
            <a:r>
              <a:rPr lang="en-US" dirty="0"/>
              <a:t>C</a:t>
            </a:r>
            <a:r>
              <a:rPr lang="ro-RO" dirty="0"/>
              <a:t>enter </a:t>
            </a:r>
            <a:r>
              <a:rPr lang="en-US" dirty="0"/>
              <a:t>P</a:t>
            </a:r>
            <a:r>
              <a:rPr lang="ro-RO" dirty="0"/>
              <a:t>oint</a:t>
            </a:r>
            <a:r>
              <a:rPr lang="en-US" dirty="0"/>
              <a:t> is positioned beyond a Trigger Reduced mode plane or when triggered using a configurable input</a:t>
            </a:r>
            <a:r>
              <a:rPr lang="ro-RO" dirty="0"/>
              <a:t>.</a:t>
            </a:r>
          </a:p>
          <a:p>
            <a:pPr marL="649288" lvl="1" indent="-285750">
              <a:lnSpc>
                <a:spcPct val="150000"/>
              </a:lnSpc>
              <a:buFont typeface="Arial" panose="020B0604020202020204" pitchFamily="34" charset="0"/>
              <a:buChar char="•"/>
            </a:pPr>
            <a:r>
              <a:rPr lang="ro-RO" b="1" dirty="0"/>
              <a:t>Recovery mode</a:t>
            </a:r>
            <a:r>
              <a:rPr lang="ro-RO" dirty="0"/>
              <a:t> – when the robot is outside allowed area. </a:t>
            </a:r>
            <a:r>
              <a:rPr lang="en-US" dirty="0"/>
              <a:t>This mode allows the robot to move slowly back to the allowed area using </a:t>
            </a:r>
            <a:r>
              <a:rPr lang="en-US" dirty="0" err="1"/>
              <a:t>MoveTab</a:t>
            </a:r>
            <a:r>
              <a:rPr lang="ro-RO" dirty="0"/>
              <a:t> </a:t>
            </a:r>
            <a:r>
              <a:rPr lang="en-US" dirty="0"/>
              <a:t>or </a:t>
            </a:r>
            <a:r>
              <a:rPr lang="en-US" dirty="0" err="1"/>
              <a:t>Freedrive</a:t>
            </a:r>
            <a:r>
              <a:rPr lang="en-US" dirty="0"/>
              <a:t>. It is not possible to run programs for the robot in this mode.</a:t>
            </a:r>
            <a:endParaRPr lang="ro-RO" dirty="0"/>
          </a:p>
          <a:p>
            <a:pPr marL="285750" indent="-285750">
              <a:lnSpc>
                <a:spcPct val="150000"/>
              </a:lnSpc>
              <a:buFont typeface="Arial" panose="020B0604020202020204" pitchFamily="34" charset="0"/>
              <a:buChar char="•"/>
            </a:pPr>
            <a:endParaRPr lang="en-US" dirty="0"/>
          </a:p>
        </p:txBody>
      </p:sp>
      <p:sp>
        <p:nvSpPr>
          <p:cNvPr id="10" name="Titel 2">
            <a:extLst>
              <a:ext uri="{FF2B5EF4-FFF2-40B4-BE49-F238E27FC236}">
                <a16:creationId xmlns:a16="http://schemas.microsoft.com/office/drawing/2014/main" id="{BC3F8AA4-8AA7-47E2-B9E2-D1BF24B48BF3}"/>
              </a:ext>
            </a:extLst>
          </p:cNvPr>
          <p:cNvSpPr>
            <a:spLocks noGrp="1"/>
          </p:cNvSpPr>
          <p:nvPr>
            <p:ph type="title"/>
          </p:nvPr>
        </p:nvSpPr>
        <p:spPr>
          <a:xfrm>
            <a:off x="2195737" y="296862"/>
            <a:ext cx="4896544" cy="719137"/>
          </a:xfrm>
        </p:spPr>
        <p:txBody>
          <a:bodyPr anchor="ctr"/>
          <a:lstStyle/>
          <a:p>
            <a:r>
              <a:rPr lang="en-GB" dirty="0"/>
              <a:t>Software of Cobot</a:t>
            </a:r>
          </a:p>
        </p:txBody>
      </p:sp>
      <p:pic>
        <p:nvPicPr>
          <p:cNvPr id="4" name="Picture 3">
            <a:extLst>
              <a:ext uri="{FF2B5EF4-FFF2-40B4-BE49-F238E27FC236}">
                <a16:creationId xmlns:a16="http://schemas.microsoft.com/office/drawing/2014/main" id="{DA34D81A-3EC2-43FA-916A-04F3B7A143BC}"/>
              </a:ext>
            </a:extLst>
          </p:cNvPr>
          <p:cNvPicPr>
            <a:picLocks noChangeAspect="1"/>
          </p:cNvPicPr>
          <p:nvPr/>
        </p:nvPicPr>
        <p:blipFill>
          <a:blip r:embed="rId2"/>
          <a:stretch>
            <a:fillRect/>
          </a:stretch>
        </p:blipFill>
        <p:spPr>
          <a:xfrm>
            <a:off x="4761517" y="4750271"/>
            <a:ext cx="4010025" cy="1343025"/>
          </a:xfrm>
          <a:prstGeom prst="rect">
            <a:avLst/>
          </a:prstGeom>
        </p:spPr>
      </p:pic>
    </p:spTree>
    <p:extLst>
      <p:ext uri="{BB962C8B-B14F-4D97-AF65-F5344CB8AC3E}">
        <p14:creationId xmlns:p14="http://schemas.microsoft.com/office/powerpoint/2010/main" val="314207241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A2613460-BFEA-4AA4-991E-023E96E35510}"/>
              </a:ext>
            </a:extLst>
          </p:cNvPr>
          <p:cNvSpPr txBox="1">
            <a:spLocks/>
          </p:cNvSpPr>
          <p:nvPr/>
        </p:nvSpPr>
        <p:spPr>
          <a:xfrm>
            <a:off x="395290" y="1341437"/>
            <a:ext cx="8425182" cy="4751859"/>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ro-RO" dirty="0"/>
              <a:t>The UR Cobots operates in several modes:</a:t>
            </a:r>
          </a:p>
          <a:p>
            <a:pPr marL="649288" lvl="1" indent="-285750">
              <a:lnSpc>
                <a:spcPct val="150000"/>
              </a:lnSpc>
              <a:buFont typeface="Arial" panose="020B0604020202020204" pitchFamily="34" charset="0"/>
              <a:buChar char="•"/>
            </a:pPr>
            <a:r>
              <a:rPr lang="ro-RO" b="1" dirty="0"/>
              <a:t>Freedrive mode - </a:t>
            </a:r>
            <a:r>
              <a:rPr lang="en-US" dirty="0"/>
              <a:t>When in </a:t>
            </a:r>
            <a:r>
              <a:rPr lang="en-US" dirty="0" err="1"/>
              <a:t>Freedrive</a:t>
            </a:r>
            <a:r>
              <a:rPr lang="en-US" dirty="0"/>
              <a:t> mode and the movement of the robot arm comes close to certain limits, the user will feel a repelling force. This force is generated for limits on the position, orientation and speed of the robot TCP and the position and speed of the joints. The purpose of this repelling force is to inform the user that the current position or speed is close to a limit and to prevent the robot from violating that limit. However, if enough force is applied by the user to the robot arm, the limit can be violated. The magnitude of the force increases as the robot arm comes closer to the limit.</a:t>
            </a:r>
            <a:endParaRPr lang="ro-RO" dirty="0"/>
          </a:p>
          <a:p>
            <a:pPr marL="649288" lvl="1" indent="-285750">
              <a:lnSpc>
                <a:spcPct val="150000"/>
              </a:lnSpc>
              <a:buFont typeface="Arial" panose="020B0604020202020204" pitchFamily="34" charset="0"/>
              <a:buChar char="•"/>
            </a:pPr>
            <a:r>
              <a:rPr lang="ro-RO" b="1" dirty="0"/>
              <a:t>Backdrive mode</a:t>
            </a:r>
            <a:r>
              <a:rPr lang="ro-RO" dirty="0"/>
              <a:t> – </a:t>
            </a:r>
            <a:r>
              <a:rPr lang="en-US" dirty="0"/>
              <a:t>can be used to forcefully move specific joints</a:t>
            </a:r>
            <a:r>
              <a:rPr lang="ro-RO" dirty="0"/>
              <a:t> </a:t>
            </a:r>
            <a:r>
              <a:rPr lang="en-US" dirty="0"/>
              <a:t>to a desired position without releasing all brakes in the robot arm.</a:t>
            </a:r>
            <a:endParaRPr lang="ro-RO" dirty="0"/>
          </a:p>
          <a:p>
            <a:pPr marL="285750" indent="-285750">
              <a:lnSpc>
                <a:spcPct val="150000"/>
              </a:lnSpc>
              <a:buFont typeface="Arial" panose="020B0604020202020204" pitchFamily="34" charset="0"/>
              <a:buChar char="•"/>
            </a:pPr>
            <a:endParaRPr lang="en-US" dirty="0"/>
          </a:p>
        </p:txBody>
      </p:sp>
      <p:sp>
        <p:nvSpPr>
          <p:cNvPr id="10" name="Titel 2">
            <a:extLst>
              <a:ext uri="{FF2B5EF4-FFF2-40B4-BE49-F238E27FC236}">
                <a16:creationId xmlns:a16="http://schemas.microsoft.com/office/drawing/2014/main" id="{BC3F8AA4-8AA7-47E2-B9E2-D1BF24B48BF3}"/>
              </a:ext>
            </a:extLst>
          </p:cNvPr>
          <p:cNvSpPr>
            <a:spLocks noGrp="1"/>
          </p:cNvSpPr>
          <p:nvPr>
            <p:ph type="title"/>
          </p:nvPr>
        </p:nvSpPr>
        <p:spPr>
          <a:xfrm>
            <a:off x="2195737" y="296862"/>
            <a:ext cx="4896544" cy="719137"/>
          </a:xfrm>
        </p:spPr>
        <p:txBody>
          <a:bodyPr anchor="ctr"/>
          <a:lstStyle/>
          <a:p>
            <a:r>
              <a:rPr lang="en-GB" dirty="0"/>
              <a:t>Software of Cobot</a:t>
            </a:r>
          </a:p>
        </p:txBody>
      </p:sp>
    </p:spTree>
    <p:extLst>
      <p:ext uri="{BB962C8B-B14F-4D97-AF65-F5344CB8AC3E}">
        <p14:creationId xmlns:p14="http://schemas.microsoft.com/office/powerpoint/2010/main" val="324677473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A2613460-BFEA-4AA4-991E-023E96E35510}"/>
              </a:ext>
            </a:extLst>
          </p:cNvPr>
          <p:cNvSpPr txBox="1">
            <a:spLocks/>
          </p:cNvSpPr>
          <p:nvPr/>
        </p:nvSpPr>
        <p:spPr>
          <a:xfrm>
            <a:off x="395290" y="1341437"/>
            <a:ext cx="8353422" cy="4751859"/>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ro-RO" b="1" dirty="0"/>
              <a:t>Safety Configuration</a:t>
            </a:r>
            <a:r>
              <a:rPr lang="en-US" dirty="0"/>
              <a:t>:</a:t>
            </a:r>
            <a:endParaRPr lang="ro-RO" dirty="0"/>
          </a:p>
          <a:p>
            <a:pPr marL="825500" lvl="2" indent="-285750">
              <a:buFont typeface="Arial" pitchFamily="34" charset="0"/>
              <a:buChar char="•"/>
            </a:pPr>
            <a:r>
              <a:rPr lang="ro-RO" dirty="0"/>
              <a:t>Prior to start programming the robot, safety parameters must be introduced into the cobot:</a:t>
            </a:r>
          </a:p>
          <a:p>
            <a:pPr marL="1182687" lvl="3" indent="-285750">
              <a:buFont typeface="Arial" pitchFamily="34" charset="0"/>
              <a:buChar char="•"/>
            </a:pPr>
            <a:r>
              <a:rPr lang="ro-RO" dirty="0"/>
              <a:t>General Limits:</a:t>
            </a:r>
          </a:p>
          <a:p>
            <a:pPr marL="1544637" lvl="4" indent="-285750">
              <a:buFont typeface="Wingdings" panose="05000000000000000000" pitchFamily="2" charset="2"/>
              <a:buChar char="§"/>
            </a:pPr>
            <a:r>
              <a:rPr lang="ro-RO" dirty="0"/>
              <a:t>Force;</a:t>
            </a:r>
          </a:p>
          <a:p>
            <a:pPr marL="1544637" lvl="4" indent="-285750">
              <a:buFont typeface="Wingdings" panose="05000000000000000000" pitchFamily="2" charset="2"/>
              <a:buChar char="§"/>
            </a:pPr>
            <a:r>
              <a:rPr lang="ro-RO" dirty="0"/>
              <a:t>Power;</a:t>
            </a:r>
          </a:p>
          <a:p>
            <a:pPr marL="1544637" lvl="4" indent="-285750">
              <a:buFont typeface="Wingdings" panose="05000000000000000000" pitchFamily="2" charset="2"/>
              <a:buChar char="§"/>
            </a:pPr>
            <a:r>
              <a:rPr lang="ro-RO" dirty="0"/>
              <a:t>Speed;</a:t>
            </a:r>
          </a:p>
          <a:p>
            <a:pPr marL="1544637" lvl="4" indent="-285750">
              <a:buFont typeface="Wingdings" panose="05000000000000000000" pitchFamily="2" charset="2"/>
              <a:buChar char="§"/>
            </a:pPr>
            <a:r>
              <a:rPr lang="ro-RO" dirty="0"/>
              <a:t>Momentum.</a:t>
            </a:r>
          </a:p>
          <a:p>
            <a:pPr marL="1182687" lvl="3" indent="-285750">
              <a:buFont typeface="Arial" pitchFamily="34" charset="0"/>
              <a:buChar char="•"/>
            </a:pPr>
            <a:r>
              <a:rPr lang="ro-RO" dirty="0"/>
              <a:t>Joint Limits:</a:t>
            </a:r>
          </a:p>
          <a:p>
            <a:pPr marL="1544637" lvl="4" indent="-285750">
              <a:buFont typeface="Wingdings" panose="05000000000000000000" pitchFamily="2" charset="2"/>
              <a:buChar char="§"/>
            </a:pPr>
            <a:r>
              <a:rPr lang="ro-RO" dirty="0"/>
              <a:t>J</a:t>
            </a:r>
            <a:r>
              <a:rPr lang="en-US" dirty="0" err="1"/>
              <a:t>oint</a:t>
            </a:r>
            <a:r>
              <a:rPr lang="en-US" dirty="0"/>
              <a:t> speed</a:t>
            </a:r>
            <a:r>
              <a:rPr lang="ro-RO" dirty="0"/>
              <a:t>;</a:t>
            </a:r>
            <a:r>
              <a:rPr lang="en-US" dirty="0"/>
              <a:t> </a:t>
            </a:r>
            <a:endParaRPr lang="ro-RO" dirty="0"/>
          </a:p>
          <a:p>
            <a:pPr marL="1544637" lvl="4" indent="-285750">
              <a:buFont typeface="Wingdings" panose="05000000000000000000" pitchFamily="2" charset="2"/>
              <a:buChar char="§"/>
            </a:pPr>
            <a:r>
              <a:rPr lang="ro-RO" dirty="0"/>
              <a:t>J</a:t>
            </a:r>
            <a:r>
              <a:rPr lang="en-US" dirty="0" err="1"/>
              <a:t>oint</a:t>
            </a:r>
            <a:r>
              <a:rPr lang="en-US" dirty="0"/>
              <a:t> position</a:t>
            </a:r>
            <a:r>
              <a:rPr lang="ro-RO" dirty="0"/>
              <a:t>;</a:t>
            </a:r>
          </a:p>
          <a:p>
            <a:pPr marL="1182687" lvl="3" indent="-285750">
              <a:buFont typeface="Arial" pitchFamily="34" charset="0"/>
              <a:buChar char="•"/>
            </a:pPr>
            <a:r>
              <a:rPr lang="ro-RO" dirty="0"/>
              <a:t>Boundaries;</a:t>
            </a:r>
          </a:p>
        </p:txBody>
      </p:sp>
      <p:sp>
        <p:nvSpPr>
          <p:cNvPr id="10" name="Titel 2">
            <a:extLst>
              <a:ext uri="{FF2B5EF4-FFF2-40B4-BE49-F238E27FC236}">
                <a16:creationId xmlns:a16="http://schemas.microsoft.com/office/drawing/2014/main" id="{BC3F8AA4-8AA7-47E2-B9E2-D1BF24B48BF3}"/>
              </a:ext>
            </a:extLst>
          </p:cNvPr>
          <p:cNvSpPr>
            <a:spLocks noGrp="1"/>
          </p:cNvSpPr>
          <p:nvPr>
            <p:ph type="title"/>
          </p:nvPr>
        </p:nvSpPr>
        <p:spPr>
          <a:xfrm>
            <a:off x="2195737" y="296862"/>
            <a:ext cx="4896544" cy="719137"/>
          </a:xfrm>
        </p:spPr>
        <p:txBody>
          <a:bodyPr anchor="ctr"/>
          <a:lstStyle/>
          <a:p>
            <a:r>
              <a:rPr lang="en-GB" dirty="0"/>
              <a:t>Software of Cobot</a:t>
            </a:r>
          </a:p>
        </p:txBody>
      </p:sp>
      <p:pic>
        <p:nvPicPr>
          <p:cNvPr id="3" name="Picture 2">
            <a:extLst>
              <a:ext uri="{FF2B5EF4-FFF2-40B4-BE49-F238E27FC236}">
                <a16:creationId xmlns:a16="http://schemas.microsoft.com/office/drawing/2014/main" id="{92EACA67-07D4-46CA-B48C-338FA571C497}"/>
              </a:ext>
            </a:extLst>
          </p:cNvPr>
          <p:cNvPicPr>
            <a:picLocks noChangeAspect="1"/>
          </p:cNvPicPr>
          <p:nvPr/>
        </p:nvPicPr>
        <p:blipFill>
          <a:blip r:embed="rId2"/>
          <a:stretch>
            <a:fillRect/>
          </a:stretch>
        </p:blipFill>
        <p:spPr>
          <a:xfrm>
            <a:off x="3558470" y="2204864"/>
            <a:ext cx="5190242" cy="3888432"/>
          </a:xfrm>
          <a:prstGeom prst="rect">
            <a:avLst/>
          </a:prstGeom>
        </p:spPr>
      </p:pic>
    </p:spTree>
    <p:extLst>
      <p:ext uri="{BB962C8B-B14F-4D97-AF65-F5344CB8AC3E}">
        <p14:creationId xmlns:p14="http://schemas.microsoft.com/office/powerpoint/2010/main" val="4431839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A2613460-BFEA-4AA4-991E-023E96E35510}"/>
              </a:ext>
            </a:extLst>
          </p:cNvPr>
          <p:cNvSpPr txBox="1">
            <a:spLocks/>
          </p:cNvSpPr>
          <p:nvPr/>
        </p:nvSpPr>
        <p:spPr>
          <a:xfrm>
            <a:off x="395290" y="1341437"/>
            <a:ext cx="8353422" cy="4751859"/>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en-US" b="1" dirty="0" err="1"/>
              <a:t>PolyScope</a:t>
            </a:r>
            <a:r>
              <a:rPr lang="en-US" dirty="0"/>
              <a:t> </a:t>
            </a:r>
            <a:r>
              <a:rPr lang="ro-RO" dirty="0"/>
              <a:t>welcome screen is composed from next main buttons:</a:t>
            </a:r>
          </a:p>
          <a:p>
            <a:pPr marL="825500" lvl="2" indent="-285750">
              <a:buFont typeface="Arial" pitchFamily="34" charset="0"/>
              <a:buChar char="•"/>
            </a:pPr>
            <a:r>
              <a:rPr lang="ro-RO" dirty="0"/>
              <a:t>Run Program – c</a:t>
            </a:r>
            <a:r>
              <a:rPr lang="en-US" dirty="0" err="1"/>
              <a:t>hoose</a:t>
            </a:r>
            <a:r>
              <a:rPr lang="en-US" dirty="0"/>
              <a:t> and run an existing program. This is the simplest way to operate</a:t>
            </a:r>
            <a:r>
              <a:rPr lang="ro-RO" dirty="0"/>
              <a:t> </a:t>
            </a:r>
            <a:r>
              <a:rPr lang="en-US" dirty="0"/>
              <a:t>the robot arm and control box.</a:t>
            </a:r>
            <a:r>
              <a:rPr lang="ro-RO" dirty="0"/>
              <a:t>;</a:t>
            </a:r>
          </a:p>
          <a:p>
            <a:pPr marL="825500" lvl="2" indent="-285750">
              <a:buFont typeface="Arial" pitchFamily="34" charset="0"/>
              <a:buChar char="•"/>
            </a:pPr>
            <a:r>
              <a:rPr lang="ro-RO" dirty="0"/>
              <a:t>Program Robot – c</a:t>
            </a:r>
            <a:r>
              <a:rPr lang="en-US" dirty="0" err="1"/>
              <a:t>hange</a:t>
            </a:r>
            <a:r>
              <a:rPr lang="en-US" dirty="0"/>
              <a:t> a program, or create a new program</a:t>
            </a:r>
            <a:r>
              <a:rPr lang="ro-RO" dirty="0"/>
              <a:t>;</a:t>
            </a:r>
          </a:p>
          <a:p>
            <a:pPr marL="825500" lvl="2" indent="-285750">
              <a:buFont typeface="Arial" pitchFamily="34" charset="0"/>
              <a:buChar char="•"/>
            </a:pPr>
            <a:r>
              <a:rPr lang="ro-RO" dirty="0"/>
              <a:t>Setup Robot – c</a:t>
            </a:r>
            <a:r>
              <a:rPr lang="en-US" dirty="0" err="1"/>
              <a:t>hange</a:t>
            </a:r>
            <a:r>
              <a:rPr lang="en-US" dirty="0"/>
              <a:t> the language, set passwords, upgrade software, etc.</a:t>
            </a:r>
            <a:r>
              <a:rPr lang="ro-RO" dirty="0"/>
              <a:t>;</a:t>
            </a:r>
          </a:p>
          <a:p>
            <a:pPr marL="825500" lvl="2" indent="-285750">
              <a:buFont typeface="Arial" pitchFamily="34" charset="0"/>
              <a:buChar char="•"/>
            </a:pPr>
            <a:r>
              <a:rPr lang="ro-RO" dirty="0"/>
              <a:t>Shut down – p</a:t>
            </a:r>
            <a:r>
              <a:rPr lang="en-US" dirty="0" err="1"/>
              <a:t>owers</a:t>
            </a:r>
            <a:r>
              <a:rPr lang="en-US" dirty="0"/>
              <a:t> off the robot arm and shuts down the control box.</a:t>
            </a:r>
            <a:r>
              <a:rPr lang="ro-RO" dirty="0"/>
              <a:t>;</a:t>
            </a:r>
          </a:p>
          <a:p>
            <a:pPr marL="825500" lvl="2" indent="-285750">
              <a:buFont typeface="Arial" pitchFamily="34" charset="0"/>
              <a:buChar char="•"/>
            </a:pPr>
            <a:r>
              <a:rPr lang="ro-RO" dirty="0"/>
              <a:t>About –PolyScope version, IP, host, etc;</a:t>
            </a:r>
          </a:p>
        </p:txBody>
      </p:sp>
      <p:sp>
        <p:nvSpPr>
          <p:cNvPr id="10" name="Titel 2">
            <a:extLst>
              <a:ext uri="{FF2B5EF4-FFF2-40B4-BE49-F238E27FC236}">
                <a16:creationId xmlns:a16="http://schemas.microsoft.com/office/drawing/2014/main" id="{BC3F8AA4-8AA7-47E2-B9E2-D1BF24B48BF3}"/>
              </a:ext>
            </a:extLst>
          </p:cNvPr>
          <p:cNvSpPr>
            <a:spLocks noGrp="1"/>
          </p:cNvSpPr>
          <p:nvPr>
            <p:ph type="title"/>
          </p:nvPr>
        </p:nvSpPr>
        <p:spPr>
          <a:xfrm>
            <a:off x="2195737" y="296862"/>
            <a:ext cx="4896544" cy="719137"/>
          </a:xfrm>
        </p:spPr>
        <p:txBody>
          <a:bodyPr anchor="ctr"/>
          <a:lstStyle/>
          <a:p>
            <a:r>
              <a:rPr lang="en-GB" dirty="0"/>
              <a:t>Software of Cobot</a:t>
            </a:r>
          </a:p>
        </p:txBody>
      </p:sp>
      <p:pic>
        <p:nvPicPr>
          <p:cNvPr id="2" name="Picture 1">
            <a:extLst>
              <a:ext uri="{FF2B5EF4-FFF2-40B4-BE49-F238E27FC236}">
                <a16:creationId xmlns:a16="http://schemas.microsoft.com/office/drawing/2014/main" id="{D3EFB8BE-C95F-4743-9D02-76F922DD7613}"/>
              </a:ext>
            </a:extLst>
          </p:cNvPr>
          <p:cNvPicPr>
            <a:picLocks noChangeAspect="1"/>
          </p:cNvPicPr>
          <p:nvPr/>
        </p:nvPicPr>
        <p:blipFill>
          <a:blip r:embed="rId2"/>
          <a:stretch>
            <a:fillRect/>
          </a:stretch>
        </p:blipFill>
        <p:spPr>
          <a:xfrm>
            <a:off x="5830155" y="3861048"/>
            <a:ext cx="2918557" cy="2186528"/>
          </a:xfrm>
          <a:prstGeom prst="rect">
            <a:avLst/>
          </a:prstGeom>
        </p:spPr>
      </p:pic>
    </p:spTree>
    <p:extLst>
      <p:ext uri="{BB962C8B-B14F-4D97-AF65-F5344CB8AC3E}">
        <p14:creationId xmlns:p14="http://schemas.microsoft.com/office/powerpoint/2010/main" val="84198186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27087" y="1341437"/>
            <a:ext cx="5689129" cy="4535487"/>
          </a:xfrm>
        </p:spPr>
        <p:txBody>
          <a:bodyPr>
            <a:normAutofit/>
          </a:bodyPr>
          <a:lstStyle/>
          <a:p>
            <a:pPr marL="342900" indent="-342900">
              <a:buFont typeface="+mj-lt"/>
              <a:buAutoNum type="alphaUcPeriod"/>
            </a:pPr>
            <a:r>
              <a:rPr lang="ro-RO" b="1" dirty="0"/>
              <a:t>Theoretical Module</a:t>
            </a:r>
            <a:endParaRPr lang="en-US" b="1" dirty="0"/>
          </a:p>
          <a:p>
            <a:pPr lvl="2"/>
            <a:endParaRPr lang="ro-RO" dirty="0"/>
          </a:p>
          <a:p>
            <a:pPr lvl="2"/>
            <a:r>
              <a:rPr lang="en-GB" dirty="0"/>
              <a:t>General </a:t>
            </a:r>
            <a:r>
              <a:rPr lang="ro-RO" dirty="0"/>
              <a:t>Presentation</a:t>
            </a:r>
            <a:endParaRPr lang="en-US" dirty="0"/>
          </a:p>
          <a:p>
            <a:pPr lvl="2"/>
            <a:r>
              <a:rPr lang="ro-RO" dirty="0">
                <a:solidFill>
                  <a:schemeClr val="bg1">
                    <a:lumMod val="65000"/>
                  </a:schemeClr>
                </a:solidFill>
              </a:rPr>
              <a:t>Co</a:t>
            </a:r>
            <a:r>
              <a:rPr lang="en-GB" dirty="0">
                <a:solidFill>
                  <a:schemeClr val="bg1">
                    <a:lumMod val="65000"/>
                  </a:schemeClr>
                </a:solidFill>
              </a:rPr>
              <a:t>bot </a:t>
            </a:r>
            <a:r>
              <a:rPr lang="ro-RO" dirty="0">
                <a:solidFill>
                  <a:schemeClr val="bg1">
                    <a:lumMod val="65000"/>
                  </a:schemeClr>
                </a:solidFill>
              </a:rPr>
              <a:t>S</a:t>
            </a:r>
            <a:r>
              <a:rPr lang="en-GB" dirty="0">
                <a:solidFill>
                  <a:schemeClr val="bg1">
                    <a:lumMod val="65000"/>
                  </a:schemeClr>
                </a:solidFill>
              </a:rPr>
              <a:t>election</a:t>
            </a:r>
            <a:r>
              <a:rPr lang="en-US" noProof="0" dirty="0">
                <a:solidFill>
                  <a:schemeClr val="bg1">
                    <a:lumMod val="65000"/>
                  </a:schemeClr>
                </a:solidFill>
              </a:rPr>
              <a:t> </a:t>
            </a:r>
          </a:p>
          <a:p>
            <a:pPr lvl="2"/>
            <a:r>
              <a:rPr lang="en-GB" dirty="0">
                <a:solidFill>
                  <a:schemeClr val="bg1">
                    <a:lumMod val="65000"/>
                  </a:schemeClr>
                </a:solidFill>
              </a:rPr>
              <a:t>Mechanical </a:t>
            </a:r>
            <a:r>
              <a:rPr lang="ro-RO" dirty="0">
                <a:solidFill>
                  <a:schemeClr val="bg1">
                    <a:lumMod val="65000"/>
                  </a:schemeClr>
                </a:solidFill>
              </a:rPr>
              <a:t>Installation</a:t>
            </a:r>
            <a:endParaRPr lang="en-US" dirty="0">
              <a:solidFill>
                <a:schemeClr val="bg1">
                  <a:lumMod val="65000"/>
                </a:schemeClr>
              </a:solidFill>
            </a:endParaRPr>
          </a:p>
          <a:p>
            <a:pPr lvl="2"/>
            <a:r>
              <a:rPr lang="ro-RO" dirty="0">
                <a:solidFill>
                  <a:schemeClr val="bg1">
                    <a:lumMod val="65000"/>
                  </a:schemeClr>
                </a:solidFill>
              </a:rPr>
              <a:t>Griper Development</a:t>
            </a:r>
          </a:p>
          <a:p>
            <a:pPr lvl="2"/>
            <a:r>
              <a:rPr lang="en-GB" dirty="0">
                <a:solidFill>
                  <a:schemeClr val="bg1">
                    <a:lumMod val="65000"/>
                  </a:schemeClr>
                </a:solidFill>
              </a:rPr>
              <a:t>Electrical </a:t>
            </a:r>
            <a:r>
              <a:rPr lang="ro-RO" dirty="0">
                <a:solidFill>
                  <a:schemeClr val="bg1">
                    <a:lumMod val="65000"/>
                  </a:schemeClr>
                </a:solidFill>
              </a:rPr>
              <a:t>Installation</a:t>
            </a:r>
          </a:p>
          <a:p>
            <a:pPr lvl="2"/>
            <a:r>
              <a:rPr lang="en-GB" dirty="0">
                <a:solidFill>
                  <a:schemeClr val="bg1">
                    <a:lumMod val="65000"/>
                  </a:schemeClr>
                </a:solidFill>
              </a:rPr>
              <a:t>Software </a:t>
            </a:r>
            <a:r>
              <a:rPr lang="ro-RO" dirty="0">
                <a:solidFill>
                  <a:schemeClr val="bg1">
                    <a:lumMod val="65000"/>
                  </a:schemeClr>
                </a:solidFill>
              </a:rPr>
              <a:t>of Cobot</a:t>
            </a:r>
          </a:p>
          <a:p>
            <a:pPr lvl="2"/>
            <a:r>
              <a:rPr lang="en-GB" dirty="0">
                <a:solidFill>
                  <a:schemeClr val="bg1">
                    <a:lumMod val="65000"/>
                  </a:schemeClr>
                </a:solidFill>
              </a:rPr>
              <a:t>Design of </a:t>
            </a:r>
            <a:r>
              <a:rPr lang="ro-RO" dirty="0">
                <a:solidFill>
                  <a:schemeClr val="bg1">
                    <a:lumMod val="65000"/>
                  </a:schemeClr>
                </a:solidFill>
              </a:rPr>
              <a:t>Cobot</a:t>
            </a:r>
            <a:r>
              <a:rPr lang="en-GB" dirty="0">
                <a:solidFill>
                  <a:schemeClr val="bg1">
                    <a:lumMod val="65000"/>
                  </a:schemeClr>
                </a:solidFill>
              </a:rPr>
              <a:t> </a:t>
            </a:r>
            <a:r>
              <a:rPr lang="ro-RO" dirty="0">
                <a:solidFill>
                  <a:schemeClr val="bg1">
                    <a:lumMod val="65000"/>
                  </a:schemeClr>
                </a:solidFill>
              </a:rPr>
              <a:t>Program</a:t>
            </a:r>
            <a:endParaRPr lang="en-US" dirty="0">
              <a:solidFill>
                <a:schemeClr val="bg1">
                  <a:lumMod val="65000"/>
                </a:schemeClr>
              </a:solidFill>
            </a:endParaRPr>
          </a:p>
          <a:p>
            <a:pPr marL="642938" lvl="1" indent="-285750"/>
            <a:endParaRPr lang="en-US" dirty="0"/>
          </a:p>
        </p:txBody>
      </p:sp>
      <p:sp>
        <p:nvSpPr>
          <p:cNvPr id="3" name="Titel 2"/>
          <p:cNvSpPr>
            <a:spLocks noGrp="1"/>
          </p:cNvSpPr>
          <p:nvPr>
            <p:ph type="title"/>
          </p:nvPr>
        </p:nvSpPr>
        <p:spPr/>
        <p:txBody>
          <a:bodyPr anchor="ctr"/>
          <a:lstStyle/>
          <a:p>
            <a:pPr algn="ctr"/>
            <a:r>
              <a:rPr lang="ro-RO" noProof="0" dirty="0"/>
              <a:t>Content</a:t>
            </a:r>
            <a:endParaRPr lang="en-US" b="0" noProof="0" dirty="0">
              <a:solidFill>
                <a:schemeClr val="tx1"/>
              </a:solidFill>
            </a:endParaRPr>
          </a:p>
        </p:txBody>
      </p:sp>
      <p:pic>
        <p:nvPicPr>
          <p:cNvPr id="4" name="Picture 3">
            <a:extLst>
              <a:ext uri="{FF2B5EF4-FFF2-40B4-BE49-F238E27FC236}">
                <a16:creationId xmlns:a16="http://schemas.microsoft.com/office/drawing/2014/main" id="{56BBC6ED-D11A-447F-8FB0-B2B8A6E73BE3}"/>
              </a:ext>
            </a:extLst>
          </p:cNvPr>
          <p:cNvPicPr>
            <a:picLocks noChangeAspect="1"/>
          </p:cNvPicPr>
          <p:nvPr/>
        </p:nvPicPr>
        <p:blipFill rotWithShape="1">
          <a:blip r:embed="rId3"/>
          <a:srcRect b="3610"/>
          <a:stretch/>
        </p:blipFill>
        <p:spPr>
          <a:xfrm>
            <a:off x="5724128" y="1066005"/>
            <a:ext cx="3000375" cy="5086349"/>
          </a:xfrm>
          <a:prstGeom prst="rect">
            <a:avLst/>
          </a:prstGeom>
        </p:spPr>
      </p:pic>
    </p:spTree>
    <p:extLst>
      <p:ext uri="{BB962C8B-B14F-4D97-AF65-F5344CB8AC3E}">
        <p14:creationId xmlns:p14="http://schemas.microsoft.com/office/powerpoint/2010/main" val="61707721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A2613460-BFEA-4AA4-991E-023E96E35510}"/>
              </a:ext>
            </a:extLst>
          </p:cNvPr>
          <p:cNvSpPr txBox="1">
            <a:spLocks/>
          </p:cNvSpPr>
          <p:nvPr/>
        </p:nvSpPr>
        <p:spPr>
          <a:xfrm>
            <a:off x="395290" y="1341437"/>
            <a:ext cx="8353422" cy="4751859"/>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en-US" b="1" dirty="0"/>
              <a:t>PolyScope</a:t>
            </a:r>
            <a:r>
              <a:rPr lang="en-US" dirty="0"/>
              <a:t> comprises three zones:</a:t>
            </a:r>
            <a:endParaRPr lang="ro-RO" dirty="0"/>
          </a:p>
          <a:p>
            <a:pPr marL="825500" lvl="2" indent="-285750">
              <a:buFont typeface="Arial" pitchFamily="34" charset="0"/>
              <a:buChar char="•"/>
            </a:pPr>
            <a:r>
              <a:rPr lang="en-US" dirty="0"/>
              <a:t>Header with tabs/icons that make interactive screens available to you.</a:t>
            </a:r>
          </a:p>
          <a:p>
            <a:pPr marL="825500" lvl="2" indent="-285750">
              <a:buFont typeface="Arial" pitchFamily="34" charset="0"/>
              <a:buChar char="•"/>
            </a:pPr>
            <a:r>
              <a:rPr lang="en-US" dirty="0"/>
              <a:t>Footer with buttons that control your loaded program/s.</a:t>
            </a:r>
          </a:p>
          <a:p>
            <a:pPr marL="825500" lvl="2" indent="-285750">
              <a:buFont typeface="Arial" pitchFamily="34" charset="0"/>
              <a:buChar char="•"/>
            </a:pPr>
            <a:r>
              <a:rPr lang="en-US" dirty="0"/>
              <a:t>Screen with fields that manage </a:t>
            </a:r>
            <a:r>
              <a:rPr lang="ro-RO" dirty="0"/>
              <a:t>					</a:t>
            </a:r>
            <a:r>
              <a:rPr lang="en-US" dirty="0"/>
              <a:t>and monitor robot actions.</a:t>
            </a:r>
            <a:endParaRPr lang="ro-RO" dirty="0"/>
          </a:p>
        </p:txBody>
      </p:sp>
      <p:sp>
        <p:nvSpPr>
          <p:cNvPr id="10" name="Titel 2">
            <a:extLst>
              <a:ext uri="{FF2B5EF4-FFF2-40B4-BE49-F238E27FC236}">
                <a16:creationId xmlns:a16="http://schemas.microsoft.com/office/drawing/2014/main" id="{BC3F8AA4-8AA7-47E2-B9E2-D1BF24B48BF3}"/>
              </a:ext>
            </a:extLst>
          </p:cNvPr>
          <p:cNvSpPr>
            <a:spLocks noGrp="1"/>
          </p:cNvSpPr>
          <p:nvPr>
            <p:ph type="title"/>
          </p:nvPr>
        </p:nvSpPr>
        <p:spPr>
          <a:xfrm>
            <a:off x="2195737" y="296862"/>
            <a:ext cx="4896544" cy="719137"/>
          </a:xfrm>
        </p:spPr>
        <p:txBody>
          <a:bodyPr anchor="ctr"/>
          <a:lstStyle/>
          <a:p>
            <a:r>
              <a:rPr lang="en-GB" dirty="0"/>
              <a:t>Software of Cobot</a:t>
            </a:r>
          </a:p>
        </p:txBody>
      </p:sp>
      <p:pic>
        <p:nvPicPr>
          <p:cNvPr id="7" name="Picture 6">
            <a:extLst>
              <a:ext uri="{FF2B5EF4-FFF2-40B4-BE49-F238E27FC236}">
                <a16:creationId xmlns:a16="http://schemas.microsoft.com/office/drawing/2014/main" id="{19739688-C0FB-4FF4-9BB6-0A549D4E251A}"/>
              </a:ext>
            </a:extLst>
          </p:cNvPr>
          <p:cNvPicPr>
            <a:picLocks noChangeAspect="1"/>
          </p:cNvPicPr>
          <p:nvPr/>
        </p:nvPicPr>
        <p:blipFill>
          <a:blip r:embed="rId2"/>
          <a:stretch>
            <a:fillRect/>
          </a:stretch>
        </p:blipFill>
        <p:spPr>
          <a:xfrm>
            <a:off x="4176713" y="3195072"/>
            <a:ext cx="4571999" cy="2869197"/>
          </a:xfrm>
          <a:prstGeom prst="rect">
            <a:avLst/>
          </a:prstGeom>
        </p:spPr>
      </p:pic>
    </p:spTree>
    <p:extLst>
      <p:ext uri="{BB962C8B-B14F-4D97-AF65-F5344CB8AC3E}">
        <p14:creationId xmlns:p14="http://schemas.microsoft.com/office/powerpoint/2010/main" val="191898483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99E73F24-297E-4E93-A62C-EB403FDD2156}"/>
              </a:ext>
            </a:extLst>
          </p:cNvPr>
          <p:cNvSpPr>
            <a:spLocks noGrp="1"/>
          </p:cNvSpPr>
          <p:nvPr>
            <p:ph type="title"/>
          </p:nvPr>
        </p:nvSpPr>
        <p:spPr>
          <a:xfrm>
            <a:off x="2195737" y="296862"/>
            <a:ext cx="4896544" cy="719137"/>
          </a:xfrm>
        </p:spPr>
        <p:txBody>
          <a:bodyPr anchor="ctr"/>
          <a:lstStyle/>
          <a:p>
            <a:r>
              <a:rPr lang="ro-RO" dirty="0"/>
              <a:t>Software of Cobot</a:t>
            </a:r>
          </a:p>
        </p:txBody>
      </p:sp>
      <p:sp>
        <p:nvSpPr>
          <p:cNvPr id="9" name="Content Placeholder 1">
            <a:extLst>
              <a:ext uri="{FF2B5EF4-FFF2-40B4-BE49-F238E27FC236}">
                <a16:creationId xmlns:a16="http://schemas.microsoft.com/office/drawing/2014/main" id="{BB2491EA-1D88-4394-A96E-56F76DCFB1C6}"/>
              </a:ext>
            </a:extLst>
          </p:cNvPr>
          <p:cNvSpPr txBox="1">
            <a:spLocks/>
          </p:cNvSpPr>
          <p:nvPr/>
        </p:nvSpPr>
        <p:spPr>
          <a:xfrm>
            <a:off x="395290" y="1341437"/>
            <a:ext cx="8353422" cy="4751859"/>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ro-RO" dirty="0"/>
              <a:t>Before any work of cobot, some general settings must be adjusted</a:t>
            </a:r>
            <a:r>
              <a:rPr lang="en-US" dirty="0"/>
              <a:t>:</a:t>
            </a:r>
            <a:endParaRPr lang="ro-RO" dirty="0"/>
          </a:p>
          <a:p>
            <a:pPr marL="825500" lvl="2" indent="-285750">
              <a:buFont typeface="Arial" pitchFamily="34" charset="0"/>
              <a:buChar char="•"/>
            </a:pPr>
            <a:r>
              <a:rPr lang="ro-RO" dirty="0"/>
              <a:t>Initialize the robot;</a:t>
            </a:r>
            <a:endParaRPr lang="en-US" dirty="0"/>
          </a:p>
          <a:p>
            <a:pPr marL="825500" lvl="2" indent="-285750">
              <a:buFont typeface="Arial" pitchFamily="34" charset="0"/>
              <a:buChar char="•"/>
            </a:pPr>
            <a:r>
              <a:rPr lang="ro-RO" dirty="0"/>
              <a:t>Language and units;</a:t>
            </a:r>
          </a:p>
          <a:p>
            <a:pPr marL="825500" lvl="2" indent="-285750">
              <a:buFont typeface="Arial" pitchFamily="34" charset="0"/>
              <a:buChar char="•"/>
            </a:pPr>
            <a:r>
              <a:rPr lang="ro-RO" dirty="0"/>
              <a:t>Update soft, if updates exist;</a:t>
            </a:r>
          </a:p>
          <a:p>
            <a:pPr marL="825500" lvl="2" indent="-285750">
              <a:buFont typeface="Arial" pitchFamily="34" charset="0"/>
              <a:buChar char="•"/>
            </a:pPr>
            <a:r>
              <a:rPr lang="ro-RO" dirty="0"/>
              <a:t>Password;</a:t>
            </a:r>
          </a:p>
          <a:p>
            <a:pPr marL="825500" lvl="2" indent="-285750">
              <a:buFont typeface="Arial" pitchFamily="34" charset="0"/>
              <a:buChar char="•"/>
            </a:pPr>
            <a:r>
              <a:rPr lang="ro-RO" dirty="0"/>
              <a:t>Screen calibration;</a:t>
            </a:r>
          </a:p>
          <a:p>
            <a:pPr marL="825500" lvl="2" indent="-285750">
              <a:buFont typeface="Arial" pitchFamily="34" charset="0"/>
              <a:buChar char="•"/>
            </a:pPr>
            <a:r>
              <a:rPr lang="ro-RO" dirty="0"/>
              <a:t>Network setup;</a:t>
            </a:r>
          </a:p>
          <a:p>
            <a:pPr marL="825500" lvl="2" indent="-285750">
              <a:buFont typeface="Arial" pitchFamily="34" charset="0"/>
              <a:buChar char="•"/>
            </a:pPr>
            <a:r>
              <a:rPr lang="ro-RO" dirty="0"/>
              <a:t>Date and time;</a:t>
            </a:r>
          </a:p>
        </p:txBody>
      </p:sp>
      <p:pic>
        <p:nvPicPr>
          <p:cNvPr id="10" name="Picture 9">
            <a:extLst>
              <a:ext uri="{FF2B5EF4-FFF2-40B4-BE49-F238E27FC236}">
                <a16:creationId xmlns:a16="http://schemas.microsoft.com/office/drawing/2014/main" id="{2644BA73-5879-4B99-B66B-5103C7B5CC4D}"/>
              </a:ext>
            </a:extLst>
          </p:cNvPr>
          <p:cNvPicPr>
            <a:picLocks noChangeAspect="1"/>
          </p:cNvPicPr>
          <p:nvPr/>
        </p:nvPicPr>
        <p:blipFill rotWithShape="1">
          <a:blip r:embed="rId2"/>
          <a:srcRect l="36205" t="15854" r="4316"/>
          <a:stretch/>
        </p:blipFill>
        <p:spPr>
          <a:xfrm>
            <a:off x="3851920" y="2348880"/>
            <a:ext cx="4968552" cy="3818330"/>
          </a:xfrm>
          <a:prstGeom prst="rect">
            <a:avLst/>
          </a:prstGeom>
        </p:spPr>
      </p:pic>
    </p:spTree>
    <p:extLst>
      <p:ext uri="{BB962C8B-B14F-4D97-AF65-F5344CB8AC3E}">
        <p14:creationId xmlns:p14="http://schemas.microsoft.com/office/powerpoint/2010/main" val="258507606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B4C59A2C-DF88-4C25-A4E0-26204B16E465}"/>
              </a:ext>
            </a:extLst>
          </p:cNvPr>
          <p:cNvSpPr>
            <a:spLocks noGrp="1"/>
          </p:cNvSpPr>
          <p:nvPr>
            <p:ph type="title"/>
          </p:nvPr>
        </p:nvSpPr>
        <p:spPr>
          <a:xfrm>
            <a:off x="2195737" y="296862"/>
            <a:ext cx="4896544" cy="719137"/>
          </a:xfrm>
        </p:spPr>
        <p:txBody>
          <a:bodyPr anchor="ctr"/>
          <a:lstStyle/>
          <a:p>
            <a:r>
              <a:rPr lang="ro-RO" dirty="0"/>
              <a:t>Software of Cobot</a:t>
            </a:r>
          </a:p>
        </p:txBody>
      </p:sp>
      <p:sp>
        <p:nvSpPr>
          <p:cNvPr id="12" name="Content Placeholder 1">
            <a:extLst>
              <a:ext uri="{FF2B5EF4-FFF2-40B4-BE49-F238E27FC236}">
                <a16:creationId xmlns:a16="http://schemas.microsoft.com/office/drawing/2014/main" id="{1E7DCF5B-404B-4603-AF8A-B2F57A3702CA}"/>
              </a:ext>
            </a:extLst>
          </p:cNvPr>
          <p:cNvSpPr txBox="1">
            <a:spLocks/>
          </p:cNvSpPr>
          <p:nvPr/>
        </p:nvSpPr>
        <p:spPr>
          <a:xfrm>
            <a:off x="395290" y="1341437"/>
            <a:ext cx="8353422" cy="4751859"/>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ro-RO" dirty="0"/>
              <a:t>Robot initialization consist in</a:t>
            </a:r>
            <a:r>
              <a:rPr lang="en-US" dirty="0"/>
              <a:t>:</a:t>
            </a:r>
            <a:endParaRPr lang="ro-RO" dirty="0"/>
          </a:p>
          <a:p>
            <a:pPr marL="825500" lvl="2" indent="-285750">
              <a:buFont typeface="Arial" pitchFamily="34" charset="0"/>
              <a:buChar char="•"/>
            </a:pPr>
            <a:endParaRPr lang="ro-RO" dirty="0"/>
          </a:p>
        </p:txBody>
      </p:sp>
      <p:grpSp>
        <p:nvGrpSpPr>
          <p:cNvPr id="4" name="Group 3">
            <a:extLst>
              <a:ext uri="{FF2B5EF4-FFF2-40B4-BE49-F238E27FC236}">
                <a16:creationId xmlns:a16="http://schemas.microsoft.com/office/drawing/2014/main" id="{2F89C270-449C-4BAF-AA9E-D995852328C2}"/>
              </a:ext>
            </a:extLst>
          </p:cNvPr>
          <p:cNvGrpSpPr/>
          <p:nvPr/>
        </p:nvGrpSpPr>
        <p:grpSpPr>
          <a:xfrm>
            <a:off x="1115864" y="2101354"/>
            <a:ext cx="7632849" cy="3856549"/>
            <a:chOff x="1115864" y="2101354"/>
            <a:chExt cx="7632849" cy="3856549"/>
          </a:xfrm>
        </p:grpSpPr>
        <p:grpSp>
          <p:nvGrpSpPr>
            <p:cNvPr id="13" name="Group 12">
              <a:extLst>
                <a:ext uri="{FF2B5EF4-FFF2-40B4-BE49-F238E27FC236}">
                  <a16:creationId xmlns:a16="http://schemas.microsoft.com/office/drawing/2014/main" id="{A83DDE79-0EEE-4A42-97A9-A366D94B2334}"/>
                </a:ext>
              </a:extLst>
            </p:cNvPr>
            <p:cNvGrpSpPr/>
            <p:nvPr/>
          </p:nvGrpSpPr>
          <p:grpSpPr>
            <a:xfrm>
              <a:off x="1115865" y="2101354"/>
              <a:ext cx="7632848" cy="3856549"/>
              <a:chOff x="1115865" y="2101354"/>
              <a:chExt cx="7632848" cy="3856549"/>
            </a:xfrm>
          </p:grpSpPr>
          <p:pic>
            <p:nvPicPr>
              <p:cNvPr id="11" name="Picture 10">
                <a:extLst>
                  <a:ext uri="{FF2B5EF4-FFF2-40B4-BE49-F238E27FC236}">
                    <a16:creationId xmlns:a16="http://schemas.microsoft.com/office/drawing/2014/main" id="{F369234D-FF9A-46E8-8DBB-C2D744DC9980}"/>
                  </a:ext>
                </a:extLst>
              </p:cNvPr>
              <p:cNvPicPr>
                <a:picLocks noChangeAspect="1"/>
              </p:cNvPicPr>
              <p:nvPr/>
            </p:nvPicPr>
            <p:blipFill rotWithShape="1">
              <a:blip r:embed="rId2"/>
              <a:srcRect l="4311" t="14725" r="4316"/>
              <a:stretch/>
            </p:blipFill>
            <p:spPr>
              <a:xfrm>
                <a:off x="1115865" y="2204864"/>
                <a:ext cx="7632848" cy="3753039"/>
              </a:xfrm>
              <a:prstGeom prst="rect">
                <a:avLst/>
              </a:prstGeom>
            </p:spPr>
          </p:pic>
          <p:sp>
            <p:nvSpPr>
              <p:cNvPr id="3" name="Rectangle 2">
                <a:extLst>
                  <a:ext uri="{FF2B5EF4-FFF2-40B4-BE49-F238E27FC236}">
                    <a16:creationId xmlns:a16="http://schemas.microsoft.com/office/drawing/2014/main" id="{5E77F6EB-605D-4F3A-98ED-53D8B905BBDC}"/>
                  </a:ext>
                </a:extLst>
              </p:cNvPr>
              <p:cNvSpPr/>
              <p:nvPr/>
            </p:nvSpPr>
            <p:spPr>
              <a:xfrm>
                <a:off x="1115865" y="2101354"/>
                <a:ext cx="288032" cy="323876"/>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grpSp>
        <p:sp>
          <p:nvSpPr>
            <p:cNvPr id="2" name="Rectangle 1">
              <a:extLst>
                <a:ext uri="{FF2B5EF4-FFF2-40B4-BE49-F238E27FC236}">
                  <a16:creationId xmlns:a16="http://schemas.microsoft.com/office/drawing/2014/main" id="{992CBC52-1E18-424F-A649-D40889357F8E}"/>
                </a:ext>
              </a:extLst>
            </p:cNvPr>
            <p:cNvSpPr/>
            <p:nvPr/>
          </p:nvSpPr>
          <p:spPr>
            <a:xfrm>
              <a:off x="1115865" y="2280442"/>
              <a:ext cx="2554505" cy="1512168"/>
            </a:xfrm>
            <a:prstGeom prst="rect">
              <a:avLst/>
            </a:prstGeom>
            <a:solidFill>
              <a:schemeClr val="bg1"/>
            </a:solidFill>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
          <p:nvSpPr>
            <p:cNvPr id="9" name="Rectangle 8">
              <a:extLst>
                <a:ext uri="{FF2B5EF4-FFF2-40B4-BE49-F238E27FC236}">
                  <a16:creationId xmlns:a16="http://schemas.microsoft.com/office/drawing/2014/main" id="{29534FFA-260B-4FE7-9A88-236BABE59799}"/>
                </a:ext>
              </a:extLst>
            </p:cNvPr>
            <p:cNvSpPr/>
            <p:nvPr/>
          </p:nvSpPr>
          <p:spPr>
            <a:xfrm>
              <a:off x="1115864" y="5085183"/>
              <a:ext cx="2554505" cy="859755"/>
            </a:xfrm>
            <a:prstGeom prst="rect">
              <a:avLst/>
            </a:prstGeom>
            <a:solidFill>
              <a:schemeClr val="bg1"/>
            </a:solidFill>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grpSp>
    </p:spTree>
    <p:extLst>
      <p:ext uri="{BB962C8B-B14F-4D97-AF65-F5344CB8AC3E}">
        <p14:creationId xmlns:p14="http://schemas.microsoft.com/office/powerpoint/2010/main" val="166639303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27584" y="1413793"/>
            <a:ext cx="3240608" cy="4535487"/>
          </a:xfrm>
        </p:spPr>
        <p:txBody>
          <a:bodyPr>
            <a:normAutofit/>
          </a:bodyPr>
          <a:lstStyle/>
          <a:p>
            <a:pPr marL="342900" indent="-342900">
              <a:buFont typeface="+mj-lt"/>
              <a:buAutoNum type="alphaUcPeriod"/>
            </a:pPr>
            <a:r>
              <a:rPr lang="ro-RO" b="1" dirty="0"/>
              <a:t>Theoretical Module</a:t>
            </a:r>
            <a:endParaRPr lang="en-US" b="1" dirty="0"/>
          </a:p>
          <a:p>
            <a:pPr lvl="2"/>
            <a:r>
              <a:rPr lang="en-GB" dirty="0">
                <a:solidFill>
                  <a:schemeClr val="bg1">
                    <a:lumMod val="65000"/>
                  </a:schemeClr>
                </a:solidFill>
              </a:rPr>
              <a:t>General </a:t>
            </a:r>
            <a:r>
              <a:rPr lang="ro-RO" dirty="0">
                <a:solidFill>
                  <a:schemeClr val="bg1">
                    <a:lumMod val="65000"/>
                  </a:schemeClr>
                </a:solidFill>
              </a:rPr>
              <a:t>Presentation</a:t>
            </a:r>
            <a:endParaRPr lang="en-US" dirty="0">
              <a:solidFill>
                <a:schemeClr val="bg1">
                  <a:lumMod val="65000"/>
                </a:schemeClr>
              </a:solidFill>
            </a:endParaRPr>
          </a:p>
          <a:p>
            <a:pPr lvl="2"/>
            <a:r>
              <a:rPr lang="ro-RO" dirty="0">
                <a:solidFill>
                  <a:schemeClr val="bg1">
                    <a:lumMod val="65000"/>
                  </a:schemeClr>
                </a:solidFill>
              </a:rPr>
              <a:t>Cobot</a:t>
            </a:r>
            <a:r>
              <a:rPr lang="en-GB" dirty="0">
                <a:solidFill>
                  <a:schemeClr val="bg1">
                    <a:lumMod val="65000"/>
                  </a:schemeClr>
                </a:solidFill>
              </a:rPr>
              <a:t> </a:t>
            </a:r>
            <a:r>
              <a:rPr lang="ro-RO" dirty="0">
                <a:solidFill>
                  <a:schemeClr val="bg1">
                    <a:lumMod val="65000"/>
                  </a:schemeClr>
                </a:solidFill>
              </a:rPr>
              <a:t>S</a:t>
            </a:r>
            <a:r>
              <a:rPr lang="en-GB" dirty="0">
                <a:solidFill>
                  <a:schemeClr val="bg1">
                    <a:lumMod val="65000"/>
                  </a:schemeClr>
                </a:solidFill>
              </a:rPr>
              <a:t>election</a:t>
            </a:r>
            <a:r>
              <a:rPr lang="en-US" dirty="0">
                <a:solidFill>
                  <a:schemeClr val="bg1">
                    <a:lumMod val="65000"/>
                  </a:schemeClr>
                </a:solidFill>
              </a:rPr>
              <a:t> </a:t>
            </a:r>
          </a:p>
          <a:p>
            <a:pPr lvl="2"/>
            <a:r>
              <a:rPr lang="en-GB" dirty="0">
                <a:solidFill>
                  <a:schemeClr val="bg1">
                    <a:lumMod val="65000"/>
                  </a:schemeClr>
                </a:solidFill>
              </a:rPr>
              <a:t>Mechanical </a:t>
            </a:r>
            <a:r>
              <a:rPr lang="ro-RO" dirty="0">
                <a:solidFill>
                  <a:schemeClr val="bg1">
                    <a:lumMod val="65000"/>
                  </a:schemeClr>
                </a:solidFill>
              </a:rPr>
              <a:t>Installation</a:t>
            </a:r>
            <a:endParaRPr lang="en-US" dirty="0">
              <a:solidFill>
                <a:schemeClr val="bg1">
                  <a:lumMod val="65000"/>
                </a:schemeClr>
              </a:solidFill>
            </a:endParaRPr>
          </a:p>
          <a:p>
            <a:pPr lvl="2"/>
            <a:r>
              <a:rPr lang="ro-RO" dirty="0">
                <a:solidFill>
                  <a:schemeClr val="bg1">
                    <a:lumMod val="65000"/>
                  </a:schemeClr>
                </a:solidFill>
              </a:rPr>
              <a:t>Griper Development</a:t>
            </a:r>
          </a:p>
          <a:p>
            <a:pPr lvl="2"/>
            <a:r>
              <a:rPr lang="en-GB" dirty="0">
                <a:solidFill>
                  <a:schemeClr val="bg1">
                    <a:lumMod val="65000"/>
                  </a:schemeClr>
                </a:solidFill>
              </a:rPr>
              <a:t>Electrical </a:t>
            </a:r>
            <a:r>
              <a:rPr lang="ro-RO" dirty="0">
                <a:solidFill>
                  <a:schemeClr val="bg1">
                    <a:lumMod val="65000"/>
                  </a:schemeClr>
                </a:solidFill>
              </a:rPr>
              <a:t>Installation</a:t>
            </a:r>
          </a:p>
          <a:p>
            <a:pPr lvl="2"/>
            <a:r>
              <a:rPr lang="en-GB" dirty="0">
                <a:solidFill>
                  <a:schemeClr val="bg1">
                    <a:lumMod val="65000"/>
                  </a:schemeClr>
                </a:solidFill>
              </a:rPr>
              <a:t>Software </a:t>
            </a:r>
            <a:r>
              <a:rPr lang="ro-RO" dirty="0">
                <a:solidFill>
                  <a:schemeClr val="bg1">
                    <a:lumMod val="65000"/>
                  </a:schemeClr>
                </a:solidFill>
              </a:rPr>
              <a:t>of Cobot</a:t>
            </a:r>
          </a:p>
          <a:p>
            <a:pPr lvl="2"/>
            <a:r>
              <a:rPr lang="en-GB" dirty="0"/>
              <a:t>Design of </a:t>
            </a:r>
            <a:r>
              <a:rPr lang="ro-RO" dirty="0"/>
              <a:t>Cobot</a:t>
            </a:r>
            <a:r>
              <a:rPr lang="en-GB" dirty="0"/>
              <a:t> </a:t>
            </a:r>
            <a:r>
              <a:rPr lang="ro-RO" dirty="0"/>
              <a:t>Program</a:t>
            </a:r>
            <a:endParaRPr lang="en-US" dirty="0"/>
          </a:p>
          <a:p>
            <a:pPr marL="357188" lvl="1" indent="0">
              <a:buNone/>
            </a:pPr>
            <a:endParaRPr lang="en-US" dirty="0"/>
          </a:p>
        </p:txBody>
      </p:sp>
      <p:sp>
        <p:nvSpPr>
          <p:cNvPr id="9" name="Titel 2">
            <a:extLst>
              <a:ext uri="{FF2B5EF4-FFF2-40B4-BE49-F238E27FC236}">
                <a16:creationId xmlns:a16="http://schemas.microsoft.com/office/drawing/2014/main" id="{BDD25C4F-A8D0-41FD-8E68-FC76EFA659B7}"/>
              </a:ext>
            </a:extLst>
          </p:cNvPr>
          <p:cNvSpPr>
            <a:spLocks noGrp="1"/>
          </p:cNvSpPr>
          <p:nvPr>
            <p:ph type="title"/>
          </p:nvPr>
        </p:nvSpPr>
        <p:spPr>
          <a:xfrm>
            <a:off x="2195737" y="296862"/>
            <a:ext cx="4896544" cy="719137"/>
          </a:xfrm>
        </p:spPr>
        <p:txBody>
          <a:bodyPr anchor="ctr"/>
          <a:lstStyle/>
          <a:p>
            <a:pPr algn="ctr"/>
            <a:r>
              <a:rPr lang="ro-RO" noProof="0" dirty="0"/>
              <a:t>Content</a:t>
            </a:r>
            <a:endParaRPr lang="en-US" b="0" noProof="0" dirty="0">
              <a:solidFill>
                <a:schemeClr val="tx1"/>
              </a:solidFill>
            </a:endParaRPr>
          </a:p>
        </p:txBody>
      </p:sp>
      <p:pic>
        <p:nvPicPr>
          <p:cNvPr id="4" name="Picture 3">
            <a:extLst>
              <a:ext uri="{FF2B5EF4-FFF2-40B4-BE49-F238E27FC236}">
                <a16:creationId xmlns:a16="http://schemas.microsoft.com/office/drawing/2014/main" id="{EA212524-6F4E-4999-A62E-F9DA319028FA}"/>
              </a:ext>
            </a:extLst>
          </p:cNvPr>
          <p:cNvPicPr>
            <a:picLocks noChangeAspect="1"/>
          </p:cNvPicPr>
          <p:nvPr/>
        </p:nvPicPr>
        <p:blipFill rotWithShape="1">
          <a:blip r:embed="rId3"/>
          <a:srcRect b="3610"/>
          <a:stretch/>
        </p:blipFill>
        <p:spPr>
          <a:xfrm>
            <a:off x="5748089" y="1066005"/>
            <a:ext cx="3000375" cy="5086349"/>
          </a:xfrm>
          <a:prstGeom prst="rect">
            <a:avLst/>
          </a:prstGeom>
        </p:spPr>
      </p:pic>
    </p:spTree>
    <p:extLst>
      <p:ext uri="{BB962C8B-B14F-4D97-AF65-F5344CB8AC3E}">
        <p14:creationId xmlns:p14="http://schemas.microsoft.com/office/powerpoint/2010/main" val="104287737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571E6A-2E1D-4555-9FE7-E63B92450B16}"/>
              </a:ext>
            </a:extLst>
          </p:cNvPr>
          <p:cNvSpPr>
            <a:spLocks noGrp="1"/>
          </p:cNvSpPr>
          <p:nvPr>
            <p:ph idx="1"/>
          </p:nvPr>
        </p:nvSpPr>
        <p:spPr>
          <a:xfrm>
            <a:off x="395288" y="1484784"/>
            <a:ext cx="8353425" cy="4392140"/>
          </a:xfrm>
        </p:spPr>
        <p:txBody>
          <a:bodyPr/>
          <a:lstStyle/>
          <a:p>
            <a:pPr marL="0" indent="0">
              <a:lnSpc>
                <a:spcPct val="150000"/>
              </a:lnSpc>
              <a:buNone/>
            </a:pPr>
            <a:r>
              <a:rPr lang="en-US" dirty="0"/>
              <a:t>A </a:t>
            </a:r>
            <a:r>
              <a:rPr lang="en-US" b="1" i="1" dirty="0"/>
              <a:t>Waypoint</a:t>
            </a:r>
            <a:r>
              <a:rPr lang="en-US" dirty="0"/>
              <a:t> is a point on the robot path. Waypoints are the most central part of a robot program, telling the robot arm where to be. A </a:t>
            </a:r>
            <a:r>
              <a:rPr lang="en-US" b="1" i="1" dirty="0"/>
              <a:t>fixed position waypoint </a:t>
            </a:r>
            <a:r>
              <a:rPr lang="en-US" dirty="0"/>
              <a:t>is given by physically moving the robot arm to the position.</a:t>
            </a:r>
          </a:p>
        </p:txBody>
      </p:sp>
      <p:pic>
        <p:nvPicPr>
          <p:cNvPr id="7" name="Picture 6">
            <a:extLst>
              <a:ext uri="{FF2B5EF4-FFF2-40B4-BE49-F238E27FC236}">
                <a16:creationId xmlns:a16="http://schemas.microsoft.com/office/drawing/2014/main" id="{F8DB23D6-56C5-46C2-A63C-BF8A0D00EC8E}"/>
              </a:ext>
            </a:extLst>
          </p:cNvPr>
          <p:cNvPicPr>
            <a:picLocks noChangeAspect="1"/>
          </p:cNvPicPr>
          <p:nvPr/>
        </p:nvPicPr>
        <p:blipFill rotWithShape="1">
          <a:blip r:embed="rId2"/>
          <a:srcRect l="36921" t="15860" r="6052" b="2242"/>
          <a:stretch/>
        </p:blipFill>
        <p:spPr>
          <a:xfrm>
            <a:off x="2653885" y="2780928"/>
            <a:ext cx="4406532" cy="3338282"/>
          </a:xfrm>
          <a:prstGeom prst="rect">
            <a:avLst/>
          </a:prstGeom>
        </p:spPr>
      </p:pic>
      <p:sp>
        <p:nvSpPr>
          <p:cNvPr id="8" name="Titel 2">
            <a:extLst>
              <a:ext uri="{FF2B5EF4-FFF2-40B4-BE49-F238E27FC236}">
                <a16:creationId xmlns:a16="http://schemas.microsoft.com/office/drawing/2014/main" id="{B24CD92D-3D43-439C-AB8D-F6FD9006C0D3}"/>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79667433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571E6A-2E1D-4555-9FE7-E63B92450B16}"/>
              </a:ext>
            </a:extLst>
          </p:cNvPr>
          <p:cNvSpPr>
            <a:spLocks noGrp="1"/>
          </p:cNvSpPr>
          <p:nvPr>
            <p:ph idx="1"/>
          </p:nvPr>
        </p:nvSpPr>
        <p:spPr/>
        <p:txBody>
          <a:bodyPr/>
          <a:lstStyle/>
          <a:p>
            <a:pPr>
              <a:buFont typeface="Arial" panose="020B0604020202020204" pitchFamily="34" charset="0"/>
              <a:buChar char="•"/>
            </a:pPr>
            <a:r>
              <a:rPr lang="en-US" dirty="0"/>
              <a:t>A </a:t>
            </a:r>
            <a:r>
              <a:rPr lang="en-US" b="1" i="1" dirty="0"/>
              <a:t>Relative Waypoint</a:t>
            </a:r>
            <a:r>
              <a:rPr lang="en-US" dirty="0"/>
              <a:t> is a waypoint with the position given relative to the robot arm’s previous position, such as “two centimeters to the left”. The relative position is defined as the difference between the two given positions (left to right). Note that repeated relative positions can move the robot arm out of its workspace. </a:t>
            </a:r>
          </a:p>
        </p:txBody>
      </p:sp>
      <p:pic>
        <p:nvPicPr>
          <p:cNvPr id="7" name="Picture 6">
            <a:extLst>
              <a:ext uri="{FF2B5EF4-FFF2-40B4-BE49-F238E27FC236}">
                <a16:creationId xmlns:a16="http://schemas.microsoft.com/office/drawing/2014/main" id="{F8DB23D6-56C5-46C2-A63C-BF8A0D00EC8E}"/>
              </a:ext>
            </a:extLst>
          </p:cNvPr>
          <p:cNvPicPr>
            <a:picLocks noChangeAspect="1"/>
          </p:cNvPicPr>
          <p:nvPr/>
        </p:nvPicPr>
        <p:blipFill rotWithShape="1">
          <a:blip r:embed="rId2"/>
          <a:srcRect l="36921" t="15860" r="6052" b="2242"/>
          <a:stretch/>
        </p:blipFill>
        <p:spPr>
          <a:xfrm>
            <a:off x="2359610" y="2537700"/>
            <a:ext cx="4516646" cy="3421702"/>
          </a:xfrm>
          <a:prstGeom prst="rect">
            <a:avLst/>
          </a:prstGeom>
        </p:spPr>
      </p:pic>
      <p:sp>
        <p:nvSpPr>
          <p:cNvPr id="8" name="Titel 2">
            <a:extLst>
              <a:ext uri="{FF2B5EF4-FFF2-40B4-BE49-F238E27FC236}">
                <a16:creationId xmlns:a16="http://schemas.microsoft.com/office/drawing/2014/main" id="{B24CD92D-3D43-439C-AB8D-F6FD9006C0D3}"/>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354769680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571E6A-2E1D-4555-9FE7-E63B92450B16}"/>
              </a:ext>
            </a:extLst>
          </p:cNvPr>
          <p:cNvSpPr>
            <a:spLocks noGrp="1"/>
          </p:cNvSpPr>
          <p:nvPr>
            <p:ph idx="1"/>
          </p:nvPr>
        </p:nvSpPr>
        <p:spPr/>
        <p:txBody>
          <a:bodyPr/>
          <a:lstStyle/>
          <a:p>
            <a:pPr>
              <a:buFont typeface="Arial" panose="020B0604020202020204" pitchFamily="34" charset="0"/>
              <a:buChar char="•"/>
            </a:pPr>
            <a:r>
              <a:rPr lang="en-US" dirty="0"/>
              <a:t>A </a:t>
            </a:r>
            <a:r>
              <a:rPr lang="en-US" b="1" i="1" dirty="0"/>
              <a:t>Variable Waypoint</a:t>
            </a:r>
            <a:r>
              <a:rPr lang="en-US" dirty="0"/>
              <a:t> is a waypoint with the position given by a variable.</a:t>
            </a:r>
          </a:p>
        </p:txBody>
      </p:sp>
      <p:pic>
        <p:nvPicPr>
          <p:cNvPr id="7" name="Picture 6">
            <a:extLst>
              <a:ext uri="{FF2B5EF4-FFF2-40B4-BE49-F238E27FC236}">
                <a16:creationId xmlns:a16="http://schemas.microsoft.com/office/drawing/2014/main" id="{F8DB23D6-56C5-46C2-A63C-BF8A0D00EC8E}"/>
              </a:ext>
            </a:extLst>
          </p:cNvPr>
          <p:cNvPicPr>
            <a:picLocks noChangeAspect="1"/>
          </p:cNvPicPr>
          <p:nvPr/>
        </p:nvPicPr>
        <p:blipFill rotWithShape="1">
          <a:blip r:embed="rId2"/>
          <a:srcRect l="36921" t="15860" r="6052" b="2242"/>
          <a:stretch/>
        </p:blipFill>
        <p:spPr>
          <a:xfrm>
            <a:off x="1808853" y="1772816"/>
            <a:ext cx="5526293" cy="4186586"/>
          </a:xfrm>
          <a:prstGeom prst="rect">
            <a:avLst/>
          </a:prstGeom>
        </p:spPr>
      </p:pic>
      <p:sp>
        <p:nvSpPr>
          <p:cNvPr id="8" name="Titel 2">
            <a:extLst>
              <a:ext uri="{FF2B5EF4-FFF2-40B4-BE49-F238E27FC236}">
                <a16:creationId xmlns:a16="http://schemas.microsoft.com/office/drawing/2014/main" id="{B24CD92D-3D43-439C-AB8D-F6FD9006C0D3}"/>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10368885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0C7588-FCFD-487A-A57E-8FE42447C7FA}"/>
              </a:ext>
            </a:extLst>
          </p:cNvPr>
          <p:cNvSpPr>
            <a:spLocks noGrp="1"/>
          </p:cNvSpPr>
          <p:nvPr>
            <p:ph idx="1"/>
          </p:nvPr>
        </p:nvSpPr>
        <p:spPr>
          <a:xfrm>
            <a:off x="395288" y="1196753"/>
            <a:ext cx="8353425" cy="4680172"/>
          </a:xfrm>
        </p:spPr>
        <p:txBody>
          <a:bodyPr>
            <a:normAutofit/>
          </a:bodyPr>
          <a:lstStyle/>
          <a:p>
            <a:pPr>
              <a:buFont typeface="Arial" panose="020B0604020202020204" pitchFamily="34" charset="0"/>
              <a:buChar char="•"/>
            </a:pPr>
            <a:endParaRPr lang="ro-RO" b="1" dirty="0"/>
          </a:p>
          <a:p>
            <a:pPr>
              <a:buFont typeface="Arial" panose="020B0604020202020204" pitchFamily="34" charset="0"/>
              <a:buChar char="•"/>
            </a:pPr>
            <a:r>
              <a:rPr lang="ro-RO" b="1" dirty="0"/>
              <a:t>T</a:t>
            </a:r>
            <a:r>
              <a:rPr lang="en-US" b="1" dirty="0" err="1"/>
              <a:t>ypes</a:t>
            </a:r>
            <a:r>
              <a:rPr lang="en-US" b="1" dirty="0"/>
              <a:t> of movements:</a:t>
            </a:r>
            <a:r>
              <a:rPr lang="en-US" dirty="0"/>
              <a:t> </a:t>
            </a:r>
            <a:endParaRPr lang="ro-RO" dirty="0"/>
          </a:p>
          <a:p>
            <a:pPr lvl="2">
              <a:lnSpc>
                <a:spcPct val="150000"/>
              </a:lnSpc>
              <a:buFont typeface="Courier New" panose="02070309020205020404" pitchFamily="49" charset="0"/>
              <a:buChar char="o"/>
            </a:pPr>
            <a:r>
              <a:rPr lang="ro-RO" b="1" i="1" dirty="0"/>
              <a:t>M</a:t>
            </a:r>
            <a:r>
              <a:rPr lang="en-US" b="1" i="1" dirty="0" err="1"/>
              <a:t>oveJ</a:t>
            </a:r>
            <a:r>
              <a:rPr lang="en-US" dirty="0"/>
              <a:t> will make movements that are calculated in the joint space of the robot arm. Each joint is controlled to reach the desired end location at the same time. This movement type results in a curved path for the tool. </a:t>
            </a:r>
            <a:endParaRPr lang="ro-RO" dirty="0"/>
          </a:p>
        </p:txBody>
      </p:sp>
      <p:sp>
        <p:nvSpPr>
          <p:cNvPr id="8" name="Titel 2">
            <a:extLst>
              <a:ext uri="{FF2B5EF4-FFF2-40B4-BE49-F238E27FC236}">
                <a16:creationId xmlns:a16="http://schemas.microsoft.com/office/drawing/2014/main" id="{AAAA5A45-C6EF-4029-98D8-E842E5AF4B90}"/>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pic>
        <p:nvPicPr>
          <p:cNvPr id="7" name="Picture 6">
            <a:extLst>
              <a:ext uri="{FF2B5EF4-FFF2-40B4-BE49-F238E27FC236}">
                <a16:creationId xmlns:a16="http://schemas.microsoft.com/office/drawing/2014/main" id="{72397DDF-5C52-49B0-A8C3-37ABE663D38D}"/>
              </a:ext>
            </a:extLst>
          </p:cNvPr>
          <p:cNvPicPr>
            <a:picLocks noChangeAspect="1"/>
          </p:cNvPicPr>
          <p:nvPr/>
        </p:nvPicPr>
        <p:blipFill rotWithShape="1">
          <a:blip r:embed="rId2"/>
          <a:srcRect l="34672" t="17937" r="7787" b="14065"/>
          <a:stretch/>
        </p:blipFill>
        <p:spPr>
          <a:xfrm>
            <a:off x="4433465" y="3294863"/>
            <a:ext cx="4315248" cy="2822787"/>
          </a:xfrm>
          <a:prstGeom prst="rect">
            <a:avLst/>
          </a:prstGeom>
        </p:spPr>
      </p:pic>
      <p:sp>
        <p:nvSpPr>
          <p:cNvPr id="3" name="Rectangle 2">
            <a:extLst>
              <a:ext uri="{FF2B5EF4-FFF2-40B4-BE49-F238E27FC236}">
                <a16:creationId xmlns:a16="http://schemas.microsoft.com/office/drawing/2014/main" id="{BF21E653-26DD-4593-9348-59C695E79FEE}"/>
              </a:ext>
            </a:extLst>
          </p:cNvPr>
          <p:cNvSpPr/>
          <p:nvPr/>
        </p:nvSpPr>
        <p:spPr>
          <a:xfrm>
            <a:off x="4253319" y="3536839"/>
            <a:ext cx="647947" cy="756257"/>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
        <p:nvSpPr>
          <p:cNvPr id="10" name="TextBox 9">
            <a:extLst>
              <a:ext uri="{FF2B5EF4-FFF2-40B4-BE49-F238E27FC236}">
                <a16:creationId xmlns:a16="http://schemas.microsoft.com/office/drawing/2014/main" id="{2019D1BC-8B1E-44D6-8628-3DFBF9FD030C}"/>
              </a:ext>
            </a:extLst>
          </p:cNvPr>
          <p:cNvSpPr txBox="1"/>
          <p:nvPr/>
        </p:nvSpPr>
        <p:spPr>
          <a:xfrm>
            <a:off x="1099006" y="3631018"/>
            <a:ext cx="3461614" cy="1846659"/>
          </a:xfrm>
          <a:prstGeom prst="rect">
            <a:avLst/>
          </a:prstGeom>
          <a:noFill/>
        </p:spPr>
        <p:txBody>
          <a:bodyPr wrap="square" rtlCol="0">
            <a:spAutoFit/>
          </a:bodyPr>
          <a:lstStyle/>
          <a:p>
            <a:pPr marL="177800" indent="-177800">
              <a:spcAft>
                <a:spcPts val="1200"/>
              </a:spcAft>
              <a:buClr>
                <a:schemeClr val="accent1"/>
              </a:buClr>
              <a:buSzPct val="125000"/>
              <a:buFont typeface="Arial" panose="020B0604020202020204" pitchFamily="34" charset="0"/>
              <a:buChar char="•"/>
            </a:pPr>
            <a:r>
              <a:rPr lang="ro-RO" sz="2000" dirty="0">
                <a:cs typeface="Arial" pitchFamily="34" charset="0"/>
              </a:rPr>
              <a:t>Joint movement</a:t>
            </a:r>
          </a:p>
          <a:p>
            <a:pPr marL="742950" lvl="2" indent="-285750">
              <a:spcAft>
                <a:spcPts val="1200"/>
              </a:spcAft>
              <a:buClr>
                <a:schemeClr val="accent1"/>
              </a:buClr>
              <a:buSzPct val="125000"/>
              <a:buFont typeface="Wingdings" panose="05000000000000000000" pitchFamily="2" charset="2"/>
              <a:buChar char="§"/>
            </a:pPr>
            <a:r>
              <a:rPr lang="ro-RO" sz="1600" dirty="0">
                <a:cs typeface="Arial" pitchFamily="34" charset="0"/>
              </a:rPr>
              <a:t>No interpolation</a:t>
            </a:r>
          </a:p>
          <a:p>
            <a:pPr marL="742950" lvl="2" indent="-285750">
              <a:spcAft>
                <a:spcPts val="1200"/>
              </a:spcAft>
              <a:buClr>
                <a:schemeClr val="accent1"/>
              </a:buClr>
              <a:buSzPct val="125000"/>
              <a:buFont typeface="Wingdings" panose="05000000000000000000" pitchFamily="2" charset="2"/>
              <a:buChar char="§"/>
            </a:pPr>
            <a:r>
              <a:rPr lang="ro-RO" sz="1600" dirty="0">
                <a:cs typeface="Arial" pitchFamily="34" charset="0"/>
              </a:rPr>
              <a:t>Fastest move type</a:t>
            </a:r>
          </a:p>
          <a:p>
            <a:pPr marL="742950" lvl="2" indent="-285750">
              <a:spcAft>
                <a:spcPts val="1200"/>
              </a:spcAft>
              <a:buClr>
                <a:schemeClr val="accent1"/>
              </a:buClr>
              <a:buSzPct val="125000"/>
              <a:buFont typeface="Wingdings" panose="05000000000000000000" pitchFamily="2" charset="2"/>
              <a:buChar char="§"/>
            </a:pPr>
            <a:r>
              <a:rPr lang="ro-RO" sz="1600" dirty="0">
                <a:cs typeface="Arial" pitchFamily="34" charset="0"/>
              </a:rPr>
              <a:t>Useful in ”free” space movements</a:t>
            </a:r>
          </a:p>
        </p:txBody>
      </p:sp>
      <p:sp>
        <p:nvSpPr>
          <p:cNvPr id="11" name="Rectangle 10">
            <a:extLst>
              <a:ext uri="{FF2B5EF4-FFF2-40B4-BE49-F238E27FC236}">
                <a16:creationId xmlns:a16="http://schemas.microsoft.com/office/drawing/2014/main" id="{0E28738E-94DE-4C69-A452-EB12D5E67695}"/>
              </a:ext>
            </a:extLst>
          </p:cNvPr>
          <p:cNvSpPr/>
          <p:nvPr/>
        </p:nvSpPr>
        <p:spPr>
          <a:xfrm>
            <a:off x="6084168" y="2700371"/>
            <a:ext cx="920297" cy="202704"/>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r>
              <a:rPr lang="ro-RO" sz="1100" b="1" dirty="0">
                <a:solidFill>
                  <a:srgbClr val="196293"/>
                </a:solidFill>
              </a:rPr>
              <a:t>MoveJ</a:t>
            </a:r>
            <a:endParaRPr lang="en-US" sz="1100" b="1" dirty="0" err="1">
              <a:solidFill>
                <a:srgbClr val="196293"/>
              </a:solidFill>
            </a:endParaRPr>
          </a:p>
        </p:txBody>
      </p:sp>
    </p:spTree>
    <p:extLst>
      <p:ext uri="{BB962C8B-B14F-4D97-AF65-F5344CB8AC3E}">
        <p14:creationId xmlns:p14="http://schemas.microsoft.com/office/powerpoint/2010/main" val="277478818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69DE96-4E8D-4E1F-A6FA-CFA533A97E47}"/>
              </a:ext>
            </a:extLst>
          </p:cNvPr>
          <p:cNvSpPr>
            <a:spLocks noGrp="1"/>
          </p:cNvSpPr>
          <p:nvPr>
            <p:ph idx="1"/>
          </p:nvPr>
        </p:nvSpPr>
        <p:spPr/>
        <p:txBody>
          <a:bodyPr/>
          <a:lstStyle/>
          <a:p>
            <a:pPr>
              <a:buFont typeface="Arial" panose="020B0604020202020204" pitchFamily="34" charset="0"/>
              <a:buChar char="•"/>
            </a:pPr>
            <a:r>
              <a:rPr lang="en-US" b="1" i="1" dirty="0" err="1"/>
              <a:t>moveL</a:t>
            </a:r>
            <a:r>
              <a:rPr lang="en-US" dirty="0"/>
              <a:t> will make the tool move linearly between waypoints. This means that each joint performs a more complicated motion to keep the tool on a straight line path. </a:t>
            </a:r>
            <a:endParaRPr lang="ro-RO" dirty="0"/>
          </a:p>
          <a:p>
            <a:pPr>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19132C55-9B55-4777-A5B9-EE331B11680B}"/>
              </a:ext>
            </a:extLst>
          </p:cNvPr>
          <p:cNvPicPr>
            <a:picLocks noChangeAspect="1"/>
          </p:cNvPicPr>
          <p:nvPr/>
        </p:nvPicPr>
        <p:blipFill rotWithShape="1">
          <a:blip r:embed="rId2"/>
          <a:srcRect l="34078" t="19224" r="7769" b="15176"/>
          <a:stretch/>
        </p:blipFill>
        <p:spPr>
          <a:xfrm>
            <a:off x="2822855" y="2178602"/>
            <a:ext cx="5905568" cy="3698322"/>
          </a:xfrm>
          <a:prstGeom prst="rect">
            <a:avLst/>
          </a:prstGeom>
        </p:spPr>
      </p:pic>
      <p:sp>
        <p:nvSpPr>
          <p:cNvPr id="8" name="Titel 2">
            <a:extLst>
              <a:ext uri="{FF2B5EF4-FFF2-40B4-BE49-F238E27FC236}">
                <a16:creationId xmlns:a16="http://schemas.microsoft.com/office/drawing/2014/main" id="{984979D4-2A22-4AA2-AA30-5C5BB375FD27}"/>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
        <p:nvSpPr>
          <p:cNvPr id="9" name="TextBox 8">
            <a:extLst>
              <a:ext uri="{FF2B5EF4-FFF2-40B4-BE49-F238E27FC236}">
                <a16:creationId xmlns:a16="http://schemas.microsoft.com/office/drawing/2014/main" id="{3EA3D5DE-33E3-4CD8-ACA2-0ADCC07AF41C}"/>
              </a:ext>
            </a:extLst>
          </p:cNvPr>
          <p:cNvSpPr txBox="1"/>
          <p:nvPr/>
        </p:nvSpPr>
        <p:spPr>
          <a:xfrm>
            <a:off x="464930" y="3427598"/>
            <a:ext cx="3461614" cy="1200329"/>
          </a:xfrm>
          <a:prstGeom prst="rect">
            <a:avLst/>
          </a:prstGeom>
          <a:noFill/>
        </p:spPr>
        <p:txBody>
          <a:bodyPr wrap="square" rtlCol="0">
            <a:spAutoFit/>
          </a:bodyPr>
          <a:lstStyle/>
          <a:p>
            <a:pPr marL="177800" indent="-177800">
              <a:spcAft>
                <a:spcPts val="1200"/>
              </a:spcAft>
              <a:buClr>
                <a:schemeClr val="accent1"/>
              </a:buClr>
              <a:buSzPct val="125000"/>
              <a:buFont typeface="Arial" panose="020B0604020202020204" pitchFamily="34" charset="0"/>
              <a:buChar char="•"/>
            </a:pPr>
            <a:r>
              <a:rPr lang="ro-RO" sz="2000" dirty="0">
                <a:cs typeface="Arial" pitchFamily="34" charset="0"/>
              </a:rPr>
              <a:t>Linear movement</a:t>
            </a:r>
          </a:p>
          <a:p>
            <a:pPr marL="742950" lvl="2" indent="-285750">
              <a:spcAft>
                <a:spcPts val="1200"/>
              </a:spcAft>
              <a:buClr>
                <a:schemeClr val="accent1"/>
              </a:buClr>
              <a:buSzPct val="125000"/>
              <a:buFont typeface="Courier New" panose="02070309020205020404" pitchFamily="49" charset="0"/>
              <a:buChar char="o"/>
            </a:pPr>
            <a:r>
              <a:rPr lang="ro-RO" sz="1600" dirty="0">
                <a:cs typeface="Arial" pitchFamily="34" charset="0"/>
              </a:rPr>
              <a:t>Interpolation on</a:t>
            </a:r>
          </a:p>
          <a:p>
            <a:pPr marL="742950" lvl="2" indent="-285750">
              <a:spcAft>
                <a:spcPts val="1200"/>
              </a:spcAft>
              <a:buClr>
                <a:schemeClr val="accent1"/>
              </a:buClr>
              <a:buSzPct val="125000"/>
              <a:buFont typeface="Courier New" panose="02070309020205020404" pitchFamily="49" charset="0"/>
              <a:buChar char="o"/>
            </a:pPr>
            <a:r>
              <a:rPr lang="ro-RO" sz="1600" dirty="0">
                <a:cs typeface="Arial" pitchFamily="34" charset="0"/>
              </a:rPr>
              <a:t>Linear trajectory for TCP</a:t>
            </a:r>
          </a:p>
        </p:txBody>
      </p:sp>
      <p:sp>
        <p:nvSpPr>
          <p:cNvPr id="10" name="Rectangle 9">
            <a:extLst>
              <a:ext uri="{FF2B5EF4-FFF2-40B4-BE49-F238E27FC236}">
                <a16:creationId xmlns:a16="http://schemas.microsoft.com/office/drawing/2014/main" id="{10EC2459-A173-404C-A960-91FC552FBDD4}"/>
              </a:ext>
            </a:extLst>
          </p:cNvPr>
          <p:cNvSpPr/>
          <p:nvPr/>
        </p:nvSpPr>
        <p:spPr>
          <a:xfrm>
            <a:off x="5220072" y="2042458"/>
            <a:ext cx="1165655" cy="37842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r>
              <a:rPr lang="ro-RO" sz="1100" b="1" dirty="0">
                <a:solidFill>
                  <a:srgbClr val="196293"/>
                </a:solidFill>
              </a:rPr>
              <a:t>MoveL</a:t>
            </a:r>
            <a:endParaRPr lang="en-US" sz="1100" b="1" dirty="0" err="1">
              <a:solidFill>
                <a:srgbClr val="196293"/>
              </a:solidFill>
            </a:endParaRPr>
          </a:p>
        </p:txBody>
      </p:sp>
    </p:spTree>
    <p:extLst>
      <p:ext uri="{BB962C8B-B14F-4D97-AF65-F5344CB8AC3E}">
        <p14:creationId xmlns:p14="http://schemas.microsoft.com/office/powerpoint/2010/main" val="81885325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4FE893-9F06-4E86-9924-53A19D0CC5F0}"/>
              </a:ext>
            </a:extLst>
          </p:cNvPr>
          <p:cNvSpPr>
            <a:spLocks noGrp="1"/>
          </p:cNvSpPr>
          <p:nvPr>
            <p:ph idx="1"/>
          </p:nvPr>
        </p:nvSpPr>
        <p:spPr/>
        <p:txBody>
          <a:bodyPr/>
          <a:lstStyle/>
          <a:p>
            <a:pPr>
              <a:buFont typeface="Arial" panose="020B0604020202020204" pitchFamily="34" charset="0"/>
              <a:buChar char="•"/>
            </a:pPr>
            <a:r>
              <a:rPr lang="ro-RO" b="1" dirty="0"/>
              <a:t>MoveL with blend </a:t>
            </a:r>
            <a:r>
              <a:rPr lang="ro-RO" dirty="0"/>
              <a:t>– i</a:t>
            </a:r>
            <a:r>
              <a:rPr lang="en-US" dirty="0"/>
              <a:t>f a </a:t>
            </a:r>
            <a:r>
              <a:rPr lang="en-US" i="1" dirty="0"/>
              <a:t>blend radius</a:t>
            </a:r>
            <a:r>
              <a:rPr lang="ro-RO" dirty="0"/>
              <a:t> (r)</a:t>
            </a:r>
            <a:r>
              <a:rPr lang="en-US" dirty="0"/>
              <a:t> is set, the robot arm trajectory blends around the waypoint, allowing the robot arm not to stop at the point</a:t>
            </a:r>
            <a:r>
              <a:rPr lang="ro-RO" dirty="0"/>
              <a:t>.</a:t>
            </a:r>
            <a:endParaRPr lang="en-US" dirty="0"/>
          </a:p>
        </p:txBody>
      </p:sp>
      <p:pic>
        <p:nvPicPr>
          <p:cNvPr id="7" name="Picture 6">
            <a:extLst>
              <a:ext uri="{FF2B5EF4-FFF2-40B4-BE49-F238E27FC236}">
                <a16:creationId xmlns:a16="http://schemas.microsoft.com/office/drawing/2014/main" id="{CA535A13-B143-492A-AA31-BE0EBB2748E1}"/>
              </a:ext>
            </a:extLst>
          </p:cNvPr>
          <p:cNvPicPr>
            <a:picLocks noChangeAspect="1"/>
          </p:cNvPicPr>
          <p:nvPr/>
        </p:nvPicPr>
        <p:blipFill rotWithShape="1">
          <a:blip r:embed="rId2"/>
          <a:srcRect l="33229" t="9653" r="7760" b="15121"/>
          <a:stretch/>
        </p:blipFill>
        <p:spPr>
          <a:xfrm>
            <a:off x="3059832" y="1956500"/>
            <a:ext cx="5688880" cy="4018693"/>
          </a:xfrm>
          <a:prstGeom prst="rect">
            <a:avLst/>
          </a:prstGeom>
        </p:spPr>
      </p:pic>
      <p:sp>
        <p:nvSpPr>
          <p:cNvPr id="8" name="Titel 2">
            <a:extLst>
              <a:ext uri="{FF2B5EF4-FFF2-40B4-BE49-F238E27FC236}">
                <a16:creationId xmlns:a16="http://schemas.microsoft.com/office/drawing/2014/main" id="{697B77C2-F492-4772-8EE6-9D12F8EEE868}"/>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
        <p:nvSpPr>
          <p:cNvPr id="9" name="TextBox 8">
            <a:extLst>
              <a:ext uri="{FF2B5EF4-FFF2-40B4-BE49-F238E27FC236}">
                <a16:creationId xmlns:a16="http://schemas.microsoft.com/office/drawing/2014/main" id="{86AE76DD-2744-4B4D-BAF2-2F1EF0CA92B9}"/>
              </a:ext>
            </a:extLst>
          </p:cNvPr>
          <p:cNvSpPr txBox="1"/>
          <p:nvPr/>
        </p:nvSpPr>
        <p:spPr>
          <a:xfrm>
            <a:off x="395287" y="3390897"/>
            <a:ext cx="3461614" cy="1200329"/>
          </a:xfrm>
          <a:prstGeom prst="rect">
            <a:avLst/>
          </a:prstGeom>
          <a:noFill/>
        </p:spPr>
        <p:txBody>
          <a:bodyPr wrap="square" rtlCol="0">
            <a:spAutoFit/>
          </a:bodyPr>
          <a:lstStyle/>
          <a:p>
            <a:pPr marL="177800" indent="-177800">
              <a:spcAft>
                <a:spcPts val="1200"/>
              </a:spcAft>
              <a:buClr>
                <a:schemeClr val="accent1"/>
              </a:buClr>
              <a:buSzPct val="125000"/>
              <a:buFont typeface="Arial" panose="020B0604020202020204" pitchFamily="34" charset="0"/>
              <a:buChar char="•"/>
            </a:pPr>
            <a:r>
              <a:rPr lang="ro-RO" sz="2000" dirty="0">
                <a:cs typeface="Arial" pitchFamily="34" charset="0"/>
              </a:rPr>
              <a:t>Blend radius</a:t>
            </a:r>
          </a:p>
          <a:p>
            <a:pPr marL="742950" lvl="2" indent="-285750">
              <a:spcAft>
                <a:spcPts val="1200"/>
              </a:spcAft>
              <a:buClr>
                <a:schemeClr val="accent1"/>
              </a:buClr>
              <a:buSzPct val="125000"/>
              <a:buFont typeface="Courier New" panose="02070309020205020404" pitchFamily="49" charset="0"/>
              <a:buChar char="o"/>
            </a:pPr>
            <a:r>
              <a:rPr lang="ro-RO" sz="1600" dirty="0">
                <a:cs typeface="Arial" pitchFamily="34" charset="0"/>
              </a:rPr>
              <a:t>Continuous movement</a:t>
            </a:r>
          </a:p>
          <a:p>
            <a:pPr marL="742950" lvl="2" indent="-285750">
              <a:spcAft>
                <a:spcPts val="1200"/>
              </a:spcAft>
              <a:buClr>
                <a:schemeClr val="accent1"/>
              </a:buClr>
              <a:buSzPct val="125000"/>
              <a:buFont typeface="Courier New" panose="02070309020205020404" pitchFamily="49" charset="0"/>
              <a:buChar char="o"/>
            </a:pPr>
            <a:r>
              <a:rPr lang="ro-RO" sz="1600" dirty="0">
                <a:cs typeface="Arial" pitchFamily="34" charset="0"/>
              </a:rPr>
              <a:t>No stop in Waypoint</a:t>
            </a:r>
          </a:p>
        </p:txBody>
      </p:sp>
      <p:sp>
        <p:nvSpPr>
          <p:cNvPr id="3" name="Rectangle 2">
            <a:extLst>
              <a:ext uri="{FF2B5EF4-FFF2-40B4-BE49-F238E27FC236}">
                <a16:creationId xmlns:a16="http://schemas.microsoft.com/office/drawing/2014/main" id="{614FEDFD-FB13-47C5-8DC4-6341A824E902}"/>
              </a:ext>
            </a:extLst>
          </p:cNvPr>
          <p:cNvSpPr/>
          <p:nvPr/>
        </p:nvSpPr>
        <p:spPr>
          <a:xfrm>
            <a:off x="3044171" y="1920364"/>
            <a:ext cx="5704541" cy="91452"/>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
        <p:nvSpPr>
          <p:cNvPr id="10" name="Rectangle 9">
            <a:extLst>
              <a:ext uri="{FF2B5EF4-FFF2-40B4-BE49-F238E27FC236}">
                <a16:creationId xmlns:a16="http://schemas.microsoft.com/office/drawing/2014/main" id="{59A2A3FE-D2E0-4D88-8D9B-FECA41592440}"/>
              </a:ext>
            </a:extLst>
          </p:cNvPr>
          <p:cNvSpPr/>
          <p:nvPr/>
        </p:nvSpPr>
        <p:spPr>
          <a:xfrm>
            <a:off x="4572000" y="2139785"/>
            <a:ext cx="1476163" cy="391233"/>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r>
              <a:rPr lang="ro-RO" sz="1100" b="1" dirty="0">
                <a:solidFill>
                  <a:srgbClr val="196293"/>
                </a:solidFill>
              </a:rPr>
              <a:t>MoveL with blend</a:t>
            </a:r>
            <a:endParaRPr lang="en-US" sz="1100" b="1" dirty="0" err="1">
              <a:solidFill>
                <a:srgbClr val="196293"/>
              </a:solidFill>
            </a:endParaRPr>
          </a:p>
        </p:txBody>
      </p:sp>
    </p:spTree>
    <p:extLst>
      <p:ext uri="{BB962C8B-B14F-4D97-AF65-F5344CB8AC3E}">
        <p14:creationId xmlns:p14="http://schemas.microsoft.com/office/powerpoint/2010/main" val="33765484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3B6BEE-9894-4EB0-A7F0-1505397933AA}"/>
              </a:ext>
            </a:extLst>
          </p:cNvPr>
          <p:cNvSpPr>
            <a:spLocks noGrp="1"/>
          </p:cNvSpPr>
          <p:nvPr>
            <p:ph idx="1"/>
          </p:nvPr>
        </p:nvSpPr>
        <p:spPr>
          <a:xfrm>
            <a:off x="395288" y="1341438"/>
            <a:ext cx="8353425" cy="1943546"/>
          </a:xfrm>
        </p:spPr>
        <p:txBody>
          <a:bodyPr>
            <a:normAutofit/>
          </a:bodyPr>
          <a:lstStyle/>
          <a:p>
            <a:pPr marL="285750" indent="-285750">
              <a:buFont typeface="Arial" panose="020B0604020202020204" pitchFamily="34" charset="0"/>
              <a:buChar char="•"/>
            </a:pPr>
            <a:r>
              <a:rPr lang="ro-RO" dirty="0"/>
              <a:t>Mainly, </a:t>
            </a:r>
            <a:r>
              <a:rPr lang="ro-RO" b="1" dirty="0"/>
              <a:t>Cobots</a:t>
            </a:r>
            <a:r>
              <a:rPr lang="ro-RO" dirty="0"/>
              <a:t> or </a:t>
            </a:r>
            <a:r>
              <a:rPr lang="en-US" b="1" dirty="0"/>
              <a:t>Collaborative </a:t>
            </a:r>
            <a:r>
              <a:rPr lang="ro-RO" b="1" dirty="0"/>
              <a:t>Robots</a:t>
            </a:r>
            <a:r>
              <a:rPr lang="en-US" b="1" dirty="0"/>
              <a:t> </a:t>
            </a:r>
            <a:r>
              <a:rPr lang="en-US" dirty="0"/>
              <a:t>are </a:t>
            </a:r>
            <a:r>
              <a:rPr lang="ro-RO" dirty="0"/>
              <a:t>considered as being </a:t>
            </a:r>
            <a:r>
              <a:rPr lang="en-US" dirty="0"/>
              <a:t>complex machines which work</a:t>
            </a:r>
            <a:r>
              <a:rPr lang="ro-RO" dirty="0"/>
              <a:t> </a:t>
            </a:r>
            <a:r>
              <a:rPr lang="en-US" dirty="0"/>
              <a:t>hand in hand with human beings. In a shared work</a:t>
            </a:r>
            <a:r>
              <a:rPr lang="ro-RO" dirty="0"/>
              <a:t> </a:t>
            </a:r>
            <a:r>
              <a:rPr lang="en-US" dirty="0"/>
              <a:t>process, they support and relieve the human</a:t>
            </a:r>
            <a:r>
              <a:rPr lang="ro-RO" dirty="0"/>
              <a:t> </a:t>
            </a:r>
            <a:r>
              <a:rPr lang="en-US" dirty="0"/>
              <a:t>operator.</a:t>
            </a:r>
            <a:endParaRPr lang="ro-RO" dirty="0"/>
          </a:p>
          <a:p>
            <a:pPr marL="285750" indent="-285750">
              <a:buFont typeface="Arial" panose="020B0604020202020204" pitchFamily="34" charset="0"/>
              <a:buChar char="•"/>
            </a:pPr>
            <a:r>
              <a:rPr lang="ro-RO" b="1" dirty="0"/>
              <a:t>Cobots</a:t>
            </a:r>
            <a:r>
              <a:rPr lang="ro-RO" dirty="0"/>
              <a:t> are specifically designed for working with people in a shared work space.</a:t>
            </a:r>
          </a:p>
          <a:p>
            <a:pPr marL="285750" indent="-285750">
              <a:buFont typeface="Arial" panose="020B0604020202020204" pitchFamily="34" charset="0"/>
              <a:buChar char="•"/>
            </a:pPr>
            <a:r>
              <a:rPr lang="ro-RO" b="1" dirty="0"/>
              <a:t>Collaboration</a:t>
            </a:r>
            <a:r>
              <a:rPr lang="ro-RO" dirty="0"/>
              <a:t> is determined by application and workspace, not by the robot itself;</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BD12AEF7-1EDD-45FA-9A4F-D797327149AC}"/>
              </a:ext>
            </a:extLst>
          </p:cNvPr>
          <p:cNvPicPr>
            <a:picLocks noChangeAspect="1"/>
          </p:cNvPicPr>
          <p:nvPr/>
        </p:nvPicPr>
        <p:blipFill>
          <a:blip r:embed="rId2"/>
          <a:stretch>
            <a:fillRect/>
          </a:stretch>
        </p:blipFill>
        <p:spPr>
          <a:xfrm>
            <a:off x="2066979" y="3297892"/>
            <a:ext cx="5154060" cy="2778454"/>
          </a:xfrm>
          <a:prstGeom prst="rect">
            <a:avLst/>
          </a:prstGeom>
        </p:spPr>
      </p:pic>
      <p:sp>
        <p:nvSpPr>
          <p:cNvPr id="9" name="Titel 2">
            <a:extLst>
              <a:ext uri="{FF2B5EF4-FFF2-40B4-BE49-F238E27FC236}">
                <a16:creationId xmlns:a16="http://schemas.microsoft.com/office/drawing/2014/main" id="{0600E429-4415-4F08-8A99-3CCC8DCDBA6D}"/>
              </a:ext>
            </a:extLst>
          </p:cNvPr>
          <p:cNvSpPr>
            <a:spLocks noGrp="1"/>
          </p:cNvSpPr>
          <p:nvPr>
            <p:ph type="title"/>
          </p:nvPr>
        </p:nvSpPr>
        <p:spPr>
          <a:xfrm>
            <a:off x="2195737" y="296862"/>
            <a:ext cx="4896544" cy="719137"/>
          </a:xfrm>
        </p:spPr>
        <p:txBody>
          <a:bodyPr anchor="ctr"/>
          <a:lstStyle/>
          <a:p>
            <a:r>
              <a:rPr lang="ro-RO" dirty="0"/>
              <a:t>General Presentation</a:t>
            </a:r>
            <a:endParaRPr lang="en-US" b="0" noProof="0" dirty="0">
              <a:solidFill>
                <a:schemeClr val="tx1"/>
              </a:solidFill>
            </a:endParaRPr>
          </a:p>
        </p:txBody>
      </p:sp>
    </p:spTree>
    <p:extLst>
      <p:ext uri="{BB962C8B-B14F-4D97-AF65-F5344CB8AC3E}">
        <p14:creationId xmlns:p14="http://schemas.microsoft.com/office/powerpoint/2010/main" val="122683949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503F50-6590-4A4D-9E91-DE57FB093B54}"/>
              </a:ext>
            </a:extLst>
          </p:cNvPr>
          <p:cNvSpPr>
            <a:spLocks noGrp="1"/>
          </p:cNvSpPr>
          <p:nvPr>
            <p:ph idx="1"/>
          </p:nvPr>
        </p:nvSpPr>
        <p:spPr/>
        <p:txBody>
          <a:bodyPr/>
          <a:lstStyle/>
          <a:p>
            <a:pPr>
              <a:buFont typeface="Arial" panose="020B0604020202020204" pitchFamily="34" charset="0"/>
              <a:buChar char="•"/>
            </a:pPr>
            <a:r>
              <a:rPr lang="en-US" b="1" i="1" dirty="0" err="1"/>
              <a:t>moveP</a:t>
            </a:r>
            <a:r>
              <a:rPr lang="en-US" dirty="0"/>
              <a:t> will move the tool linearly with constant speed with circular blends, and is intended for some process operations, like gluing or dispensing.</a:t>
            </a:r>
            <a:endParaRPr lang="ro-RO" dirty="0"/>
          </a:p>
          <a:p>
            <a:pPr>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54D81893-9072-4060-BDAC-34BED993CBF2}"/>
              </a:ext>
            </a:extLst>
          </p:cNvPr>
          <p:cNvPicPr>
            <a:picLocks noChangeAspect="1"/>
          </p:cNvPicPr>
          <p:nvPr/>
        </p:nvPicPr>
        <p:blipFill rotWithShape="1">
          <a:blip r:embed="rId2"/>
          <a:srcRect l="34449" t="9399" r="8194" b="13862"/>
          <a:stretch/>
        </p:blipFill>
        <p:spPr>
          <a:xfrm>
            <a:off x="2953489" y="1988840"/>
            <a:ext cx="5615079" cy="4061867"/>
          </a:xfrm>
          <a:prstGeom prst="rect">
            <a:avLst/>
          </a:prstGeom>
        </p:spPr>
      </p:pic>
      <p:sp>
        <p:nvSpPr>
          <p:cNvPr id="8" name="Titel 2">
            <a:extLst>
              <a:ext uri="{FF2B5EF4-FFF2-40B4-BE49-F238E27FC236}">
                <a16:creationId xmlns:a16="http://schemas.microsoft.com/office/drawing/2014/main" id="{EF06E1BD-A6D3-45BC-9CCA-7DC323F44A39}"/>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
        <p:nvSpPr>
          <p:cNvPr id="3" name="Rectangle 2">
            <a:extLst>
              <a:ext uri="{FF2B5EF4-FFF2-40B4-BE49-F238E27FC236}">
                <a16:creationId xmlns:a16="http://schemas.microsoft.com/office/drawing/2014/main" id="{2B7C5296-ED22-446E-A1C0-55712D15A6BD}"/>
              </a:ext>
            </a:extLst>
          </p:cNvPr>
          <p:cNvSpPr/>
          <p:nvPr/>
        </p:nvSpPr>
        <p:spPr>
          <a:xfrm>
            <a:off x="4657619" y="2277446"/>
            <a:ext cx="920297" cy="202704"/>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r>
              <a:rPr lang="ro-RO" sz="1100" b="1" dirty="0">
                <a:solidFill>
                  <a:srgbClr val="196293"/>
                </a:solidFill>
              </a:rPr>
              <a:t>MoveP</a:t>
            </a:r>
            <a:endParaRPr lang="en-US" sz="1100" b="1" dirty="0" err="1">
              <a:solidFill>
                <a:srgbClr val="196293"/>
              </a:solidFill>
            </a:endParaRPr>
          </a:p>
        </p:txBody>
      </p:sp>
      <p:sp>
        <p:nvSpPr>
          <p:cNvPr id="9" name="Rectangle 8">
            <a:extLst>
              <a:ext uri="{FF2B5EF4-FFF2-40B4-BE49-F238E27FC236}">
                <a16:creationId xmlns:a16="http://schemas.microsoft.com/office/drawing/2014/main" id="{6A5D146B-69C7-4798-91A2-7AD823935135}"/>
              </a:ext>
            </a:extLst>
          </p:cNvPr>
          <p:cNvSpPr/>
          <p:nvPr/>
        </p:nvSpPr>
        <p:spPr>
          <a:xfrm>
            <a:off x="2961252" y="1923148"/>
            <a:ext cx="5885296" cy="130212"/>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
        <p:nvSpPr>
          <p:cNvPr id="10" name="TextBox 9">
            <a:extLst>
              <a:ext uri="{FF2B5EF4-FFF2-40B4-BE49-F238E27FC236}">
                <a16:creationId xmlns:a16="http://schemas.microsoft.com/office/drawing/2014/main" id="{F3826DBF-BAC6-4694-8DC6-790D47B3244F}"/>
              </a:ext>
            </a:extLst>
          </p:cNvPr>
          <p:cNvSpPr txBox="1"/>
          <p:nvPr/>
        </p:nvSpPr>
        <p:spPr>
          <a:xfrm>
            <a:off x="395287" y="3231748"/>
            <a:ext cx="3461614" cy="2000548"/>
          </a:xfrm>
          <a:prstGeom prst="rect">
            <a:avLst/>
          </a:prstGeom>
          <a:noFill/>
        </p:spPr>
        <p:txBody>
          <a:bodyPr wrap="square" rtlCol="0">
            <a:spAutoFit/>
          </a:bodyPr>
          <a:lstStyle/>
          <a:p>
            <a:pPr marL="177800" indent="-177800">
              <a:spcAft>
                <a:spcPts val="1200"/>
              </a:spcAft>
              <a:buClr>
                <a:schemeClr val="accent1"/>
              </a:buClr>
              <a:buSzPct val="125000"/>
              <a:buFont typeface="Arial" panose="020B0604020202020204" pitchFamily="34" charset="0"/>
              <a:buChar char="•"/>
            </a:pPr>
            <a:r>
              <a:rPr lang="ro-RO" sz="2000" dirty="0">
                <a:cs typeface="Arial" pitchFamily="34" charset="0"/>
              </a:rPr>
              <a:t>Process Movement</a:t>
            </a:r>
          </a:p>
          <a:p>
            <a:pPr marL="742950" lvl="2" indent="-285750">
              <a:spcAft>
                <a:spcPts val="1200"/>
              </a:spcAft>
              <a:buClr>
                <a:schemeClr val="accent1"/>
              </a:buClr>
              <a:buSzPct val="125000"/>
              <a:buFont typeface="Courier New" panose="02070309020205020404" pitchFamily="49" charset="0"/>
              <a:buChar char="o"/>
            </a:pPr>
            <a:r>
              <a:rPr lang="ro-RO" sz="1600" dirty="0">
                <a:cs typeface="Arial" pitchFamily="34" charset="0"/>
              </a:rPr>
              <a:t>Process applications</a:t>
            </a:r>
          </a:p>
          <a:p>
            <a:pPr marL="742950" lvl="2" indent="-285750">
              <a:spcAft>
                <a:spcPts val="1200"/>
              </a:spcAft>
              <a:buClr>
                <a:schemeClr val="accent1"/>
              </a:buClr>
              <a:buSzPct val="125000"/>
              <a:buFont typeface="Courier New" panose="02070309020205020404" pitchFamily="49" charset="0"/>
              <a:buChar char="o"/>
            </a:pPr>
            <a:r>
              <a:rPr lang="ro-RO" sz="1600" dirty="0">
                <a:cs typeface="Arial" pitchFamily="34" charset="0"/>
              </a:rPr>
              <a:t>Linear movement</a:t>
            </a:r>
          </a:p>
          <a:p>
            <a:pPr marL="742950" lvl="2" indent="-285750">
              <a:spcAft>
                <a:spcPts val="1200"/>
              </a:spcAft>
              <a:buClr>
                <a:schemeClr val="accent1"/>
              </a:buClr>
              <a:buSzPct val="125000"/>
              <a:buFont typeface="Courier New" panose="02070309020205020404" pitchFamily="49" charset="0"/>
              <a:buChar char="o"/>
            </a:pPr>
            <a:r>
              <a:rPr lang="ro-RO" sz="1600" dirty="0">
                <a:cs typeface="Arial" pitchFamily="34" charset="0"/>
              </a:rPr>
              <a:t>Constant TCP speed</a:t>
            </a:r>
          </a:p>
          <a:p>
            <a:pPr marL="742950" lvl="2" indent="-285750">
              <a:spcAft>
                <a:spcPts val="1200"/>
              </a:spcAft>
              <a:buClr>
                <a:schemeClr val="accent1"/>
              </a:buClr>
              <a:buSzPct val="125000"/>
              <a:buFont typeface="Courier New" panose="02070309020205020404" pitchFamily="49" charset="0"/>
              <a:buChar char="o"/>
            </a:pPr>
            <a:r>
              <a:rPr lang="ro-RO" sz="1600" dirty="0">
                <a:cs typeface="Arial" pitchFamily="34" charset="0"/>
              </a:rPr>
              <a:t>Shared blend radius</a:t>
            </a:r>
          </a:p>
        </p:txBody>
      </p:sp>
    </p:spTree>
    <p:extLst>
      <p:ext uri="{BB962C8B-B14F-4D97-AF65-F5344CB8AC3E}">
        <p14:creationId xmlns:p14="http://schemas.microsoft.com/office/powerpoint/2010/main" val="339919004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9CC9DC-A487-479A-8A4D-7267C657BC49}"/>
              </a:ext>
            </a:extLst>
          </p:cNvPr>
          <p:cNvSpPr>
            <a:spLocks noGrp="1"/>
          </p:cNvSpPr>
          <p:nvPr>
            <p:ph idx="1"/>
          </p:nvPr>
        </p:nvSpPr>
        <p:spPr/>
        <p:txBody>
          <a:bodyPr/>
          <a:lstStyle/>
          <a:p>
            <a:pPr>
              <a:buFont typeface="Arial" panose="020B0604020202020204" pitchFamily="34" charset="0"/>
              <a:buChar char="•"/>
            </a:pPr>
            <a:r>
              <a:rPr lang="ro-RO" dirty="0"/>
              <a:t>A</a:t>
            </a:r>
            <a:r>
              <a:rPr lang="en-US" dirty="0"/>
              <a:t> </a:t>
            </a:r>
            <a:r>
              <a:rPr lang="en-US" b="1" i="1" dirty="0"/>
              <a:t>Circle Move</a:t>
            </a:r>
            <a:r>
              <a:rPr lang="ro-RO" b="1" i="1" dirty="0"/>
              <a:t> (moveC)</a:t>
            </a:r>
            <a:r>
              <a:rPr lang="en-US" i="1" dirty="0"/>
              <a:t> </a:t>
            </a:r>
            <a:r>
              <a:rPr lang="en-US" dirty="0"/>
              <a:t>can be added to a </a:t>
            </a:r>
            <a:r>
              <a:rPr lang="en-US" i="1" dirty="0" err="1"/>
              <a:t>moveP</a:t>
            </a:r>
            <a:r>
              <a:rPr lang="en-US" dirty="0"/>
              <a:t> command, consisting of two waypoints: the first one specifying a via point on the circular arc, and the second one being the endpoint of the movement.</a:t>
            </a:r>
            <a:endParaRPr lang="ro-RO" dirty="0"/>
          </a:p>
          <a:p>
            <a:pPr>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39E243BE-A654-4125-8A53-A1F8230EE68A}"/>
              </a:ext>
            </a:extLst>
          </p:cNvPr>
          <p:cNvPicPr>
            <a:picLocks noChangeAspect="1"/>
          </p:cNvPicPr>
          <p:nvPr/>
        </p:nvPicPr>
        <p:blipFill rotWithShape="1">
          <a:blip r:embed="rId2"/>
          <a:srcRect l="34534" t="10519" r="7764" b="14158"/>
          <a:stretch/>
        </p:blipFill>
        <p:spPr>
          <a:xfrm>
            <a:off x="3229788" y="2140532"/>
            <a:ext cx="5518925" cy="3946705"/>
          </a:xfrm>
          <a:prstGeom prst="rect">
            <a:avLst/>
          </a:prstGeom>
        </p:spPr>
      </p:pic>
      <p:sp>
        <p:nvSpPr>
          <p:cNvPr id="8" name="Titel 2">
            <a:extLst>
              <a:ext uri="{FF2B5EF4-FFF2-40B4-BE49-F238E27FC236}">
                <a16:creationId xmlns:a16="http://schemas.microsoft.com/office/drawing/2014/main" id="{6C878AE5-2DDD-4C97-9267-6C88E5AEC816}"/>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
        <p:nvSpPr>
          <p:cNvPr id="9" name="TextBox 8">
            <a:extLst>
              <a:ext uri="{FF2B5EF4-FFF2-40B4-BE49-F238E27FC236}">
                <a16:creationId xmlns:a16="http://schemas.microsoft.com/office/drawing/2014/main" id="{0FA1C1D2-DE12-4501-A48C-579C134E9814}"/>
              </a:ext>
            </a:extLst>
          </p:cNvPr>
          <p:cNvSpPr txBox="1"/>
          <p:nvPr/>
        </p:nvSpPr>
        <p:spPr>
          <a:xfrm>
            <a:off x="179512" y="2636912"/>
            <a:ext cx="3461614" cy="2800767"/>
          </a:xfrm>
          <a:prstGeom prst="rect">
            <a:avLst/>
          </a:prstGeom>
          <a:noFill/>
        </p:spPr>
        <p:txBody>
          <a:bodyPr wrap="square" rtlCol="0">
            <a:spAutoFit/>
          </a:bodyPr>
          <a:lstStyle/>
          <a:p>
            <a:pPr marL="177800" indent="-177800">
              <a:spcAft>
                <a:spcPts val="1200"/>
              </a:spcAft>
              <a:buClr>
                <a:schemeClr val="accent1"/>
              </a:buClr>
              <a:buSzPct val="125000"/>
              <a:buFont typeface="Arial" panose="020B0604020202020204" pitchFamily="34" charset="0"/>
              <a:buChar char="•"/>
            </a:pPr>
            <a:r>
              <a:rPr lang="ro-RO" sz="2000" dirty="0">
                <a:cs typeface="Arial" pitchFamily="34" charset="0"/>
              </a:rPr>
              <a:t>Circular movement</a:t>
            </a:r>
          </a:p>
          <a:p>
            <a:pPr marL="742950" lvl="2" indent="-285750">
              <a:spcAft>
                <a:spcPts val="1200"/>
              </a:spcAft>
              <a:buClr>
                <a:schemeClr val="accent1"/>
              </a:buClr>
              <a:buSzPct val="125000"/>
              <a:buFont typeface="Courier New" panose="02070309020205020404" pitchFamily="49" charset="0"/>
              <a:buChar char="o"/>
            </a:pPr>
            <a:r>
              <a:rPr lang="ro-RO" sz="1600" dirty="0">
                <a:cs typeface="Arial" pitchFamily="34" charset="0"/>
              </a:rPr>
              <a:t>Circular trajectory for TCP</a:t>
            </a:r>
          </a:p>
          <a:p>
            <a:pPr marL="742950" lvl="2" indent="-285750">
              <a:spcAft>
                <a:spcPts val="1200"/>
              </a:spcAft>
              <a:buClr>
                <a:schemeClr val="accent1"/>
              </a:buClr>
              <a:buSzPct val="125000"/>
              <a:buFont typeface="Courier New" panose="02070309020205020404" pitchFamily="49" charset="0"/>
              <a:buChar char="o"/>
            </a:pPr>
            <a:r>
              <a:rPr lang="ro-RO" sz="1600" dirty="0">
                <a:cs typeface="Arial" pitchFamily="34" charset="0"/>
              </a:rPr>
              <a:t>Three Waypoints required</a:t>
            </a:r>
          </a:p>
          <a:p>
            <a:pPr marL="1200150" lvl="3" indent="-285750">
              <a:spcAft>
                <a:spcPts val="1200"/>
              </a:spcAft>
              <a:buClr>
                <a:schemeClr val="accent1"/>
              </a:buClr>
              <a:buSzPct val="125000"/>
              <a:buFont typeface="Courier New" panose="02070309020205020404" pitchFamily="49" charset="0"/>
              <a:buChar char="o"/>
            </a:pPr>
            <a:r>
              <a:rPr lang="ro-RO" sz="1600" dirty="0">
                <a:cs typeface="Arial" pitchFamily="34" charset="0"/>
              </a:rPr>
              <a:t>Start point</a:t>
            </a:r>
          </a:p>
          <a:p>
            <a:pPr marL="1200150" lvl="3" indent="-285750">
              <a:spcAft>
                <a:spcPts val="1200"/>
              </a:spcAft>
              <a:buClr>
                <a:schemeClr val="accent1"/>
              </a:buClr>
              <a:buSzPct val="125000"/>
              <a:buFont typeface="Courier New" panose="02070309020205020404" pitchFamily="49" charset="0"/>
              <a:buChar char="o"/>
            </a:pPr>
            <a:r>
              <a:rPr lang="ro-RO" sz="1600" dirty="0">
                <a:cs typeface="Arial" pitchFamily="34" charset="0"/>
              </a:rPr>
              <a:t>Via point</a:t>
            </a:r>
          </a:p>
          <a:p>
            <a:pPr marL="1200150" lvl="3" indent="-285750">
              <a:spcAft>
                <a:spcPts val="1200"/>
              </a:spcAft>
              <a:buClr>
                <a:schemeClr val="accent1"/>
              </a:buClr>
              <a:buSzPct val="125000"/>
              <a:buFont typeface="Courier New" panose="02070309020205020404" pitchFamily="49" charset="0"/>
              <a:buChar char="o"/>
            </a:pPr>
            <a:r>
              <a:rPr lang="ro-RO" sz="1600" dirty="0">
                <a:cs typeface="Arial" pitchFamily="34" charset="0"/>
              </a:rPr>
              <a:t>End point</a:t>
            </a:r>
          </a:p>
          <a:p>
            <a:pPr marL="742950" lvl="2" indent="-285750">
              <a:spcAft>
                <a:spcPts val="1200"/>
              </a:spcAft>
              <a:buClr>
                <a:schemeClr val="accent1"/>
              </a:buClr>
              <a:buSzPct val="125000"/>
              <a:buFont typeface="Courier New" panose="02070309020205020404" pitchFamily="49" charset="0"/>
              <a:buChar char="o"/>
            </a:pPr>
            <a:r>
              <a:rPr lang="ro-RO" sz="1600" dirty="0">
                <a:cs typeface="Arial" pitchFamily="34" charset="0"/>
              </a:rPr>
              <a:t>Radius auto calculated</a:t>
            </a:r>
          </a:p>
        </p:txBody>
      </p:sp>
      <p:sp>
        <p:nvSpPr>
          <p:cNvPr id="10" name="Rectangle 9">
            <a:extLst>
              <a:ext uri="{FF2B5EF4-FFF2-40B4-BE49-F238E27FC236}">
                <a16:creationId xmlns:a16="http://schemas.microsoft.com/office/drawing/2014/main" id="{E32AE55E-A2B2-4B1C-A506-2116462EF6A5}"/>
              </a:ext>
            </a:extLst>
          </p:cNvPr>
          <p:cNvSpPr/>
          <p:nvPr/>
        </p:nvSpPr>
        <p:spPr>
          <a:xfrm>
            <a:off x="3919736" y="2172128"/>
            <a:ext cx="943347" cy="207781"/>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r>
              <a:rPr lang="ro-RO" sz="1100" b="1" dirty="0">
                <a:solidFill>
                  <a:srgbClr val="196293"/>
                </a:solidFill>
              </a:rPr>
              <a:t>MoveC</a:t>
            </a:r>
            <a:endParaRPr lang="en-US" sz="1100" b="1" dirty="0" err="1">
              <a:solidFill>
                <a:srgbClr val="196293"/>
              </a:solidFill>
            </a:endParaRPr>
          </a:p>
        </p:txBody>
      </p:sp>
    </p:spTree>
    <p:extLst>
      <p:ext uri="{BB962C8B-B14F-4D97-AF65-F5344CB8AC3E}">
        <p14:creationId xmlns:p14="http://schemas.microsoft.com/office/powerpoint/2010/main" val="77424219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BB406C4-20F5-44FC-A796-3905D32F33FB}"/>
              </a:ext>
            </a:extLst>
          </p:cNvPr>
          <p:cNvPicPr>
            <a:picLocks noGrp="1" noChangeAspect="1"/>
          </p:cNvPicPr>
          <p:nvPr>
            <p:ph idx="1"/>
          </p:nvPr>
        </p:nvPicPr>
        <p:blipFill rotWithShape="1">
          <a:blip r:embed="rId2"/>
          <a:srcRect l="36205" t="14160" r="4316"/>
          <a:stretch/>
        </p:blipFill>
        <p:spPr>
          <a:xfrm>
            <a:off x="2159733" y="2132856"/>
            <a:ext cx="4968552" cy="3770016"/>
          </a:xfrm>
          <a:prstGeom prst="rect">
            <a:avLst/>
          </a:prstGeom>
        </p:spPr>
      </p:pic>
      <p:sp>
        <p:nvSpPr>
          <p:cNvPr id="8" name="Titel 2">
            <a:extLst>
              <a:ext uri="{FF2B5EF4-FFF2-40B4-BE49-F238E27FC236}">
                <a16:creationId xmlns:a16="http://schemas.microsoft.com/office/drawing/2014/main" id="{445BEFE3-37CA-487A-8833-0B2ACD18DE12}"/>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
        <p:nvSpPr>
          <p:cNvPr id="9" name="Content Placeholder 1">
            <a:extLst>
              <a:ext uri="{FF2B5EF4-FFF2-40B4-BE49-F238E27FC236}">
                <a16:creationId xmlns:a16="http://schemas.microsoft.com/office/drawing/2014/main" id="{B21F878A-C043-4137-AB86-EB34C3ADD871}"/>
              </a:ext>
            </a:extLst>
          </p:cNvPr>
          <p:cNvSpPr txBox="1">
            <a:spLocks/>
          </p:cNvSpPr>
          <p:nvPr/>
        </p:nvSpPr>
        <p:spPr>
          <a:xfrm>
            <a:off x="395290" y="1341437"/>
            <a:ext cx="8353422" cy="4751859"/>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ro-RO" dirty="0"/>
          </a:p>
          <a:p>
            <a:pPr marL="285750" indent="-285750">
              <a:buFont typeface="Arial" panose="020B0604020202020204" pitchFamily="34" charset="0"/>
              <a:buChar char="•"/>
            </a:pPr>
            <a:r>
              <a:rPr lang="ro-RO" dirty="0"/>
              <a:t>Building a cobot program can be done in the </a:t>
            </a:r>
            <a:r>
              <a:rPr lang="ro-RO" b="1" dirty="0"/>
              <a:t>Program robot</a:t>
            </a:r>
            <a:r>
              <a:rPr lang="ro-RO" dirty="0"/>
              <a:t> page from the main interface.</a:t>
            </a:r>
          </a:p>
        </p:txBody>
      </p:sp>
      <p:sp>
        <p:nvSpPr>
          <p:cNvPr id="2" name="Rectangle: Rounded Corners 1">
            <a:extLst>
              <a:ext uri="{FF2B5EF4-FFF2-40B4-BE49-F238E27FC236}">
                <a16:creationId xmlns:a16="http://schemas.microsoft.com/office/drawing/2014/main" id="{1C5ED1CF-5755-4AD6-AC1D-161F4418860D}"/>
              </a:ext>
            </a:extLst>
          </p:cNvPr>
          <p:cNvSpPr/>
          <p:nvPr/>
        </p:nvSpPr>
        <p:spPr>
          <a:xfrm>
            <a:off x="5364088" y="3501008"/>
            <a:ext cx="1512168" cy="432048"/>
          </a:xfrm>
          <a:prstGeom prst="roundRect">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Tree>
    <p:extLst>
      <p:ext uri="{BB962C8B-B14F-4D97-AF65-F5344CB8AC3E}">
        <p14:creationId xmlns:p14="http://schemas.microsoft.com/office/powerpoint/2010/main" val="356443910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C7029DA-CD16-4E2F-A4A4-9ACE07D66677}"/>
              </a:ext>
            </a:extLst>
          </p:cNvPr>
          <p:cNvPicPr>
            <a:picLocks noGrp="1" noChangeAspect="1"/>
          </p:cNvPicPr>
          <p:nvPr>
            <p:ph idx="1"/>
          </p:nvPr>
        </p:nvPicPr>
        <p:blipFill rotWithShape="1">
          <a:blip r:embed="rId2"/>
          <a:srcRect l="36205" t="15413" r="4316"/>
          <a:stretch/>
        </p:blipFill>
        <p:spPr>
          <a:xfrm>
            <a:off x="2556188" y="2934860"/>
            <a:ext cx="4175641" cy="3158436"/>
          </a:xfrm>
          <a:prstGeom prst="rect">
            <a:avLst/>
          </a:prstGeom>
        </p:spPr>
      </p:pic>
      <p:sp>
        <p:nvSpPr>
          <p:cNvPr id="8" name="Content Placeholder 1">
            <a:extLst>
              <a:ext uri="{FF2B5EF4-FFF2-40B4-BE49-F238E27FC236}">
                <a16:creationId xmlns:a16="http://schemas.microsoft.com/office/drawing/2014/main" id="{AEF984BE-B7CE-4447-B818-4C2E98577009}"/>
              </a:ext>
            </a:extLst>
          </p:cNvPr>
          <p:cNvSpPr txBox="1">
            <a:spLocks/>
          </p:cNvSpPr>
          <p:nvPr/>
        </p:nvSpPr>
        <p:spPr>
          <a:xfrm>
            <a:off x="395290" y="774619"/>
            <a:ext cx="8353422" cy="5318677"/>
          </a:xfrm>
          <a:prstGeom prst="rect">
            <a:avLst/>
          </a:prstGeo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6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endParaRPr lang="ro-RO" dirty="0"/>
          </a:p>
          <a:p>
            <a:pPr marL="285750" indent="-285750">
              <a:lnSpc>
                <a:spcPct val="150000"/>
              </a:lnSpc>
              <a:buFont typeface="Arial" panose="020B0604020202020204" pitchFamily="34" charset="0"/>
              <a:buChar char="•"/>
            </a:pPr>
            <a:r>
              <a:rPr lang="ro-RO" dirty="0"/>
              <a:t>A robot program can be created from scratch or from a template, like Pick and Place application.</a:t>
            </a:r>
          </a:p>
          <a:p>
            <a:pPr marL="285750" indent="-285750">
              <a:lnSpc>
                <a:spcPct val="150000"/>
              </a:lnSpc>
              <a:buFont typeface="Arial" panose="020B0604020202020204" pitchFamily="34" charset="0"/>
              <a:buChar char="•"/>
            </a:pPr>
            <a:r>
              <a:rPr lang="ro-RO" dirty="0"/>
              <a:t>If the program has been created in an external computer, the program can be loaded using PolyScope.</a:t>
            </a:r>
          </a:p>
          <a:p>
            <a:pPr marL="825500" lvl="2" indent="-285750">
              <a:buFont typeface="Arial" pitchFamily="34" charset="0"/>
              <a:buChar char="•"/>
            </a:pPr>
            <a:endParaRPr lang="ro-RO" dirty="0"/>
          </a:p>
        </p:txBody>
      </p:sp>
      <p:sp>
        <p:nvSpPr>
          <p:cNvPr id="9" name="Titel 2">
            <a:extLst>
              <a:ext uri="{FF2B5EF4-FFF2-40B4-BE49-F238E27FC236}">
                <a16:creationId xmlns:a16="http://schemas.microsoft.com/office/drawing/2014/main" id="{98D6A181-9280-406D-8A02-B8E31C69A880}"/>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68239829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0ACC3D-DF49-4E93-8AE8-1A1532F6C03B}"/>
              </a:ext>
            </a:extLst>
          </p:cNvPr>
          <p:cNvSpPr>
            <a:spLocks noGrp="1"/>
          </p:cNvSpPr>
          <p:nvPr>
            <p:ph idx="1"/>
          </p:nvPr>
        </p:nvSpPr>
        <p:spPr/>
        <p:txBody>
          <a:bodyPr/>
          <a:lstStyle/>
          <a:p>
            <a:pPr>
              <a:buFont typeface="Arial" panose="020B0604020202020204" pitchFamily="34" charset="0"/>
              <a:buChar char="•"/>
            </a:pPr>
            <a:r>
              <a:rPr lang="en-US" dirty="0"/>
              <a:t>A template can provide the overall program structure, so only the details of the program need to be filled in</a:t>
            </a:r>
            <a:r>
              <a:rPr lang="ro-RO" dirty="0"/>
              <a:t>.</a:t>
            </a:r>
            <a:endParaRPr lang="en-US" b="1" dirty="0"/>
          </a:p>
        </p:txBody>
      </p:sp>
      <p:pic>
        <p:nvPicPr>
          <p:cNvPr id="7" name="Picture 6">
            <a:extLst>
              <a:ext uri="{FF2B5EF4-FFF2-40B4-BE49-F238E27FC236}">
                <a16:creationId xmlns:a16="http://schemas.microsoft.com/office/drawing/2014/main" id="{B3889A1C-83B8-49AF-A9FD-5F73A03DC857}"/>
              </a:ext>
            </a:extLst>
          </p:cNvPr>
          <p:cNvPicPr>
            <a:picLocks noChangeAspect="1"/>
          </p:cNvPicPr>
          <p:nvPr/>
        </p:nvPicPr>
        <p:blipFill rotWithShape="1">
          <a:blip r:embed="rId2"/>
          <a:srcRect l="36987" t="17450" r="5818" b="2484"/>
          <a:stretch/>
        </p:blipFill>
        <p:spPr>
          <a:xfrm>
            <a:off x="1935312" y="2042938"/>
            <a:ext cx="5273376" cy="3932255"/>
          </a:xfrm>
          <a:prstGeom prst="rect">
            <a:avLst/>
          </a:prstGeom>
        </p:spPr>
      </p:pic>
      <p:sp>
        <p:nvSpPr>
          <p:cNvPr id="8" name="Titel 2">
            <a:extLst>
              <a:ext uri="{FF2B5EF4-FFF2-40B4-BE49-F238E27FC236}">
                <a16:creationId xmlns:a16="http://schemas.microsoft.com/office/drawing/2014/main" id="{8D43B399-3A3C-4A8F-9EAB-033BE086EC68}"/>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
        <p:nvSpPr>
          <p:cNvPr id="9" name="Rectangle: Rounded Corners 8">
            <a:extLst>
              <a:ext uri="{FF2B5EF4-FFF2-40B4-BE49-F238E27FC236}">
                <a16:creationId xmlns:a16="http://schemas.microsoft.com/office/drawing/2014/main" id="{777A535B-0987-4BEC-B24A-D822C2E05D44}"/>
              </a:ext>
            </a:extLst>
          </p:cNvPr>
          <p:cNvSpPr/>
          <p:nvPr/>
        </p:nvSpPr>
        <p:spPr>
          <a:xfrm>
            <a:off x="3491880" y="4228226"/>
            <a:ext cx="2160240" cy="490794"/>
          </a:xfrm>
          <a:prstGeom prst="roundRect">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Tree>
    <p:extLst>
      <p:ext uri="{BB962C8B-B14F-4D97-AF65-F5344CB8AC3E}">
        <p14:creationId xmlns:p14="http://schemas.microsoft.com/office/powerpoint/2010/main" val="230618181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8448CB-6752-441B-8D0E-74F1AF9C380B}"/>
              </a:ext>
            </a:extLst>
          </p:cNvPr>
          <p:cNvSpPr>
            <a:spLocks noGrp="1"/>
          </p:cNvSpPr>
          <p:nvPr>
            <p:ph idx="1"/>
          </p:nvPr>
        </p:nvSpPr>
        <p:spPr>
          <a:xfrm>
            <a:off x="395288" y="1268761"/>
            <a:ext cx="8353425" cy="4608164"/>
          </a:xfrm>
        </p:spPr>
        <p:txBody>
          <a:bodyPr/>
          <a:lstStyle/>
          <a:p>
            <a:pPr>
              <a:buFont typeface="Arial" panose="020B0604020202020204" pitchFamily="34" charset="0"/>
              <a:buChar char="•"/>
            </a:pPr>
            <a:r>
              <a:rPr lang="en-US" dirty="0"/>
              <a:t>The </a:t>
            </a:r>
            <a:r>
              <a:rPr lang="ro-RO" b="1" i="1" dirty="0"/>
              <a:t>Program Tree </a:t>
            </a:r>
            <a:r>
              <a:rPr lang="en-US" dirty="0"/>
              <a:t>contains visual cues informing about the command currently being executed by the robot controller.</a:t>
            </a:r>
            <a:endParaRPr lang="ro-RO" dirty="0"/>
          </a:p>
          <a:p>
            <a:pPr>
              <a:buFont typeface="Arial" panose="020B0604020202020204" pitchFamily="34" charset="0"/>
              <a:buChar char="•"/>
            </a:pPr>
            <a:r>
              <a:rPr lang="en-US" dirty="0"/>
              <a:t>If a command is clicked while a program is running, the </a:t>
            </a:r>
            <a:r>
              <a:rPr lang="en-US" b="1" i="1" dirty="0"/>
              <a:t>Command </a:t>
            </a:r>
            <a:r>
              <a:rPr lang="ro-RO" b="1" i="1" dirty="0"/>
              <a:t>Ta</a:t>
            </a:r>
            <a:r>
              <a:rPr lang="en-US" b="1" i="1" dirty="0"/>
              <a:t>b </a:t>
            </a:r>
            <a:r>
              <a:rPr lang="en-US" dirty="0"/>
              <a:t>will </a:t>
            </a:r>
            <a:r>
              <a:rPr lang="ro-RO" dirty="0"/>
              <a:t>display</a:t>
            </a:r>
            <a:r>
              <a:rPr lang="en-US" dirty="0"/>
              <a:t> the information related to the selected command. </a:t>
            </a:r>
          </a:p>
        </p:txBody>
      </p:sp>
      <p:pic>
        <p:nvPicPr>
          <p:cNvPr id="7" name="Picture 6">
            <a:extLst>
              <a:ext uri="{FF2B5EF4-FFF2-40B4-BE49-F238E27FC236}">
                <a16:creationId xmlns:a16="http://schemas.microsoft.com/office/drawing/2014/main" id="{4C8ABC11-731A-497C-BD25-232E1F2F44B3}"/>
              </a:ext>
            </a:extLst>
          </p:cNvPr>
          <p:cNvPicPr>
            <a:picLocks noChangeAspect="1"/>
          </p:cNvPicPr>
          <p:nvPr/>
        </p:nvPicPr>
        <p:blipFill rotWithShape="1">
          <a:blip r:embed="rId3"/>
          <a:srcRect l="36632" t="16987" r="5441" b="861"/>
          <a:stretch/>
        </p:blipFill>
        <p:spPr>
          <a:xfrm>
            <a:off x="2141730" y="2520982"/>
            <a:ext cx="4860540" cy="3645405"/>
          </a:xfrm>
          <a:prstGeom prst="rect">
            <a:avLst/>
          </a:prstGeom>
        </p:spPr>
      </p:pic>
      <p:sp>
        <p:nvSpPr>
          <p:cNvPr id="8" name="Titel 2">
            <a:extLst>
              <a:ext uri="{FF2B5EF4-FFF2-40B4-BE49-F238E27FC236}">
                <a16:creationId xmlns:a16="http://schemas.microsoft.com/office/drawing/2014/main" id="{1D355CD7-AA69-47FD-B5E0-4BD874C99E86}"/>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428600780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0C7588-FCFD-487A-A57E-8FE42447C7FA}"/>
              </a:ext>
            </a:extLst>
          </p:cNvPr>
          <p:cNvSpPr>
            <a:spLocks noGrp="1"/>
          </p:cNvSpPr>
          <p:nvPr>
            <p:ph idx="1"/>
          </p:nvPr>
        </p:nvSpPr>
        <p:spPr/>
        <p:txBody>
          <a:bodyPr/>
          <a:lstStyle/>
          <a:p>
            <a:pPr>
              <a:buFont typeface="Arial" panose="020B0604020202020204" pitchFamily="34" charset="0"/>
              <a:buChar char="•"/>
            </a:pPr>
            <a:r>
              <a:rPr lang="en-US" dirty="0"/>
              <a:t>The </a:t>
            </a:r>
            <a:r>
              <a:rPr lang="en-US" b="1" i="1" dirty="0"/>
              <a:t>Move</a:t>
            </a:r>
            <a:r>
              <a:rPr lang="en-US" dirty="0"/>
              <a:t> command controls the robot motion through the underlying waypoints. Waypoints have to be under a Move command. The Move command defines the acceleration and the speed at which the robot arm will move between those waypoints.</a:t>
            </a:r>
            <a:endParaRPr lang="en-US" i="1" dirty="0"/>
          </a:p>
        </p:txBody>
      </p:sp>
      <p:pic>
        <p:nvPicPr>
          <p:cNvPr id="7" name="Picture 6">
            <a:extLst>
              <a:ext uri="{FF2B5EF4-FFF2-40B4-BE49-F238E27FC236}">
                <a16:creationId xmlns:a16="http://schemas.microsoft.com/office/drawing/2014/main" id="{3070FD45-840D-4B56-9FCA-ABD9A14EA3F4}"/>
              </a:ext>
            </a:extLst>
          </p:cNvPr>
          <p:cNvPicPr>
            <a:picLocks noChangeAspect="1"/>
          </p:cNvPicPr>
          <p:nvPr/>
        </p:nvPicPr>
        <p:blipFill rotWithShape="1">
          <a:blip r:embed="rId2"/>
          <a:srcRect l="36987" t="15809" r="6119" b="5069"/>
          <a:stretch/>
        </p:blipFill>
        <p:spPr>
          <a:xfrm>
            <a:off x="2035147" y="2206991"/>
            <a:ext cx="5073705" cy="3843716"/>
          </a:xfrm>
          <a:prstGeom prst="rect">
            <a:avLst/>
          </a:prstGeom>
        </p:spPr>
      </p:pic>
      <p:sp>
        <p:nvSpPr>
          <p:cNvPr id="8" name="Titel 2">
            <a:extLst>
              <a:ext uri="{FF2B5EF4-FFF2-40B4-BE49-F238E27FC236}">
                <a16:creationId xmlns:a16="http://schemas.microsoft.com/office/drawing/2014/main" id="{AAAA5A45-C6EF-4029-98D8-E842E5AF4B90}"/>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330645811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D35B3E-41BA-4D8E-983D-2922F1DE4856}"/>
              </a:ext>
            </a:extLst>
          </p:cNvPr>
          <p:cNvSpPr>
            <a:spLocks noGrp="1"/>
          </p:cNvSpPr>
          <p:nvPr>
            <p:ph idx="1"/>
          </p:nvPr>
        </p:nvSpPr>
        <p:spPr/>
        <p:txBody>
          <a:bodyPr/>
          <a:lstStyle/>
          <a:p>
            <a:pPr>
              <a:buFont typeface="Arial" panose="020B0604020202020204" pitchFamily="34" charset="0"/>
              <a:buChar char="•"/>
            </a:pPr>
            <a:r>
              <a:rPr lang="ro-RO" dirty="0"/>
              <a:t>You can also modify the waypoint</a:t>
            </a:r>
            <a:r>
              <a:rPr lang="en-US" dirty="0"/>
              <a:t>’s name and position and by pressing the “Move robot here” button, the </a:t>
            </a:r>
            <a:r>
              <a:rPr lang="en-US" dirty="0" err="1"/>
              <a:t>cobot</a:t>
            </a:r>
            <a:r>
              <a:rPr lang="en-US" dirty="0"/>
              <a:t> moves to that position.</a:t>
            </a:r>
          </a:p>
        </p:txBody>
      </p:sp>
      <p:pic>
        <p:nvPicPr>
          <p:cNvPr id="7" name="Picture 6">
            <a:extLst>
              <a:ext uri="{FF2B5EF4-FFF2-40B4-BE49-F238E27FC236}">
                <a16:creationId xmlns:a16="http://schemas.microsoft.com/office/drawing/2014/main" id="{135C64FB-3202-4081-873D-EB3AD4825F11}"/>
              </a:ext>
            </a:extLst>
          </p:cNvPr>
          <p:cNvPicPr>
            <a:picLocks noChangeAspect="1"/>
          </p:cNvPicPr>
          <p:nvPr/>
        </p:nvPicPr>
        <p:blipFill rotWithShape="1">
          <a:blip r:embed="rId2"/>
          <a:srcRect l="37654" t="15794" r="6064" b="2658"/>
          <a:stretch/>
        </p:blipFill>
        <p:spPr>
          <a:xfrm>
            <a:off x="1916704" y="2041149"/>
            <a:ext cx="5310591" cy="4085070"/>
          </a:xfrm>
          <a:prstGeom prst="rect">
            <a:avLst/>
          </a:prstGeom>
        </p:spPr>
      </p:pic>
      <p:sp>
        <p:nvSpPr>
          <p:cNvPr id="8" name="Titel 2">
            <a:extLst>
              <a:ext uri="{FF2B5EF4-FFF2-40B4-BE49-F238E27FC236}">
                <a16:creationId xmlns:a16="http://schemas.microsoft.com/office/drawing/2014/main" id="{EF8ECB85-DD85-40BF-BB4E-A2B781A72E95}"/>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53484010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46614A3A-F1DF-4C05-AA05-A73D195509A1}"/>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
        <p:nvSpPr>
          <p:cNvPr id="2" name="Content Placeholder 1">
            <a:extLst>
              <a:ext uri="{FF2B5EF4-FFF2-40B4-BE49-F238E27FC236}">
                <a16:creationId xmlns:a16="http://schemas.microsoft.com/office/drawing/2014/main" id="{B9ACB4C6-48A0-4771-9505-8F430093A706}"/>
              </a:ext>
            </a:extLst>
          </p:cNvPr>
          <p:cNvSpPr>
            <a:spLocks noGrp="1"/>
          </p:cNvSpPr>
          <p:nvPr>
            <p:ph idx="1"/>
          </p:nvPr>
        </p:nvSpPr>
        <p:spPr/>
        <p:txBody>
          <a:bodyPr/>
          <a:lstStyle/>
          <a:p>
            <a:pPr>
              <a:buFont typeface="Arial" panose="020B0604020202020204" pitchFamily="34" charset="0"/>
              <a:buChar char="•"/>
            </a:pPr>
            <a:r>
              <a:rPr lang="en-US" dirty="0"/>
              <a:t>The </a:t>
            </a:r>
            <a:r>
              <a:rPr lang="en-US" b="1" i="1" dirty="0"/>
              <a:t>Wait</a:t>
            </a:r>
            <a:r>
              <a:rPr lang="en-US" dirty="0"/>
              <a:t> command waits for a given amount of time or for an I/O signal. </a:t>
            </a:r>
          </a:p>
        </p:txBody>
      </p:sp>
      <p:pic>
        <p:nvPicPr>
          <p:cNvPr id="9" name="Content Placeholder 6">
            <a:extLst>
              <a:ext uri="{FF2B5EF4-FFF2-40B4-BE49-F238E27FC236}">
                <a16:creationId xmlns:a16="http://schemas.microsoft.com/office/drawing/2014/main" id="{B1B3C8F3-A84C-47FD-BA38-CF0BEC23560D}"/>
              </a:ext>
            </a:extLst>
          </p:cNvPr>
          <p:cNvPicPr>
            <a:picLocks noChangeAspect="1"/>
          </p:cNvPicPr>
          <p:nvPr/>
        </p:nvPicPr>
        <p:blipFill rotWithShape="1">
          <a:blip r:embed="rId2"/>
          <a:srcRect l="37231" t="15834" r="5329" b="6932"/>
          <a:stretch/>
        </p:blipFill>
        <p:spPr>
          <a:xfrm>
            <a:off x="1745970" y="1682404"/>
            <a:ext cx="5796077" cy="4373635"/>
          </a:xfrm>
          <a:prstGeom prst="rect">
            <a:avLst/>
          </a:prstGeom>
        </p:spPr>
      </p:pic>
    </p:spTree>
    <p:extLst>
      <p:ext uri="{BB962C8B-B14F-4D97-AF65-F5344CB8AC3E}">
        <p14:creationId xmlns:p14="http://schemas.microsoft.com/office/powerpoint/2010/main" val="335701314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8E221-A232-4F61-B20C-4648289A204D}"/>
              </a:ext>
            </a:extLst>
          </p:cNvPr>
          <p:cNvSpPr>
            <a:spLocks noGrp="1"/>
          </p:cNvSpPr>
          <p:nvPr>
            <p:ph idx="1"/>
          </p:nvPr>
        </p:nvSpPr>
        <p:spPr/>
        <p:txBody>
          <a:bodyPr/>
          <a:lstStyle/>
          <a:p>
            <a:pPr>
              <a:buFont typeface="Arial" panose="020B0604020202020204" pitchFamily="34" charset="0"/>
              <a:buChar char="•"/>
            </a:pPr>
            <a:r>
              <a:rPr lang="en-US" dirty="0"/>
              <a:t>The Set command sets either digital or analog outputs to a given value.</a:t>
            </a:r>
          </a:p>
        </p:txBody>
      </p:sp>
      <p:pic>
        <p:nvPicPr>
          <p:cNvPr id="7" name="Picture 6">
            <a:extLst>
              <a:ext uri="{FF2B5EF4-FFF2-40B4-BE49-F238E27FC236}">
                <a16:creationId xmlns:a16="http://schemas.microsoft.com/office/drawing/2014/main" id="{90C2CB4D-D39F-4493-9E71-AEA99134050E}"/>
              </a:ext>
            </a:extLst>
          </p:cNvPr>
          <p:cNvPicPr>
            <a:picLocks noChangeAspect="1"/>
          </p:cNvPicPr>
          <p:nvPr/>
        </p:nvPicPr>
        <p:blipFill rotWithShape="1">
          <a:blip r:embed="rId2"/>
          <a:srcRect l="37414" t="15547" r="6199" b="5706"/>
          <a:stretch/>
        </p:blipFill>
        <p:spPr>
          <a:xfrm>
            <a:off x="1907704" y="1836858"/>
            <a:ext cx="5328592" cy="4040360"/>
          </a:xfrm>
          <a:prstGeom prst="rect">
            <a:avLst/>
          </a:prstGeom>
        </p:spPr>
      </p:pic>
      <p:sp>
        <p:nvSpPr>
          <p:cNvPr id="8" name="Titel 2">
            <a:extLst>
              <a:ext uri="{FF2B5EF4-FFF2-40B4-BE49-F238E27FC236}">
                <a16:creationId xmlns:a16="http://schemas.microsoft.com/office/drawing/2014/main" id="{66B82384-33CC-442D-865C-F90DD1362B21}"/>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189294049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E9117C-3F39-4587-A834-6A65B6B812E4}"/>
              </a:ext>
            </a:extLst>
          </p:cNvPr>
          <p:cNvSpPr>
            <a:spLocks noGrp="1"/>
          </p:cNvSpPr>
          <p:nvPr>
            <p:ph idx="1"/>
          </p:nvPr>
        </p:nvSpPr>
        <p:spPr>
          <a:xfrm>
            <a:off x="395288" y="1916832"/>
            <a:ext cx="8641207" cy="4127574"/>
          </a:xfrm>
        </p:spPr>
        <p:txBody>
          <a:bodyPr>
            <a:noAutofit/>
          </a:bodyPr>
          <a:lstStyle/>
          <a:p>
            <a:endParaRPr lang="ro-RO" sz="1800" dirty="0"/>
          </a:p>
          <a:p>
            <a:r>
              <a:rPr lang="en-US" sz="1800" dirty="0"/>
              <a:t>Broadly, there</a:t>
            </a:r>
            <a:r>
              <a:rPr lang="ro-RO" sz="1800" dirty="0"/>
              <a:t> </a:t>
            </a:r>
            <a:r>
              <a:rPr lang="en-US" sz="1800" dirty="0"/>
              <a:t>are three categories of robots</a:t>
            </a:r>
            <a:r>
              <a:rPr lang="ro-RO" sz="1800" dirty="0"/>
              <a:t>:</a:t>
            </a:r>
          </a:p>
          <a:p>
            <a:endParaRPr lang="en-US" sz="1800" dirty="0"/>
          </a:p>
          <a:p>
            <a:pPr marL="342900" indent="-342900">
              <a:buSzPct val="100000"/>
              <a:buFont typeface="+mj-lt"/>
              <a:buAutoNum type="arabicPeriod"/>
            </a:pPr>
            <a:r>
              <a:rPr lang="en-US" dirty="0"/>
              <a:t>The traditional </a:t>
            </a:r>
            <a:r>
              <a:rPr lang="en-US" b="1" dirty="0"/>
              <a:t>industrial robot </a:t>
            </a:r>
            <a:r>
              <a:rPr lang="en-US" dirty="0"/>
              <a:t>that typically</a:t>
            </a:r>
            <a:r>
              <a:rPr lang="ro-RO" dirty="0"/>
              <a:t> </a:t>
            </a:r>
            <a:r>
              <a:rPr lang="en-US" dirty="0"/>
              <a:t>operates in a caged environment, working with</a:t>
            </a:r>
            <a:r>
              <a:rPr lang="ro-RO" dirty="0"/>
              <a:t> </a:t>
            </a:r>
            <a:r>
              <a:rPr lang="en-US" dirty="0"/>
              <a:t>high payloads and/or speeds. It is relatively</a:t>
            </a:r>
            <a:r>
              <a:rPr lang="ro-RO" dirty="0"/>
              <a:t> </a:t>
            </a:r>
            <a:r>
              <a:rPr lang="en-US" dirty="0"/>
              <a:t>well-understood in terms of its strengths,</a:t>
            </a:r>
            <a:r>
              <a:rPr lang="ro-RO" dirty="0"/>
              <a:t> </a:t>
            </a:r>
            <a:r>
              <a:rPr lang="en-US" dirty="0"/>
              <a:t>opportunities, research challenges and growth</a:t>
            </a:r>
            <a:r>
              <a:rPr lang="ro-RO" dirty="0"/>
              <a:t> </a:t>
            </a:r>
            <a:r>
              <a:rPr lang="en-US" dirty="0"/>
              <a:t>potential.</a:t>
            </a:r>
          </a:p>
          <a:p>
            <a:pPr marL="342900" indent="-342900">
              <a:buSzPct val="100000"/>
              <a:buFont typeface="+mj-lt"/>
              <a:buAutoNum type="arabicPeriod"/>
            </a:pPr>
            <a:r>
              <a:rPr lang="en-US" b="1" dirty="0"/>
              <a:t>Cobots</a:t>
            </a:r>
            <a:r>
              <a:rPr lang="en-US" dirty="0"/>
              <a:t> or collaborative/cooperative robots</a:t>
            </a:r>
            <a:r>
              <a:rPr lang="ro-RO" dirty="0"/>
              <a:t> </a:t>
            </a:r>
            <a:r>
              <a:rPr lang="en-US" dirty="0"/>
              <a:t>which typically interact closely with humans and</a:t>
            </a:r>
            <a:r>
              <a:rPr lang="ro-RO" dirty="0"/>
              <a:t> </a:t>
            </a:r>
            <a:r>
              <a:rPr lang="en-US" dirty="0"/>
              <a:t>have much lower payload</a:t>
            </a:r>
            <a:r>
              <a:rPr lang="ro-RO" dirty="0"/>
              <a:t>s</a:t>
            </a:r>
            <a:r>
              <a:rPr lang="en-US" dirty="0"/>
              <a:t>. They can be fixed</a:t>
            </a:r>
            <a:r>
              <a:rPr lang="ro-RO" dirty="0"/>
              <a:t> </a:t>
            </a:r>
            <a:r>
              <a:rPr lang="en-US" dirty="0"/>
              <a:t>or mobile.</a:t>
            </a:r>
          </a:p>
          <a:p>
            <a:pPr marL="342900" indent="-342900">
              <a:buSzPct val="100000"/>
              <a:buFont typeface="+mj-lt"/>
              <a:buAutoNum type="arabicPeriod"/>
            </a:pPr>
            <a:r>
              <a:rPr lang="en-US" b="1" dirty="0"/>
              <a:t>Software bots</a:t>
            </a:r>
            <a:r>
              <a:rPr lang="en-US" dirty="0"/>
              <a:t> have few if any physical</a:t>
            </a:r>
            <a:r>
              <a:rPr lang="ro-RO" dirty="0"/>
              <a:t> </a:t>
            </a:r>
            <a:r>
              <a:rPr lang="en-US" dirty="0"/>
              <a:t>characteristics, but can respond to a variety of</a:t>
            </a:r>
            <a:r>
              <a:rPr lang="ro-RO" dirty="0"/>
              <a:t> </a:t>
            </a:r>
            <a:r>
              <a:rPr lang="en-US" dirty="0"/>
              <a:t>inputs such as automated queries. This</a:t>
            </a:r>
            <a:r>
              <a:rPr lang="ro-RO" dirty="0"/>
              <a:t> </a:t>
            </a:r>
            <a:r>
              <a:rPr lang="en-US" dirty="0"/>
              <a:t>category more generally includes developments</a:t>
            </a:r>
            <a:r>
              <a:rPr lang="ro-RO" dirty="0"/>
              <a:t> </a:t>
            </a:r>
            <a:r>
              <a:rPr lang="en-US" dirty="0"/>
              <a:t>in Robotic Process Automation (RPA). </a:t>
            </a:r>
          </a:p>
        </p:txBody>
      </p:sp>
      <p:sp>
        <p:nvSpPr>
          <p:cNvPr id="9" name="Titel 2">
            <a:extLst>
              <a:ext uri="{FF2B5EF4-FFF2-40B4-BE49-F238E27FC236}">
                <a16:creationId xmlns:a16="http://schemas.microsoft.com/office/drawing/2014/main" id="{2EF704A9-0AA9-45A7-AE2C-7F3EE2E23691}"/>
              </a:ext>
            </a:extLst>
          </p:cNvPr>
          <p:cNvSpPr>
            <a:spLocks noGrp="1"/>
          </p:cNvSpPr>
          <p:nvPr>
            <p:ph type="title"/>
          </p:nvPr>
        </p:nvSpPr>
        <p:spPr>
          <a:xfrm>
            <a:off x="2195737" y="296862"/>
            <a:ext cx="4896544" cy="719137"/>
          </a:xfrm>
        </p:spPr>
        <p:txBody>
          <a:bodyPr anchor="ctr"/>
          <a:lstStyle/>
          <a:p>
            <a:r>
              <a:rPr lang="ro-RO" dirty="0"/>
              <a:t>General Presentation</a:t>
            </a:r>
            <a:endParaRPr lang="en-US" b="0" noProof="0" dirty="0">
              <a:solidFill>
                <a:schemeClr val="tx1"/>
              </a:solidFill>
            </a:endParaRPr>
          </a:p>
        </p:txBody>
      </p:sp>
      <p:pic>
        <p:nvPicPr>
          <p:cNvPr id="7" name="Picture 6">
            <a:extLst>
              <a:ext uri="{FF2B5EF4-FFF2-40B4-BE49-F238E27FC236}">
                <a16:creationId xmlns:a16="http://schemas.microsoft.com/office/drawing/2014/main" id="{FAA90A1C-90A7-4B25-87A8-EB882B565BA7}"/>
              </a:ext>
            </a:extLst>
          </p:cNvPr>
          <p:cNvPicPr>
            <a:picLocks noChangeAspect="1"/>
          </p:cNvPicPr>
          <p:nvPr/>
        </p:nvPicPr>
        <p:blipFill>
          <a:blip r:embed="rId2"/>
          <a:stretch>
            <a:fillRect/>
          </a:stretch>
        </p:blipFill>
        <p:spPr>
          <a:xfrm>
            <a:off x="5967928" y="1015998"/>
            <a:ext cx="2515304" cy="2305783"/>
          </a:xfrm>
          <a:prstGeom prst="rect">
            <a:avLst/>
          </a:prstGeom>
        </p:spPr>
      </p:pic>
    </p:spTree>
    <p:extLst>
      <p:ext uri="{BB962C8B-B14F-4D97-AF65-F5344CB8AC3E}">
        <p14:creationId xmlns:p14="http://schemas.microsoft.com/office/powerpoint/2010/main" val="134848130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C4F712-6C8B-46F1-9E11-7F98632EA44A}"/>
              </a:ext>
            </a:extLst>
          </p:cNvPr>
          <p:cNvSpPr>
            <a:spLocks noGrp="1"/>
          </p:cNvSpPr>
          <p:nvPr>
            <p:ph idx="1"/>
          </p:nvPr>
        </p:nvSpPr>
        <p:spPr/>
        <p:txBody>
          <a:bodyPr/>
          <a:lstStyle/>
          <a:p>
            <a:pPr>
              <a:buFont typeface="Arial" panose="020B0604020202020204" pitchFamily="34" charset="0"/>
              <a:buChar char="•"/>
            </a:pPr>
            <a:r>
              <a:rPr lang="en-US" dirty="0"/>
              <a:t>The </a:t>
            </a:r>
            <a:r>
              <a:rPr lang="en-US" b="1" i="1" dirty="0"/>
              <a:t>popup</a:t>
            </a:r>
            <a:r>
              <a:rPr lang="en-US" dirty="0"/>
              <a:t> is a message that appears on the screen when the program reaches this command. The style of the message can be selected, and the text itself can be given using the on-screen keyboard. The robot waits for the user/operator to press the “OK” button under the popup before continuing the program. If the “Halt program execution” item is selected, the robot program halts at this popup. </a:t>
            </a:r>
          </a:p>
        </p:txBody>
      </p:sp>
      <p:pic>
        <p:nvPicPr>
          <p:cNvPr id="7" name="Picture 6">
            <a:extLst>
              <a:ext uri="{FF2B5EF4-FFF2-40B4-BE49-F238E27FC236}">
                <a16:creationId xmlns:a16="http://schemas.microsoft.com/office/drawing/2014/main" id="{3DBB2B7C-0E47-40E5-BC48-79DF9D6E8BF2}"/>
              </a:ext>
            </a:extLst>
          </p:cNvPr>
          <p:cNvPicPr>
            <a:picLocks noChangeAspect="1"/>
          </p:cNvPicPr>
          <p:nvPr/>
        </p:nvPicPr>
        <p:blipFill rotWithShape="1">
          <a:blip r:embed="rId2"/>
          <a:srcRect l="36956" t="15599" r="6052" b="7071"/>
          <a:stretch/>
        </p:blipFill>
        <p:spPr>
          <a:xfrm>
            <a:off x="2466140" y="2821010"/>
            <a:ext cx="4211720" cy="3154184"/>
          </a:xfrm>
          <a:prstGeom prst="rect">
            <a:avLst/>
          </a:prstGeom>
        </p:spPr>
      </p:pic>
      <p:sp>
        <p:nvSpPr>
          <p:cNvPr id="8" name="Titel 2">
            <a:extLst>
              <a:ext uri="{FF2B5EF4-FFF2-40B4-BE49-F238E27FC236}">
                <a16:creationId xmlns:a16="http://schemas.microsoft.com/office/drawing/2014/main" id="{F4CF9864-EA9B-4DD8-AF24-F8A6C1F878FD}"/>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172862476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AD71CC-7ED1-4A9C-A39A-AD9D89875182}"/>
              </a:ext>
            </a:extLst>
          </p:cNvPr>
          <p:cNvSpPr>
            <a:spLocks noGrp="1"/>
          </p:cNvSpPr>
          <p:nvPr>
            <p:ph idx="1"/>
          </p:nvPr>
        </p:nvSpPr>
        <p:spPr/>
        <p:txBody>
          <a:bodyPr/>
          <a:lstStyle/>
          <a:p>
            <a:pPr>
              <a:buFont typeface="Arial" panose="020B0604020202020204" pitchFamily="34" charset="0"/>
              <a:buChar char="•"/>
            </a:pPr>
            <a:r>
              <a:rPr lang="en-US" dirty="0"/>
              <a:t>The </a:t>
            </a:r>
            <a:r>
              <a:rPr lang="en-US" b="1" i="1" dirty="0"/>
              <a:t>Halt</a:t>
            </a:r>
            <a:r>
              <a:rPr lang="en-US" dirty="0"/>
              <a:t> command stops the program execution when it is reached in the Program Tree.</a:t>
            </a:r>
          </a:p>
        </p:txBody>
      </p:sp>
      <p:pic>
        <p:nvPicPr>
          <p:cNvPr id="7" name="Picture 6">
            <a:extLst>
              <a:ext uri="{FF2B5EF4-FFF2-40B4-BE49-F238E27FC236}">
                <a16:creationId xmlns:a16="http://schemas.microsoft.com/office/drawing/2014/main" id="{DEAB7903-469B-4F5F-A313-DD0F84EF21F0}"/>
              </a:ext>
            </a:extLst>
          </p:cNvPr>
          <p:cNvPicPr>
            <a:picLocks noChangeAspect="1"/>
          </p:cNvPicPr>
          <p:nvPr/>
        </p:nvPicPr>
        <p:blipFill rotWithShape="1">
          <a:blip r:embed="rId2"/>
          <a:srcRect l="37205" t="15489" r="5734" b="7503"/>
          <a:stretch/>
        </p:blipFill>
        <p:spPr>
          <a:xfrm>
            <a:off x="1695719" y="1773585"/>
            <a:ext cx="5752562" cy="4202378"/>
          </a:xfrm>
          <a:prstGeom prst="rect">
            <a:avLst/>
          </a:prstGeom>
        </p:spPr>
      </p:pic>
      <p:sp>
        <p:nvSpPr>
          <p:cNvPr id="8" name="Titel 2">
            <a:extLst>
              <a:ext uri="{FF2B5EF4-FFF2-40B4-BE49-F238E27FC236}">
                <a16:creationId xmlns:a16="http://schemas.microsoft.com/office/drawing/2014/main" id="{7E9B6C99-706E-41C3-BF52-EE190F7ED0B4}"/>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3421270418"/>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5EA3DA-EBCD-42A4-922D-68D384A8F58F}"/>
              </a:ext>
            </a:extLst>
          </p:cNvPr>
          <p:cNvSpPr>
            <a:spLocks noGrp="1"/>
          </p:cNvSpPr>
          <p:nvPr>
            <p:ph idx="1"/>
          </p:nvPr>
        </p:nvSpPr>
        <p:spPr/>
        <p:txBody>
          <a:bodyPr/>
          <a:lstStyle/>
          <a:p>
            <a:pPr>
              <a:buFont typeface="Arial" panose="020B0604020202020204" pitchFamily="34" charset="0"/>
              <a:buChar char="•"/>
            </a:pPr>
            <a:r>
              <a:rPr lang="en-US" dirty="0"/>
              <a:t>Gives the programmer an option to add a line of text to the program. This line of text does not do anything during program execution.</a:t>
            </a:r>
          </a:p>
        </p:txBody>
      </p:sp>
      <p:pic>
        <p:nvPicPr>
          <p:cNvPr id="7" name="Picture 6">
            <a:extLst>
              <a:ext uri="{FF2B5EF4-FFF2-40B4-BE49-F238E27FC236}">
                <a16:creationId xmlns:a16="http://schemas.microsoft.com/office/drawing/2014/main" id="{540A1DBE-035E-40A4-9B8A-FD2547899EB2}"/>
              </a:ext>
            </a:extLst>
          </p:cNvPr>
          <p:cNvPicPr>
            <a:picLocks noChangeAspect="1"/>
          </p:cNvPicPr>
          <p:nvPr/>
        </p:nvPicPr>
        <p:blipFill rotWithShape="1">
          <a:blip r:embed="rId2"/>
          <a:srcRect l="37070" t="15874" r="6037" b="4742"/>
          <a:stretch/>
        </p:blipFill>
        <p:spPr>
          <a:xfrm>
            <a:off x="1871699" y="2007899"/>
            <a:ext cx="5400601" cy="4091364"/>
          </a:xfrm>
          <a:prstGeom prst="rect">
            <a:avLst/>
          </a:prstGeom>
        </p:spPr>
      </p:pic>
      <p:sp>
        <p:nvSpPr>
          <p:cNvPr id="8" name="Titel 2">
            <a:extLst>
              <a:ext uri="{FF2B5EF4-FFF2-40B4-BE49-F238E27FC236}">
                <a16:creationId xmlns:a16="http://schemas.microsoft.com/office/drawing/2014/main" id="{E66C0D26-1850-4BF3-B9F5-FF57DFAAF341}"/>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111454242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64E07D-149C-431A-8F23-A5FCDBDF8F71}"/>
              </a:ext>
            </a:extLst>
          </p:cNvPr>
          <p:cNvSpPr>
            <a:spLocks noGrp="1"/>
          </p:cNvSpPr>
          <p:nvPr>
            <p:ph idx="1"/>
          </p:nvPr>
        </p:nvSpPr>
        <p:spPr/>
        <p:txBody>
          <a:bodyPr/>
          <a:lstStyle/>
          <a:p>
            <a:pPr>
              <a:buFont typeface="Arial" panose="020B0604020202020204" pitchFamily="34" charset="0"/>
              <a:buChar char="•"/>
            </a:pPr>
            <a:r>
              <a:rPr lang="en-US" dirty="0"/>
              <a:t>A folder is used to organize and label specific parts of a program, to clean up the program tree, and to make the program easier to read and navigate. A folder does not in itself do anything.</a:t>
            </a:r>
          </a:p>
        </p:txBody>
      </p:sp>
      <p:pic>
        <p:nvPicPr>
          <p:cNvPr id="7" name="Picture 6">
            <a:extLst>
              <a:ext uri="{FF2B5EF4-FFF2-40B4-BE49-F238E27FC236}">
                <a16:creationId xmlns:a16="http://schemas.microsoft.com/office/drawing/2014/main" id="{2CC80AB8-4E3E-4686-824C-57AE5EAF42F2}"/>
              </a:ext>
            </a:extLst>
          </p:cNvPr>
          <p:cNvPicPr>
            <a:picLocks noChangeAspect="1"/>
          </p:cNvPicPr>
          <p:nvPr/>
        </p:nvPicPr>
        <p:blipFill rotWithShape="1">
          <a:blip r:embed="rId2"/>
          <a:srcRect l="36881" t="16764" r="6056" b="2498"/>
          <a:stretch/>
        </p:blipFill>
        <p:spPr>
          <a:xfrm>
            <a:off x="2087724" y="2188151"/>
            <a:ext cx="4968552" cy="3688773"/>
          </a:xfrm>
          <a:prstGeom prst="rect">
            <a:avLst/>
          </a:prstGeom>
        </p:spPr>
      </p:pic>
      <p:sp>
        <p:nvSpPr>
          <p:cNvPr id="8" name="Titel 2">
            <a:extLst>
              <a:ext uri="{FF2B5EF4-FFF2-40B4-BE49-F238E27FC236}">
                <a16:creationId xmlns:a16="http://schemas.microsoft.com/office/drawing/2014/main" id="{1577DFA1-F9BE-4ABF-B9FA-B69F91914761}"/>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245843734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5441C1-9602-46DE-9A8C-5FF89D3C03F7}"/>
              </a:ext>
            </a:extLst>
          </p:cNvPr>
          <p:cNvSpPr>
            <a:spLocks noGrp="1"/>
          </p:cNvSpPr>
          <p:nvPr>
            <p:ph idx="1"/>
          </p:nvPr>
        </p:nvSpPr>
        <p:spPr>
          <a:xfrm>
            <a:off x="395288" y="1285875"/>
            <a:ext cx="8353425" cy="4591049"/>
          </a:xfrm>
        </p:spPr>
        <p:txBody>
          <a:bodyPr/>
          <a:lstStyle/>
          <a:p>
            <a:pPr>
              <a:buFont typeface="Arial" panose="020B0604020202020204" pitchFamily="34" charset="0"/>
              <a:buChar char="•"/>
            </a:pPr>
            <a:r>
              <a:rPr lang="ro-RO" dirty="0"/>
              <a:t>The </a:t>
            </a:r>
            <a:r>
              <a:rPr lang="ro-RO" b="1" i="1" dirty="0"/>
              <a:t>Graphics Tab </a:t>
            </a:r>
            <a:r>
              <a:rPr lang="ro-RO" dirty="0"/>
              <a:t>shows the gr</a:t>
            </a:r>
            <a:r>
              <a:rPr lang="en-US" dirty="0" err="1"/>
              <a:t>aphical</a:t>
            </a:r>
            <a:r>
              <a:rPr lang="en-US" dirty="0"/>
              <a:t> representation of the current robot program</a:t>
            </a:r>
            <a:r>
              <a:rPr lang="ro-RO" dirty="0"/>
              <a:t>.</a:t>
            </a:r>
          </a:p>
          <a:p>
            <a:pPr>
              <a:buFont typeface="Arial" panose="020B0604020202020204" pitchFamily="34" charset="0"/>
              <a:buChar char="•"/>
            </a:pPr>
            <a:r>
              <a:rPr lang="ro-RO" dirty="0"/>
              <a:t> </a:t>
            </a:r>
            <a:r>
              <a:rPr lang="en-US" dirty="0"/>
              <a:t>The 3D drawing of the robot arm shows the current position of the robot arm, and the “shadow” of the robot arm shows how the robot arm intends to reach the waypoint selected in the left hand side of the screen. </a:t>
            </a:r>
          </a:p>
        </p:txBody>
      </p:sp>
      <p:pic>
        <p:nvPicPr>
          <p:cNvPr id="7" name="Picture 6">
            <a:extLst>
              <a:ext uri="{FF2B5EF4-FFF2-40B4-BE49-F238E27FC236}">
                <a16:creationId xmlns:a16="http://schemas.microsoft.com/office/drawing/2014/main" id="{FADDAC4C-79A3-4891-B3E0-E82F662C37EF}"/>
              </a:ext>
            </a:extLst>
          </p:cNvPr>
          <p:cNvPicPr>
            <a:picLocks noChangeAspect="1"/>
          </p:cNvPicPr>
          <p:nvPr/>
        </p:nvPicPr>
        <p:blipFill rotWithShape="1">
          <a:blip r:embed="rId2"/>
          <a:srcRect l="36785" t="16103" r="4899" b="3022"/>
          <a:stretch/>
        </p:blipFill>
        <p:spPr>
          <a:xfrm>
            <a:off x="2915816" y="2723638"/>
            <a:ext cx="4280564" cy="3149848"/>
          </a:xfrm>
          <a:prstGeom prst="rect">
            <a:avLst/>
          </a:prstGeom>
        </p:spPr>
      </p:pic>
      <p:sp>
        <p:nvSpPr>
          <p:cNvPr id="8" name="Titel 2">
            <a:extLst>
              <a:ext uri="{FF2B5EF4-FFF2-40B4-BE49-F238E27FC236}">
                <a16:creationId xmlns:a16="http://schemas.microsoft.com/office/drawing/2014/main" id="{398CE209-1385-455C-B2BA-28A54C1FED3A}"/>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37124346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CDC6AB-F7AA-44FE-9C95-274715A7D570}"/>
              </a:ext>
            </a:extLst>
          </p:cNvPr>
          <p:cNvSpPr>
            <a:spLocks noGrp="1"/>
          </p:cNvSpPr>
          <p:nvPr>
            <p:ph idx="1"/>
          </p:nvPr>
        </p:nvSpPr>
        <p:spPr/>
        <p:txBody>
          <a:bodyPr/>
          <a:lstStyle/>
          <a:p>
            <a:pPr>
              <a:buFont typeface="Arial" panose="020B0604020202020204" pitchFamily="34" charset="0"/>
              <a:buChar char="•"/>
            </a:pPr>
            <a:r>
              <a:rPr lang="en-US" dirty="0"/>
              <a:t>On this screen you can specify target joint positions, or a target pose (position and orientation) of the robot tool. This screen is “offline” and does not control the robot arm directly.</a:t>
            </a:r>
          </a:p>
        </p:txBody>
      </p:sp>
      <p:pic>
        <p:nvPicPr>
          <p:cNvPr id="7" name="Picture 6">
            <a:extLst>
              <a:ext uri="{FF2B5EF4-FFF2-40B4-BE49-F238E27FC236}">
                <a16:creationId xmlns:a16="http://schemas.microsoft.com/office/drawing/2014/main" id="{C4EA5327-BAF6-4C48-8D64-DEA675BA905A}"/>
              </a:ext>
            </a:extLst>
          </p:cNvPr>
          <p:cNvPicPr>
            <a:picLocks noChangeAspect="1"/>
          </p:cNvPicPr>
          <p:nvPr/>
        </p:nvPicPr>
        <p:blipFill rotWithShape="1">
          <a:blip r:embed="rId2"/>
          <a:srcRect l="36978" t="16676" r="5940" b="1720"/>
          <a:stretch/>
        </p:blipFill>
        <p:spPr>
          <a:xfrm>
            <a:off x="2142374" y="2093615"/>
            <a:ext cx="4859252" cy="3669806"/>
          </a:xfrm>
          <a:prstGeom prst="rect">
            <a:avLst/>
          </a:prstGeom>
        </p:spPr>
      </p:pic>
      <p:sp>
        <p:nvSpPr>
          <p:cNvPr id="8" name="Titel 2">
            <a:extLst>
              <a:ext uri="{FF2B5EF4-FFF2-40B4-BE49-F238E27FC236}">
                <a16:creationId xmlns:a16="http://schemas.microsoft.com/office/drawing/2014/main" id="{ACC3D6F9-C7EF-4B32-9526-39BF14336CD2}"/>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201732191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CDC6AB-F7AA-44FE-9C95-274715A7D570}"/>
              </a:ext>
            </a:extLst>
          </p:cNvPr>
          <p:cNvSpPr>
            <a:spLocks noGrp="1"/>
          </p:cNvSpPr>
          <p:nvPr>
            <p:ph idx="1"/>
          </p:nvPr>
        </p:nvSpPr>
        <p:spPr/>
        <p:txBody>
          <a:bodyPr/>
          <a:lstStyle/>
          <a:p>
            <a:pPr>
              <a:buFont typeface="Arial" panose="020B0604020202020204" pitchFamily="34" charset="0"/>
              <a:buChar char="•"/>
            </a:pPr>
            <a:r>
              <a:rPr lang="en-US" dirty="0"/>
              <a:t>The current position of the robot arm and the specified new target position are shown in 3D graphics. The 3D drawing of the robot arm shows the current position of the robot arm, and the “shadow” of the robot arm shows the target position of the robot arm controlled by the specified values on the right hand side of the screen.</a:t>
            </a:r>
          </a:p>
        </p:txBody>
      </p:sp>
      <p:pic>
        <p:nvPicPr>
          <p:cNvPr id="7" name="Picture 6">
            <a:extLst>
              <a:ext uri="{FF2B5EF4-FFF2-40B4-BE49-F238E27FC236}">
                <a16:creationId xmlns:a16="http://schemas.microsoft.com/office/drawing/2014/main" id="{C4EA5327-BAF6-4C48-8D64-DEA675BA905A}"/>
              </a:ext>
            </a:extLst>
          </p:cNvPr>
          <p:cNvPicPr>
            <a:picLocks noChangeAspect="1"/>
          </p:cNvPicPr>
          <p:nvPr/>
        </p:nvPicPr>
        <p:blipFill rotWithShape="1">
          <a:blip r:embed="rId2"/>
          <a:srcRect l="36978" t="16676" r="5940" b="1720"/>
          <a:stretch/>
        </p:blipFill>
        <p:spPr>
          <a:xfrm>
            <a:off x="2216521" y="2492895"/>
            <a:ext cx="4710958" cy="3557811"/>
          </a:xfrm>
          <a:prstGeom prst="rect">
            <a:avLst/>
          </a:prstGeom>
        </p:spPr>
      </p:pic>
      <p:sp>
        <p:nvSpPr>
          <p:cNvPr id="8" name="Titel 2">
            <a:extLst>
              <a:ext uri="{FF2B5EF4-FFF2-40B4-BE49-F238E27FC236}">
                <a16:creationId xmlns:a16="http://schemas.microsoft.com/office/drawing/2014/main" id="{ACC3D6F9-C7EF-4B32-9526-39BF14336CD2}"/>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
        <p:nvSpPr>
          <p:cNvPr id="9" name="Arrow: Right 8">
            <a:extLst>
              <a:ext uri="{FF2B5EF4-FFF2-40B4-BE49-F238E27FC236}">
                <a16:creationId xmlns:a16="http://schemas.microsoft.com/office/drawing/2014/main" id="{31062373-0345-4039-8B6F-22686A5B1870}"/>
              </a:ext>
            </a:extLst>
          </p:cNvPr>
          <p:cNvSpPr/>
          <p:nvPr/>
        </p:nvSpPr>
        <p:spPr>
          <a:xfrm rot="2375445">
            <a:off x="1322634" y="3194639"/>
            <a:ext cx="1787774" cy="468724"/>
          </a:xfrm>
          <a:prstGeom prst="rightArrow">
            <a:avLst/>
          </a:prstGeom>
          <a:solidFill>
            <a:schemeClr val="accent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Tree>
    <p:extLst>
      <p:ext uri="{BB962C8B-B14F-4D97-AF65-F5344CB8AC3E}">
        <p14:creationId xmlns:p14="http://schemas.microsoft.com/office/powerpoint/2010/main" val="386493986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CDC6AB-F7AA-44FE-9C95-274715A7D570}"/>
              </a:ext>
            </a:extLst>
          </p:cNvPr>
          <p:cNvSpPr>
            <a:spLocks noGrp="1"/>
          </p:cNvSpPr>
          <p:nvPr>
            <p:ph idx="1"/>
          </p:nvPr>
        </p:nvSpPr>
        <p:spPr/>
        <p:txBody>
          <a:bodyPr/>
          <a:lstStyle/>
          <a:p>
            <a:pPr>
              <a:buFont typeface="Arial" panose="020B0604020202020204" pitchFamily="34" charset="0"/>
              <a:buChar char="•"/>
            </a:pPr>
            <a:r>
              <a:rPr lang="en-US" dirty="0"/>
              <a:t>The text boxes show the full coordinate values of that TCP (Tool Center Point) relative to the selected feature. X, Y and Z control the position of the tool, while RX, RY and RZ control the orientation of the tool. </a:t>
            </a:r>
          </a:p>
        </p:txBody>
      </p:sp>
      <p:pic>
        <p:nvPicPr>
          <p:cNvPr id="7" name="Picture 6">
            <a:extLst>
              <a:ext uri="{FF2B5EF4-FFF2-40B4-BE49-F238E27FC236}">
                <a16:creationId xmlns:a16="http://schemas.microsoft.com/office/drawing/2014/main" id="{C4EA5327-BAF6-4C48-8D64-DEA675BA905A}"/>
              </a:ext>
            </a:extLst>
          </p:cNvPr>
          <p:cNvPicPr>
            <a:picLocks noChangeAspect="1"/>
          </p:cNvPicPr>
          <p:nvPr/>
        </p:nvPicPr>
        <p:blipFill rotWithShape="1">
          <a:blip r:embed="rId2"/>
          <a:srcRect l="36978" t="16676" r="5940" b="1720"/>
          <a:stretch/>
        </p:blipFill>
        <p:spPr>
          <a:xfrm>
            <a:off x="2058108" y="2202853"/>
            <a:ext cx="5021200" cy="3792112"/>
          </a:xfrm>
          <a:prstGeom prst="rect">
            <a:avLst/>
          </a:prstGeom>
        </p:spPr>
      </p:pic>
      <p:sp>
        <p:nvSpPr>
          <p:cNvPr id="8" name="Titel 2">
            <a:extLst>
              <a:ext uri="{FF2B5EF4-FFF2-40B4-BE49-F238E27FC236}">
                <a16:creationId xmlns:a16="http://schemas.microsoft.com/office/drawing/2014/main" id="{ACC3D6F9-C7EF-4B32-9526-39BF14336CD2}"/>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
        <p:nvSpPr>
          <p:cNvPr id="9" name="Arrow: Right 8">
            <a:extLst>
              <a:ext uri="{FF2B5EF4-FFF2-40B4-BE49-F238E27FC236}">
                <a16:creationId xmlns:a16="http://schemas.microsoft.com/office/drawing/2014/main" id="{31062373-0345-4039-8B6F-22686A5B1870}"/>
              </a:ext>
            </a:extLst>
          </p:cNvPr>
          <p:cNvSpPr/>
          <p:nvPr/>
        </p:nvSpPr>
        <p:spPr>
          <a:xfrm rot="9707361">
            <a:off x="6844815" y="2976532"/>
            <a:ext cx="1787774" cy="468724"/>
          </a:xfrm>
          <a:prstGeom prst="rightArrow">
            <a:avLst/>
          </a:prstGeom>
          <a:solidFill>
            <a:schemeClr val="accent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Tree>
    <p:extLst>
      <p:ext uri="{BB962C8B-B14F-4D97-AF65-F5344CB8AC3E}">
        <p14:creationId xmlns:p14="http://schemas.microsoft.com/office/powerpoint/2010/main" val="3152992323"/>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CDC6AB-F7AA-44FE-9C95-274715A7D570}"/>
              </a:ext>
            </a:extLst>
          </p:cNvPr>
          <p:cNvSpPr>
            <a:spLocks noGrp="1"/>
          </p:cNvSpPr>
          <p:nvPr>
            <p:ph idx="1"/>
          </p:nvPr>
        </p:nvSpPr>
        <p:spPr/>
        <p:txBody>
          <a:bodyPr/>
          <a:lstStyle/>
          <a:p>
            <a:pPr>
              <a:buFont typeface="Arial" panose="020B0604020202020204" pitchFamily="34" charset="0"/>
              <a:buChar char="•"/>
            </a:pPr>
            <a:r>
              <a:rPr lang="en-US" dirty="0"/>
              <a:t>Allows the individual joint positions to be specified directly. Each joint position can have a value in the range from −360◦ to +360◦ , which are the joint limits.</a:t>
            </a:r>
          </a:p>
        </p:txBody>
      </p:sp>
      <p:pic>
        <p:nvPicPr>
          <p:cNvPr id="7" name="Picture 6">
            <a:extLst>
              <a:ext uri="{FF2B5EF4-FFF2-40B4-BE49-F238E27FC236}">
                <a16:creationId xmlns:a16="http://schemas.microsoft.com/office/drawing/2014/main" id="{C4EA5327-BAF6-4C48-8D64-DEA675BA905A}"/>
              </a:ext>
            </a:extLst>
          </p:cNvPr>
          <p:cNvPicPr>
            <a:picLocks noChangeAspect="1"/>
          </p:cNvPicPr>
          <p:nvPr/>
        </p:nvPicPr>
        <p:blipFill rotWithShape="1">
          <a:blip r:embed="rId2"/>
          <a:srcRect l="36978" t="16676" r="5940" b="1720"/>
          <a:stretch/>
        </p:blipFill>
        <p:spPr>
          <a:xfrm>
            <a:off x="2058108" y="2202853"/>
            <a:ext cx="5021200" cy="3792112"/>
          </a:xfrm>
          <a:prstGeom prst="rect">
            <a:avLst/>
          </a:prstGeom>
        </p:spPr>
      </p:pic>
      <p:sp>
        <p:nvSpPr>
          <p:cNvPr id="8" name="Titel 2">
            <a:extLst>
              <a:ext uri="{FF2B5EF4-FFF2-40B4-BE49-F238E27FC236}">
                <a16:creationId xmlns:a16="http://schemas.microsoft.com/office/drawing/2014/main" id="{ACC3D6F9-C7EF-4B32-9526-39BF14336CD2}"/>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
        <p:nvSpPr>
          <p:cNvPr id="9" name="Arrow: Right 8">
            <a:extLst>
              <a:ext uri="{FF2B5EF4-FFF2-40B4-BE49-F238E27FC236}">
                <a16:creationId xmlns:a16="http://schemas.microsoft.com/office/drawing/2014/main" id="{31062373-0345-4039-8B6F-22686A5B1870}"/>
              </a:ext>
            </a:extLst>
          </p:cNvPr>
          <p:cNvSpPr/>
          <p:nvPr/>
        </p:nvSpPr>
        <p:spPr>
          <a:xfrm rot="9707361">
            <a:off x="6932470" y="4485504"/>
            <a:ext cx="1787774" cy="468724"/>
          </a:xfrm>
          <a:prstGeom prst="rightArrow">
            <a:avLst/>
          </a:prstGeom>
          <a:solidFill>
            <a:schemeClr val="accent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Tree>
    <p:extLst>
      <p:ext uri="{BB962C8B-B14F-4D97-AF65-F5344CB8AC3E}">
        <p14:creationId xmlns:p14="http://schemas.microsoft.com/office/powerpoint/2010/main" val="3364099317"/>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D4A221-8D9C-4B2D-8F08-BC905279B4C7}"/>
              </a:ext>
            </a:extLst>
          </p:cNvPr>
          <p:cNvSpPr>
            <a:spLocks noGrp="1"/>
          </p:cNvSpPr>
          <p:nvPr>
            <p:ph idx="1"/>
          </p:nvPr>
        </p:nvSpPr>
        <p:spPr/>
        <p:txBody>
          <a:bodyPr/>
          <a:lstStyle/>
          <a:p>
            <a:pPr>
              <a:buFont typeface="Arial" panose="020B0604020202020204" pitchFamily="34" charset="0"/>
              <a:buChar char="•"/>
            </a:pPr>
            <a:r>
              <a:rPr lang="en-US" dirty="0"/>
              <a:t>The </a:t>
            </a:r>
            <a:r>
              <a:rPr lang="en-US" b="1" dirty="0"/>
              <a:t>Structure Tab </a:t>
            </a:r>
            <a:r>
              <a:rPr lang="en-US" dirty="0"/>
              <a:t>gives an opportunity for inserting, moving, copying and removing the various types of commands.</a:t>
            </a:r>
            <a:r>
              <a:rPr lang="ro-RO" dirty="0"/>
              <a:t> </a:t>
            </a:r>
            <a:endParaRPr lang="en-US" dirty="0"/>
          </a:p>
        </p:txBody>
      </p:sp>
      <p:pic>
        <p:nvPicPr>
          <p:cNvPr id="7" name="Picture 6">
            <a:extLst>
              <a:ext uri="{FF2B5EF4-FFF2-40B4-BE49-F238E27FC236}">
                <a16:creationId xmlns:a16="http://schemas.microsoft.com/office/drawing/2014/main" id="{D07B1240-756E-4C37-8881-32ACA3F85BAE}"/>
              </a:ext>
            </a:extLst>
          </p:cNvPr>
          <p:cNvPicPr>
            <a:picLocks noChangeAspect="1"/>
          </p:cNvPicPr>
          <p:nvPr/>
        </p:nvPicPr>
        <p:blipFill rotWithShape="1">
          <a:blip r:embed="rId2"/>
          <a:srcRect l="37551" t="16373" r="5669" b="3207"/>
          <a:stretch/>
        </p:blipFill>
        <p:spPr>
          <a:xfrm>
            <a:off x="1845343" y="1986929"/>
            <a:ext cx="5453314" cy="4063777"/>
          </a:xfrm>
          <a:prstGeom prst="rect">
            <a:avLst/>
          </a:prstGeom>
        </p:spPr>
      </p:pic>
      <p:sp>
        <p:nvSpPr>
          <p:cNvPr id="8" name="Titel 2">
            <a:extLst>
              <a:ext uri="{FF2B5EF4-FFF2-40B4-BE49-F238E27FC236}">
                <a16:creationId xmlns:a16="http://schemas.microsoft.com/office/drawing/2014/main" id="{B63FEE43-CAAC-4E95-B3A9-B3C2B4E2E803}"/>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271158790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55E6F5-8977-469E-95E9-DAEF48944998}"/>
              </a:ext>
            </a:extLst>
          </p:cNvPr>
          <p:cNvSpPr>
            <a:spLocks noGrp="1"/>
          </p:cNvSpPr>
          <p:nvPr>
            <p:ph idx="1"/>
          </p:nvPr>
        </p:nvSpPr>
        <p:spPr/>
        <p:txBody>
          <a:bodyPr/>
          <a:lstStyle/>
          <a:p>
            <a:pPr marL="285750" indent="-285750">
              <a:buFont typeface="Arial" panose="020B0604020202020204" pitchFamily="34" charset="0"/>
              <a:buChar char="•"/>
            </a:pPr>
            <a:r>
              <a:rPr lang="ro-RO" dirty="0"/>
              <a:t>Comparation between Industrial robot and cobot:</a:t>
            </a:r>
            <a:endParaRPr lang="en-US" dirty="0"/>
          </a:p>
        </p:txBody>
      </p:sp>
      <p:pic>
        <p:nvPicPr>
          <p:cNvPr id="7" name="Picture 6">
            <a:extLst>
              <a:ext uri="{FF2B5EF4-FFF2-40B4-BE49-F238E27FC236}">
                <a16:creationId xmlns:a16="http://schemas.microsoft.com/office/drawing/2014/main" id="{8B3A06A7-746D-4C0E-9B52-76298DFE252F}"/>
              </a:ext>
            </a:extLst>
          </p:cNvPr>
          <p:cNvPicPr>
            <a:picLocks noChangeAspect="1"/>
          </p:cNvPicPr>
          <p:nvPr/>
        </p:nvPicPr>
        <p:blipFill rotWithShape="1">
          <a:blip r:embed="rId2"/>
          <a:srcRect l="20075" t="18748" r="10625" b="2270"/>
          <a:stretch/>
        </p:blipFill>
        <p:spPr>
          <a:xfrm>
            <a:off x="1623008" y="1772816"/>
            <a:ext cx="6042002" cy="4337946"/>
          </a:xfrm>
          <a:prstGeom prst="rect">
            <a:avLst/>
          </a:prstGeom>
        </p:spPr>
      </p:pic>
      <p:sp>
        <p:nvSpPr>
          <p:cNvPr id="9" name="Titel 2">
            <a:extLst>
              <a:ext uri="{FF2B5EF4-FFF2-40B4-BE49-F238E27FC236}">
                <a16:creationId xmlns:a16="http://schemas.microsoft.com/office/drawing/2014/main" id="{D5759437-C6DC-437F-A9ED-F19C01374C15}"/>
              </a:ext>
            </a:extLst>
          </p:cNvPr>
          <p:cNvSpPr>
            <a:spLocks noGrp="1"/>
          </p:cNvSpPr>
          <p:nvPr>
            <p:ph type="title"/>
          </p:nvPr>
        </p:nvSpPr>
        <p:spPr>
          <a:xfrm>
            <a:off x="2195737" y="296862"/>
            <a:ext cx="4896544" cy="719137"/>
          </a:xfrm>
        </p:spPr>
        <p:txBody>
          <a:bodyPr anchor="ctr"/>
          <a:lstStyle/>
          <a:p>
            <a:r>
              <a:rPr lang="ro-RO" dirty="0"/>
              <a:t>General Presentation</a:t>
            </a:r>
            <a:endParaRPr lang="en-US" b="0" noProof="0" dirty="0">
              <a:solidFill>
                <a:schemeClr val="tx1"/>
              </a:solidFill>
            </a:endParaRPr>
          </a:p>
        </p:txBody>
      </p:sp>
    </p:spTree>
    <p:extLst>
      <p:ext uri="{BB962C8B-B14F-4D97-AF65-F5344CB8AC3E}">
        <p14:creationId xmlns:p14="http://schemas.microsoft.com/office/powerpoint/2010/main" val="3361078804"/>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D349B3-35D8-4B38-8556-D4F9DD730F3C}"/>
              </a:ext>
            </a:extLst>
          </p:cNvPr>
          <p:cNvSpPr>
            <a:spLocks noGrp="1"/>
          </p:cNvSpPr>
          <p:nvPr>
            <p:ph idx="1"/>
          </p:nvPr>
        </p:nvSpPr>
        <p:spPr>
          <a:xfrm>
            <a:off x="395288" y="1268761"/>
            <a:ext cx="8353425" cy="4896543"/>
          </a:xfrm>
        </p:spPr>
        <p:txBody>
          <a:bodyPr>
            <a:normAutofit fontScale="85000" lnSpcReduction="20000"/>
          </a:bodyPr>
          <a:lstStyle/>
          <a:p>
            <a:pPr>
              <a:buFont typeface="Arial" panose="020B0604020202020204" pitchFamily="34" charset="0"/>
              <a:buChar char="•"/>
            </a:pPr>
            <a:r>
              <a:rPr lang="ro-RO" dirty="0"/>
              <a:t>The Edit area contains basic actions like Copy, Cut and Paste.</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i="1" dirty="0"/>
          </a:p>
          <a:p>
            <a:pPr>
              <a:buFont typeface="Arial" panose="020B0604020202020204" pitchFamily="34" charset="0"/>
              <a:buChar char="•"/>
            </a:pPr>
            <a:r>
              <a:rPr lang="en-US" i="1" dirty="0"/>
              <a:t>Suppressed program lines are simply skipped when the program is run. A suppressed line can be unsuppressed again at a later time. This is a quick way to make changes to a program without destroying the original contents. </a:t>
            </a:r>
            <a:endParaRPr lang="ro-RO" i="1" dirty="0"/>
          </a:p>
        </p:txBody>
      </p:sp>
      <p:pic>
        <p:nvPicPr>
          <p:cNvPr id="7" name="Picture 6">
            <a:extLst>
              <a:ext uri="{FF2B5EF4-FFF2-40B4-BE49-F238E27FC236}">
                <a16:creationId xmlns:a16="http://schemas.microsoft.com/office/drawing/2014/main" id="{9E6327E1-1297-4D31-9BDF-8BE774F23DE6}"/>
              </a:ext>
            </a:extLst>
          </p:cNvPr>
          <p:cNvPicPr>
            <a:picLocks noChangeAspect="1"/>
          </p:cNvPicPr>
          <p:nvPr/>
        </p:nvPicPr>
        <p:blipFill rotWithShape="1">
          <a:blip r:embed="rId2"/>
          <a:srcRect l="37418" t="16699" r="5810" b="1450"/>
          <a:stretch/>
        </p:blipFill>
        <p:spPr>
          <a:xfrm>
            <a:off x="2181261" y="1614516"/>
            <a:ext cx="4781477" cy="3635814"/>
          </a:xfrm>
          <a:prstGeom prst="rect">
            <a:avLst/>
          </a:prstGeom>
        </p:spPr>
      </p:pic>
      <p:sp>
        <p:nvSpPr>
          <p:cNvPr id="8" name="Titel 2">
            <a:extLst>
              <a:ext uri="{FF2B5EF4-FFF2-40B4-BE49-F238E27FC236}">
                <a16:creationId xmlns:a16="http://schemas.microsoft.com/office/drawing/2014/main" id="{EFE8A650-0614-42D1-BEDF-A6C2B4746351}"/>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24632584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D349B3-35D8-4B38-8556-D4F9DD730F3C}"/>
              </a:ext>
            </a:extLst>
          </p:cNvPr>
          <p:cNvSpPr>
            <a:spLocks noGrp="1"/>
          </p:cNvSpPr>
          <p:nvPr>
            <p:ph idx="1"/>
          </p:nvPr>
        </p:nvSpPr>
        <p:spPr/>
        <p:txBody>
          <a:bodyPr/>
          <a:lstStyle/>
          <a:p>
            <a:pPr>
              <a:buFont typeface="Arial" panose="020B0604020202020204" pitchFamily="34" charset="0"/>
              <a:buChar char="•"/>
            </a:pPr>
            <a:r>
              <a:rPr lang="en-US" dirty="0"/>
              <a:t>The </a:t>
            </a:r>
            <a:r>
              <a:rPr lang="en-US" b="1" dirty="0"/>
              <a:t>Dashboard</a:t>
            </a:r>
            <a:r>
              <a:rPr lang="en-US" dirty="0"/>
              <a:t> (in the lowest part of the screen) features a set of buttons similar to an old-fashioned tape recorder, from which programs can be started and stopped, single-stepped and restarted.</a:t>
            </a:r>
          </a:p>
        </p:txBody>
      </p:sp>
      <p:sp>
        <p:nvSpPr>
          <p:cNvPr id="8" name="Titel 2">
            <a:extLst>
              <a:ext uri="{FF2B5EF4-FFF2-40B4-BE49-F238E27FC236}">
                <a16:creationId xmlns:a16="http://schemas.microsoft.com/office/drawing/2014/main" id="{EFE8A650-0614-42D1-BEDF-A6C2B4746351}"/>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pic>
        <p:nvPicPr>
          <p:cNvPr id="9" name="Picture 8">
            <a:extLst>
              <a:ext uri="{FF2B5EF4-FFF2-40B4-BE49-F238E27FC236}">
                <a16:creationId xmlns:a16="http://schemas.microsoft.com/office/drawing/2014/main" id="{D79B4A5D-8801-482B-A96A-DB98A9164DDC}"/>
              </a:ext>
            </a:extLst>
          </p:cNvPr>
          <p:cNvPicPr>
            <a:picLocks noChangeAspect="1"/>
          </p:cNvPicPr>
          <p:nvPr/>
        </p:nvPicPr>
        <p:blipFill rotWithShape="1">
          <a:blip r:embed="rId3"/>
          <a:srcRect l="37418" t="16699" r="5810" b="1450"/>
          <a:stretch/>
        </p:blipFill>
        <p:spPr>
          <a:xfrm>
            <a:off x="2181261" y="2339380"/>
            <a:ext cx="4781477" cy="3635814"/>
          </a:xfrm>
          <a:prstGeom prst="rect">
            <a:avLst/>
          </a:prstGeom>
        </p:spPr>
      </p:pic>
    </p:spTree>
    <p:extLst>
      <p:ext uri="{BB962C8B-B14F-4D97-AF65-F5344CB8AC3E}">
        <p14:creationId xmlns:p14="http://schemas.microsoft.com/office/powerpoint/2010/main" val="3467730872"/>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D349B3-35D8-4B38-8556-D4F9DD730F3C}"/>
              </a:ext>
            </a:extLst>
          </p:cNvPr>
          <p:cNvSpPr>
            <a:spLocks noGrp="1"/>
          </p:cNvSpPr>
          <p:nvPr>
            <p:ph idx="1"/>
          </p:nvPr>
        </p:nvSpPr>
        <p:spPr/>
        <p:txBody>
          <a:bodyPr/>
          <a:lstStyle/>
          <a:p>
            <a:pPr>
              <a:buFont typeface="Arial" panose="020B0604020202020204" pitchFamily="34" charset="0"/>
              <a:buChar char="•"/>
            </a:pPr>
            <a:r>
              <a:rPr lang="en-US" dirty="0"/>
              <a:t>The button with the      icon can be used to perform a text search in the program tree. When clicked, a search text can be entered and program nodes that match will be highlighted in yellow. Press the     icon to exit search mode.</a:t>
            </a:r>
          </a:p>
        </p:txBody>
      </p:sp>
      <p:sp>
        <p:nvSpPr>
          <p:cNvPr id="8" name="Titel 2">
            <a:extLst>
              <a:ext uri="{FF2B5EF4-FFF2-40B4-BE49-F238E27FC236}">
                <a16:creationId xmlns:a16="http://schemas.microsoft.com/office/drawing/2014/main" id="{EFE8A650-0614-42D1-BEDF-A6C2B4746351}"/>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pic>
        <p:nvPicPr>
          <p:cNvPr id="9" name="Picture 8">
            <a:extLst>
              <a:ext uri="{FF2B5EF4-FFF2-40B4-BE49-F238E27FC236}">
                <a16:creationId xmlns:a16="http://schemas.microsoft.com/office/drawing/2014/main" id="{8F936C03-38A3-4AE5-8A75-4CAECDF24F56}"/>
              </a:ext>
            </a:extLst>
          </p:cNvPr>
          <p:cNvPicPr>
            <a:picLocks noChangeAspect="1"/>
          </p:cNvPicPr>
          <p:nvPr/>
        </p:nvPicPr>
        <p:blipFill rotWithShape="1">
          <a:blip r:embed="rId2"/>
          <a:srcRect l="37418" t="16699" r="5810" b="1450"/>
          <a:stretch/>
        </p:blipFill>
        <p:spPr>
          <a:xfrm>
            <a:off x="2253270" y="2225306"/>
            <a:ext cx="4781477" cy="3635814"/>
          </a:xfrm>
          <a:prstGeom prst="rect">
            <a:avLst/>
          </a:prstGeom>
        </p:spPr>
      </p:pic>
      <p:pic>
        <p:nvPicPr>
          <p:cNvPr id="12" name="Graphic 11" descr="Magnifying glass">
            <a:extLst>
              <a:ext uri="{FF2B5EF4-FFF2-40B4-BE49-F238E27FC236}">
                <a16:creationId xmlns:a16="http://schemas.microsoft.com/office/drawing/2014/main" id="{B62F8308-0307-42D4-A193-686E098CC8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9752" y="1346882"/>
            <a:ext cx="242667" cy="242667"/>
          </a:xfrm>
          <a:prstGeom prst="rect">
            <a:avLst/>
          </a:prstGeom>
        </p:spPr>
      </p:pic>
      <p:sp>
        <p:nvSpPr>
          <p:cNvPr id="13" name="Multiplication Sign 12">
            <a:extLst>
              <a:ext uri="{FF2B5EF4-FFF2-40B4-BE49-F238E27FC236}">
                <a16:creationId xmlns:a16="http://schemas.microsoft.com/office/drawing/2014/main" id="{1889EF38-98BB-4C1C-8C85-B6E1D6D346CB}"/>
              </a:ext>
            </a:extLst>
          </p:cNvPr>
          <p:cNvSpPr/>
          <p:nvPr/>
        </p:nvSpPr>
        <p:spPr>
          <a:xfrm>
            <a:off x="3353594" y="1856805"/>
            <a:ext cx="269109" cy="245711"/>
          </a:xfrm>
          <a:prstGeom prst="mathMultiply">
            <a:avLst/>
          </a:prstGeom>
          <a:solidFill>
            <a:srgbClr val="00B0F0"/>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Tree>
    <p:extLst>
      <p:ext uri="{BB962C8B-B14F-4D97-AF65-F5344CB8AC3E}">
        <p14:creationId xmlns:p14="http://schemas.microsoft.com/office/powerpoint/2010/main" val="415621328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D349B3-35D8-4B38-8556-D4F9DD730F3C}"/>
              </a:ext>
            </a:extLst>
          </p:cNvPr>
          <p:cNvSpPr>
            <a:spLocks noGrp="1"/>
          </p:cNvSpPr>
          <p:nvPr>
            <p:ph idx="1"/>
          </p:nvPr>
        </p:nvSpPr>
        <p:spPr/>
        <p:txBody>
          <a:bodyPr/>
          <a:lstStyle/>
          <a:p>
            <a:pPr>
              <a:buFont typeface="Arial" panose="020B0604020202020204" pitchFamily="34" charset="0"/>
              <a:buChar char="•"/>
            </a:pPr>
            <a:r>
              <a:rPr lang="en-US" dirty="0"/>
              <a:t>The buttons with icons    and     below the program tree serve to undo and redo changes made in the program tree and in the commands it contains.</a:t>
            </a:r>
          </a:p>
        </p:txBody>
      </p:sp>
      <p:sp>
        <p:nvSpPr>
          <p:cNvPr id="8" name="Titel 2">
            <a:extLst>
              <a:ext uri="{FF2B5EF4-FFF2-40B4-BE49-F238E27FC236}">
                <a16:creationId xmlns:a16="http://schemas.microsoft.com/office/drawing/2014/main" id="{EFE8A650-0614-42D1-BEDF-A6C2B4746351}"/>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pic>
        <p:nvPicPr>
          <p:cNvPr id="9" name="Picture 8">
            <a:extLst>
              <a:ext uri="{FF2B5EF4-FFF2-40B4-BE49-F238E27FC236}">
                <a16:creationId xmlns:a16="http://schemas.microsoft.com/office/drawing/2014/main" id="{8F936C03-38A3-4AE5-8A75-4CAECDF24F56}"/>
              </a:ext>
            </a:extLst>
          </p:cNvPr>
          <p:cNvPicPr>
            <a:picLocks noChangeAspect="1"/>
          </p:cNvPicPr>
          <p:nvPr/>
        </p:nvPicPr>
        <p:blipFill rotWithShape="1">
          <a:blip r:embed="rId2"/>
          <a:srcRect l="37418" t="16699" r="5810" b="1450"/>
          <a:stretch/>
        </p:blipFill>
        <p:spPr>
          <a:xfrm>
            <a:off x="2100666" y="1988840"/>
            <a:ext cx="5086685" cy="3867893"/>
          </a:xfrm>
          <a:prstGeom prst="rect">
            <a:avLst/>
          </a:prstGeom>
        </p:spPr>
      </p:pic>
      <p:sp>
        <p:nvSpPr>
          <p:cNvPr id="3" name="Arrow: Bent 2">
            <a:extLst>
              <a:ext uri="{FF2B5EF4-FFF2-40B4-BE49-F238E27FC236}">
                <a16:creationId xmlns:a16="http://schemas.microsoft.com/office/drawing/2014/main" id="{4EB0C1AE-66D8-47DE-9591-E36D2F305B37}"/>
              </a:ext>
            </a:extLst>
          </p:cNvPr>
          <p:cNvSpPr/>
          <p:nvPr/>
        </p:nvSpPr>
        <p:spPr>
          <a:xfrm>
            <a:off x="3203848" y="1418134"/>
            <a:ext cx="152400" cy="152400"/>
          </a:xfrm>
          <a:prstGeom prst="bentArrow">
            <a:avLst/>
          </a:prstGeom>
          <a:solidFill>
            <a:schemeClr val="accent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
        <p:nvSpPr>
          <p:cNvPr id="10" name="Arrow: Bent 9">
            <a:extLst>
              <a:ext uri="{FF2B5EF4-FFF2-40B4-BE49-F238E27FC236}">
                <a16:creationId xmlns:a16="http://schemas.microsoft.com/office/drawing/2014/main" id="{5188A04C-C1D7-400A-9AB9-AA8E0FA785E6}"/>
              </a:ext>
            </a:extLst>
          </p:cNvPr>
          <p:cNvSpPr/>
          <p:nvPr/>
        </p:nvSpPr>
        <p:spPr>
          <a:xfrm flipH="1">
            <a:off x="2627065" y="1418134"/>
            <a:ext cx="152400" cy="152400"/>
          </a:xfrm>
          <a:prstGeom prst="bentArrow">
            <a:avLst/>
          </a:prstGeom>
          <a:solidFill>
            <a:schemeClr val="accent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err="1">
              <a:solidFill>
                <a:schemeClr val="bg2">
                  <a:lumMod val="10000"/>
                </a:schemeClr>
              </a:solidFill>
            </a:endParaRPr>
          </a:p>
        </p:txBody>
      </p:sp>
    </p:spTree>
    <p:extLst>
      <p:ext uri="{BB962C8B-B14F-4D97-AF65-F5344CB8AC3E}">
        <p14:creationId xmlns:p14="http://schemas.microsoft.com/office/powerpoint/2010/main" val="1637410339"/>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D349B3-35D8-4B38-8556-D4F9DD730F3C}"/>
              </a:ext>
            </a:extLst>
          </p:cNvPr>
          <p:cNvSpPr>
            <a:spLocks noGrp="1"/>
          </p:cNvSpPr>
          <p:nvPr>
            <p:ph idx="1"/>
          </p:nvPr>
        </p:nvSpPr>
        <p:spPr/>
        <p:txBody>
          <a:bodyPr/>
          <a:lstStyle/>
          <a:p>
            <a:pPr>
              <a:buFont typeface="Arial" panose="020B0604020202020204" pitchFamily="34" charset="0"/>
              <a:buChar char="•"/>
            </a:pPr>
            <a:r>
              <a:rPr lang="en-US" dirty="0"/>
              <a:t>Clicking the button with the           icon below the program tree jumps to the current executing or the last executed command in the tree. </a:t>
            </a:r>
          </a:p>
        </p:txBody>
      </p:sp>
      <p:sp>
        <p:nvSpPr>
          <p:cNvPr id="8" name="Titel 2">
            <a:extLst>
              <a:ext uri="{FF2B5EF4-FFF2-40B4-BE49-F238E27FC236}">
                <a16:creationId xmlns:a16="http://schemas.microsoft.com/office/drawing/2014/main" id="{EFE8A650-0614-42D1-BEDF-A6C2B4746351}"/>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pic>
        <p:nvPicPr>
          <p:cNvPr id="9" name="Picture 8">
            <a:extLst>
              <a:ext uri="{FF2B5EF4-FFF2-40B4-BE49-F238E27FC236}">
                <a16:creationId xmlns:a16="http://schemas.microsoft.com/office/drawing/2014/main" id="{8F936C03-38A3-4AE5-8A75-4CAECDF24F56}"/>
              </a:ext>
            </a:extLst>
          </p:cNvPr>
          <p:cNvPicPr>
            <a:picLocks noChangeAspect="1"/>
          </p:cNvPicPr>
          <p:nvPr/>
        </p:nvPicPr>
        <p:blipFill rotWithShape="1">
          <a:blip r:embed="rId2"/>
          <a:srcRect l="37418" t="16699" r="5810" b="1450"/>
          <a:stretch/>
        </p:blipFill>
        <p:spPr>
          <a:xfrm>
            <a:off x="2116491" y="2033098"/>
            <a:ext cx="5055035" cy="3843826"/>
          </a:xfrm>
          <a:prstGeom prst="rect">
            <a:avLst/>
          </a:prstGeom>
        </p:spPr>
      </p:pic>
      <p:pic>
        <p:nvPicPr>
          <p:cNvPr id="11" name="Picture 10">
            <a:extLst>
              <a:ext uri="{FF2B5EF4-FFF2-40B4-BE49-F238E27FC236}">
                <a16:creationId xmlns:a16="http://schemas.microsoft.com/office/drawing/2014/main" id="{B4AC5A45-A389-41BF-B1EC-D8C9C0467444}"/>
              </a:ext>
            </a:extLst>
          </p:cNvPr>
          <p:cNvPicPr>
            <a:picLocks noChangeAspect="1"/>
          </p:cNvPicPr>
          <p:nvPr/>
        </p:nvPicPr>
        <p:blipFill rotWithShape="1">
          <a:blip r:embed="rId2"/>
          <a:srcRect l="43114" t="89215" r="52186" b="7972"/>
          <a:stretch/>
        </p:blipFill>
        <p:spPr>
          <a:xfrm>
            <a:off x="3059832" y="1411504"/>
            <a:ext cx="504055" cy="159175"/>
          </a:xfrm>
          <a:prstGeom prst="rect">
            <a:avLst/>
          </a:prstGeom>
        </p:spPr>
      </p:pic>
    </p:spTree>
    <p:extLst>
      <p:ext uri="{BB962C8B-B14F-4D97-AF65-F5344CB8AC3E}">
        <p14:creationId xmlns:p14="http://schemas.microsoft.com/office/powerpoint/2010/main" val="174294879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FBC504-36AB-4D0A-999A-830A74522376}"/>
              </a:ext>
            </a:extLst>
          </p:cNvPr>
          <p:cNvSpPr>
            <a:spLocks noGrp="1"/>
          </p:cNvSpPr>
          <p:nvPr>
            <p:ph idx="1"/>
          </p:nvPr>
        </p:nvSpPr>
        <p:spPr/>
        <p:txBody>
          <a:bodyPr/>
          <a:lstStyle/>
          <a:p>
            <a:pPr>
              <a:buFont typeface="Arial" panose="020B0604020202020204" pitchFamily="34" charset="0"/>
              <a:buChar char="•"/>
            </a:pPr>
            <a:r>
              <a:rPr lang="ro-RO" dirty="0"/>
              <a:t>There are three tabs in the </a:t>
            </a:r>
            <a:r>
              <a:rPr lang="ro-RO" b="1" dirty="0"/>
              <a:t>Structure Tab</a:t>
            </a:r>
            <a:r>
              <a:rPr lang="ro-RO" dirty="0"/>
              <a:t>, each one containing a variety of commands. They are classified based on the complexity of the command</a:t>
            </a:r>
            <a:endParaRPr lang="en-US" dirty="0"/>
          </a:p>
        </p:txBody>
      </p:sp>
      <p:pic>
        <p:nvPicPr>
          <p:cNvPr id="7" name="Picture 6">
            <a:extLst>
              <a:ext uri="{FF2B5EF4-FFF2-40B4-BE49-F238E27FC236}">
                <a16:creationId xmlns:a16="http://schemas.microsoft.com/office/drawing/2014/main" id="{48A9F2BC-5151-40D4-94F2-1DA049B99D62}"/>
              </a:ext>
            </a:extLst>
          </p:cNvPr>
          <p:cNvPicPr>
            <a:picLocks noChangeAspect="1"/>
          </p:cNvPicPr>
          <p:nvPr/>
        </p:nvPicPr>
        <p:blipFill rotWithShape="1">
          <a:blip r:embed="rId2"/>
          <a:srcRect l="37633" t="16581" r="5789" b="2464"/>
          <a:stretch/>
        </p:blipFill>
        <p:spPr>
          <a:xfrm>
            <a:off x="2090990" y="2033414"/>
            <a:ext cx="5106038" cy="3888084"/>
          </a:xfrm>
          <a:prstGeom prst="rect">
            <a:avLst/>
          </a:prstGeom>
        </p:spPr>
      </p:pic>
      <p:sp>
        <p:nvSpPr>
          <p:cNvPr id="8" name="Titel 2">
            <a:extLst>
              <a:ext uri="{FF2B5EF4-FFF2-40B4-BE49-F238E27FC236}">
                <a16:creationId xmlns:a16="http://schemas.microsoft.com/office/drawing/2014/main" id="{7BA32655-B9A4-44CA-B5BB-F2E2C6F49335}"/>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3647633355"/>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7BA32655-B9A4-44CA-B5BB-F2E2C6F49335}"/>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
        <p:nvSpPr>
          <p:cNvPr id="10" name="Content Placeholder 9">
            <a:extLst>
              <a:ext uri="{FF2B5EF4-FFF2-40B4-BE49-F238E27FC236}">
                <a16:creationId xmlns:a16="http://schemas.microsoft.com/office/drawing/2014/main" id="{3EB5883F-E9E4-492D-AF05-C720E1A1EF29}"/>
              </a:ext>
            </a:extLst>
          </p:cNvPr>
          <p:cNvSpPr>
            <a:spLocks noGrp="1"/>
          </p:cNvSpPr>
          <p:nvPr>
            <p:ph idx="1"/>
          </p:nvPr>
        </p:nvSpPr>
        <p:spPr/>
        <p:txBody>
          <a:bodyPr/>
          <a:lstStyle/>
          <a:p>
            <a:pPr>
              <a:buFont typeface="Arial" panose="020B0604020202020204" pitchFamily="34" charset="0"/>
              <a:buChar char="•"/>
            </a:pPr>
            <a:r>
              <a:rPr lang="en-US" dirty="0"/>
              <a:t>The </a:t>
            </a:r>
            <a:r>
              <a:rPr lang="en-US" b="1" i="1" dirty="0"/>
              <a:t>Variables </a:t>
            </a:r>
            <a:r>
              <a:rPr lang="ro-RO" b="1" i="1" dirty="0"/>
              <a:t>T</a:t>
            </a:r>
            <a:r>
              <a:rPr lang="en-US" b="1" i="1" dirty="0"/>
              <a:t>ab</a:t>
            </a:r>
            <a:r>
              <a:rPr lang="en-US" dirty="0"/>
              <a:t> shows the live values of variables in the running program, and keeps a list of variables and values between program runs. It only appears when it has information to display</a:t>
            </a:r>
            <a:r>
              <a:rPr lang="ro-RO" dirty="0"/>
              <a:t>.</a:t>
            </a:r>
            <a:endParaRPr lang="en-US" dirty="0"/>
          </a:p>
        </p:txBody>
      </p:sp>
      <p:pic>
        <p:nvPicPr>
          <p:cNvPr id="13" name="Picture 12" descr="A screenshot of a social media post&#10;&#10;Description automatically generated">
            <a:extLst>
              <a:ext uri="{FF2B5EF4-FFF2-40B4-BE49-F238E27FC236}">
                <a16:creationId xmlns:a16="http://schemas.microsoft.com/office/drawing/2014/main" id="{7760549E-365D-4706-9033-3B7653DD5C55}"/>
              </a:ext>
            </a:extLst>
          </p:cNvPr>
          <p:cNvPicPr>
            <a:picLocks noChangeAspect="1"/>
          </p:cNvPicPr>
          <p:nvPr/>
        </p:nvPicPr>
        <p:blipFill>
          <a:blip r:embed="rId2"/>
          <a:stretch>
            <a:fillRect/>
          </a:stretch>
        </p:blipFill>
        <p:spPr>
          <a:xfrm>
            <a:off x="2051720" y="2100535"/>
            <a:ext cx="5184577" cy="3892556"/>
          </a:xfrm>
          <a:prstGeom prst="rect">
            <a:avLst/>
          </a:prstGeom>
        </p:spPr>
      </p:pic>
    </p:spTree>
    <p:extLst>
      <p:ext uri="{BB962C8B-B14F-4D97-AF65-F5344CB8AC3E}">
        <p14:creationId xmlns:p14="http://schemas.microsoft.com/office/powerpoint/2010/main" val="807246903"/>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BDB923-3F75-4012-A3C2-B936CB533D35}"/>
              </a:ext>
            </a:extLst>
          </p:cNvPr>
          <p:cNvSpPr>
            <a:spLocks noGrp="1"/>
          </p:cNvSpPr>
          <p:nvPr>
            <p:ph idx="1"/>
          </p:nvPr>
        </p:nvSpPr>
        <p:spPr/>
        <p:txBody>
          <a:bodyPr/>
          <a:lstStyle/>
          <a:p>
            <a:pPr>
              <a:buFont typeface="Arial" panose="020B0604020202020204" pitchFamily="34" charset="0"/>
              <a:buChar char="•"/>
            </a:pPr>
            <a:r>
              <a:rPr lang="en-US" dirty="0"/>
              <a:t>A </a:t>
            </a:r>
            <a:r>
              <a:rPr lang="en-US" b="1" i="1" dirty="0"/>
              <a:t>pallet</a:t>
            </a:r>
            <a:r>
              <a:rPr lang="en-US" dirty="0"/>
              <a:t> operation can perform a sequence of motions in a set of places given as a pattern. At each of the positions in the pattern, the sequence of motions will be run relative to the pattern position.</a:t>
            </a:r>
          </a:p>
        </p:txBody>
      </p:sp>
      <p:pic>
        <p:nvPicPr>
          <p:cNvPr id="7" name="Picture 6">
            <a:extLst>
              <a:ext uri="{FF2B5EF4-FFF2-40B4-BE49-F238E27FC236}">
                <a16:creationId xmlns:a16="http://schemas.microsoft.com/office/drawing/2014/main" id="{39F2CA48-8FF8-4EEB-8D21-AA26E5931B28}"/>
              </a:ext>
            </a:extLst>
          </p:cNvPr>
          <p:cNvPicPr>
            <a:picLocks noChangeAspect="1"/>
          </p:cNvPicPr>
          <p:nvPr/>
        </p:nvPicPr>
        <p:blipFill rotWithShape="1">
          <a:blip r:embed="rId2"/>
          <a:srcRect l="37663" t="16304" r="5460" b="2174"/>
          <a:stretch/>
        </p:blipFill>
        <p:spPr>
          <a:xfrm>
            <a:off x="2031431" y="2259732"/>
            <a:ext cx="5081138" cy="3849347"/>
          </a:xfrm>
          <a:prstGeom prst="rect">
            <a:avLst/>
          </a:prstGeom>
        </p:spPr>
      </p:pic>
      <p:sp>
        <p:nvSpPr>
          <p:cNvPr id="8" name="Titel 2">
            <a:extLst>
              <a:ext uri="{FF2B5EF4-FFF2-40B4-BE49-F238E27FC236}">
                <a16:creationId xmlns:a16="http://schemas.microsoft.com/office/drawing/2014/main" id="{6B2A763E-6437-4E0A-B5F1-277AA88A960D}"/>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88205467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BDB923-3F75-4012-A3C2-B936CB533D35}"/>
              </a:ext>
            </a:extLst>
          </p:cNvPr>
          <p:cNvSpPr>
            <a:spLocks noGrp="1"/>
          </p:cNvSpPr>
          <p:nvPr>
            <p:ph idx="1"/>
          </p:nvPr>
        </p:nvSpPr>
        <p:spPr/>
        <p:txBody>
          <a:bodyPr/>
          <a:lstStyle/>
          <a:p>
            <a:pPr>
              <a:buFont typeface="Arial" panose="020B0604020202020204" pitchFamily="34" charset="0"/>
              <a:buChar char="•"/>
            </a:pPr>
            <a:r>
              <a:rPr lang="en-US" dirty="0"/>
              <a:t>A </a:t>
            </a:r>
            <a:r>
              <a:rPr lang="en-US" b="1" i="1" dirty="0"/>
              <a:t>seek</a:t>
            </a:r>
            <a:r>
              <a:rPr lang="en-US" dirty="0"/>
              <a:t> function uses a sensor to determine when the correct position is reached to grab or drop an item. The sensor can be a push button switch, a pressure sensor or a capacitive sensor.</a:t>
            </a:r>
          </a:p>
        </p:txBody>
      </p:sp>
      <p:pic>
        <p:nvPicPr>
          <p:cNvPr id="7" name="Picture 6">
            <a:extLst>
              <a:ext uri="{FF2B5EF4-FFF2-40B4-BE49-F238E27FC236}">
                <a16:creationId xmlns:a16="http://schemas.microsoft.com/office/drawing/2014/main" id="{39F2CA48-8FF8-4EEB-8D21-AA26E5931B28}"/>
              </a:ext>
            </a:extLst>
          </p:cNvPr>
          <p:cNvPicPr>
            <a:picLocks noChangeAspect="1"/>
          </p:cNvPicPr>
          <p:nvPr/>
        </p:nvPicPr>
        <p:blipFill rotWithShape="1">
          <a:blip r:embed="rId2"/>
          <a:srcRect l="37663" t="16304" r="5460" b="2174"/>
          <a:stretch/>
        </p:blipFill>
        <p:spPr>
          <a:xfrm>
            <a:off x="2031431" y="2259732"/>
            <a:ext cx="5081138" cy="3849347"/>
          </a:xfrm>
          <a:prstGeom prst="rect">
            <a:avLst/>
          </a:prstGeom>
        </p:spPr>
      </p:pic>
      <p:sp>
        <p:nvSpPr>
          <p:cNvPr id="8" name="Titel 2">
            <a:extLst>
              <a:ext uri="{FF2B5EF4-FFF2-40B4-BE49-F238E27FC236}">
                <a16:creationId xmlns:a16="http://schemas.microsoft.com/office/drawing/2014/main" id="{6B2A763E-6437-4E0A-B5F1-277AA88A960D}"/>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431170292"/>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BDB923-3F75-4012-A3C2-B936CB533D35}"/>
              </a:ext>
            </a:extLst>
          </p:cNvPr>
          <p:cNvSpPr>
            <a:spLocks noGrp="1"/>
          </p:cNvSpPr>
          <p:nvPr>
            <p:ph idx="1"/>
          </p:nvPr>
        </p:nvSpPr>
        <p:spPr/>
        <p:txBody>
          <a:bodyPr/>
          <a:lstStyle/>
          <a:p>
            <a:pPr>
              <a:buFont typeface="Arial" panose="020B0604020202020204" pitchFamily="34" charset="0"/>
              <a:buChar char="•"/>
            </a:pPr>
            <a:r>
              <a:rPr lang="en-US" b="1" i="1" dirty="0"/>
              <a:t>Force</a:t>
            </a:r>
            <a:r>
              <a:rPr lang="en-US" dirty="0"/>
              <a:t> mode allows for compliance and forces in selectable axis in the robot’s workspace. All robot arm movements under a Force command will be in Force mode. When the robot arm is moving in force mode, it is possible to select one or more axes in which the robot arm is compliant.</a:t>
            </a:r>
          </a:p>
          <a:p>
            <a:pPr>
              <a:buFont typeface="Arial" panose="020B0604020202020204" pitchFamily="34" charset="0"/>
              <a:buChar char="•"/>
            </a:pPr>
            <a:endParaRPr lang="en-US" dirty="0"/>
          </a:p>
          <a:p>
            <a:pPr algn="r">
              <a:buFont typeface="Arial" panose="020B0604020202020204" pitchFamily="34" charset="0"/>
              <a:buChar char="•"/>
            </a:pPr>
            <a:endParaRPr lang="en-US" dirty="0"/>
          </a:p>
          <a:p>
            <a:pPr algn="r">
              <a:buFont typeface="Arial" panose="020B0604020202020204" pitchFamily="34" charset="0"/>
              <a:buChar char="•"/>
            </a:pPr>
            <a:endParaRPr lang="en-US" dirty="0"/>
          </a:p>
          <a:p>
            <a:pPr algn="r">
              <a:buFont typeface="Arial" panose="020B0604020202020204" pitchFamily="34" charset="0"/>
              <a:buChar char="•"/>
            </a:pPr>
            <a:r>
              <a:rPr lang="en-US" dirty="0"/>
              <a:t>It is also possible to make the </a:t>
            </a:r>
          </a:p>
          <a:p>
            <a:pPr marL="0" indent="0" algn="r">
              <a:buNone/>
            </a:pPr>
            <a:r>
              <a:rPr lang="en-US" dirty="0"/>
              <a:t>robot arm itself apply a force to its </a:t>
            </a:r>
          </a:p>
          <a:p>
            <a:pPr marL="0" indent="0" algn="r">
              <a:buNone/>
            </a:pPr>
            <a:r>
              <a:rPr lang="en-US" dirty="0"/>
              <a:t>environment, e.g. a workpiece.</a:t>
            </a:r>
          </a:p>
        </p:txBody>
      </p:sp>
      <p:pic>
        <p:nvPicPr>
          <p:cNvPr id="7" name="Picture 6">
            <a:extLst>
              <a:ext uri="{FF2B5EF4-FFF2-40B4-BE49-F238E27FC236}">
                <a16:creationId xmlns:a16="http://schemas.microsoft.com/office/drawing/2014/main" id="{39F2CA48-8FF8-4EEB-8D21-AA26E5931B28}"/>
              </a:ext>
            </a:extLst>
          </p:cNvPr>
          <p:cNvPicPr>
            <a:picLocks noChangeAspect="1"/>
          </p:cNvPicPr>
          <p:nvPr/>
        </p:nvPicPr>
        <p:blipFill rotWithShape="1">
          <a:blip r:embed="rId2"/>
          <a:srcRect l="37663" t="16304" r="5460" b="2174"/>
          <a:stretch/>
        </p:blipFill>
        <p:spPr>
          <a:xfrm>
            <a:off x="611560" y="2397420"/>
            <a:ext cx="4700809" cy="3561219"/>
          </a:xfrm>
          <a:prstGeom prst="rect">
            <a:avLst/>
          </a:prstGeom>
        </p:spPr>
      </p:pic>
      <p:sp>
        <p:nvSpPr>
          <p:cNvPr id="8" name="Titel 2">
            <a:extLst>
              <a:ext uri="{FF2B5EF4-FFF2-40B4-BE49-F238E27FC236}">
                <a16:creationId xmlns:a16="http://schemas.microsoft.com/office/drawing/2014/main" id="{6B2A763E-6437-4E0A-B5F1-277AA88A960D}"/>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140890156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3B6BEE-9894-4EB0-A7F0-1505397933AA}"/>
              </a:ext>
            </a:extLst>
          </p:cNvPr>
          <p:cNvSpPr>
            <a:spLocks noGrp="1"/>
          </p:cNvSpPr>
          <p:nvPr>
            <p:ph idx="1"/>
          </p:nvPr>
        </p:nvSpPr>
        <p:spPr>
          <a:xfrm>
            <a:off x="395288" y="1341438"/>
            <a:ext cx="5256831" cy="4751858"/>
          </a:xfrm>
        </p:spPr>
        <p:txBody>
          <a:bodyPr>
            <a:normAutofit lnSpcReduction="10000"/>
          </a:bodyPr>
          <a:lstStyle/>
          <a:p>
            <a:pPr marL="285750" indent="-285750">
              <a:buFont typeface="Arial" panose="020B0604020202020204" pitchFamily="34" charset="0"/>
              <a:buChar char="•"/>
            </a:pPr>
            <a:r>
              <a:rPr lang="ro-RO" dirty="0"/>
              <a:t>The main advantages or </a:t>
            </a:r>
            <a:r>
              <a:rPr lang="ro-RO" b="1" dirty="0"/>
              <a:t>cobots</a:t>
            </a:r>
            <a:r>
              <a:rPr lang="ro-RO" dirty="0"/>
              <a:t> are:</a:t>
            </a:r>
          </a:p>
          <a:p>
            <a:pPr marL="825500" lvl="2" indent="-285750">
              <a:buFont typeface="Arial" panose="020B0604020202020204" pitchFamily="34" charset="0"/>
              <a:buChar char="•"/>
            </a:pPr>
            <a:r>
              <a:rPr lang="ro-RO" dirty="0"/>
              <a:t>Safe interaction with human (</a:t>
            </a:r>
            <a:r>
              <a:rPr lang="en-US" dirty="0"/>
              <a:t>integrated sensors, passive compliance, overcurrent detection.</a:t>
            </a:r>
            <a:r>
              <a:rPr lang="ro-RO" dirty="0"/>
              <a:t>);</a:t>
            </a:r>
          </a:p>
          <a:p>
            <a:pPr marL="825500" lvl="2" indent="-285750">
              <a:buFont typeface="Arial" panose="020B0604020202020204" pitchFamily="34" charset="0"/>
              <a:buChar char="•"/>
            </a:pPr>
            <a:r>
              <a:rPr lang="ro-RO" dirty="0"/>
              <a:t>Easy programming (</a:t>
            </a:r>
            <a:r>
              <a:rPr lang="en-US" dirty="0"/>
              <a:t>can be easily taught by demonstration</a:t>
            </a:r>
            <a:r>
              <a:rPr lang="ro-RO" dirty="0"/>
              <a:t>);</a:t>
            </a:r>
          </a:p>
          <a:p>
            <a:pPr marL="825500" lvl="2" indent="-285750">
              <a:buFont typeface="Arial" panose="020B0604020202020204" pitchFamily="34" charset="0"/>
              <a:buChar char="•"/>
            </a:pPr>
            <a:r>
              <a:rPr lang="ro-RO" dirty="0"/>
              <a:t>Flexibility of tasks (</a:t>
            </a:r>
            <a:r>
              <a:rPr lang="en-US" dirty="0"/>
              <a:t>more</a:t>
            </a:r>
            <a:r>
              <a:rPr lang="ro-RO" dirty="0"/>
              <a:t> </a:t>
            </a:r>
            <a:r>
              <a:rPr lang="en-US" dirty="0"/>
              <a:t>dexterous and flexible</a:t>
            </a:r>
            <a:r>
              <a:rPr lang="ro-RO" dirty="0"/>
              <a:t>)</a:t>
            </a:r>
            <a:r>
              <a:rPr lang="en-US" dirty="0"/>
              <a:t>.</a:t>
            </a:r>
            <a:endParaRPr lang="ro-RO" dirty="0"/>
          </a:p>
          <a:p>
            <a:pPr marL="285750" indent="-285750">
              <a:buFont typeface="Arial" panose="020B0604020202020204" pitchFamily="34" charset="0"/>
              <a:buChar char="•"/>
            </a:pPr>
            <a:endParaRPr lang="ro-RO" b="1" dirty="0"/>
          </a:p>
          <a:p>
            <a:pPr marL="285750" indent="-285750">
              <a:buFont typeface="Arial" panose="020B0604020202020204" pitchFamily="34" charset="0"/>
              <a:buChar char="•"/>
            </a:pPr>
            <a:r>
              <a:rPr lang="ro-RO" b="1" dirty="0"/>
              <a:t>Cobots</a:t>
            </a:r>
            <a:r>
              <a:rPr lang="ro-RO" dirty="0"/>
              <a:t> are coming with some limitations, also:</a:t>
            </a:r>
          </a:p>
          <a:p>
            <a:pPr marL="825500" lvl="2" indent="-285750">
              <a:buFont typeface="Arial" panose="020B0604020202020204" pitchFamily="34" charset="0"/>
              <a:buChar char="•"/>
            </a:pPr>
            <a:r>
              <a:rPr lang="ro-RO" dirty="0"/>
              <a:t>L</a:t>
            </a:r>
            <a:r>
              <a:rPr lang="en-US" dirty="0"/>
              <a:t>ack of ability to detect abnormalities makes them less flexible compared to their human colleagues</a:t>
            </a:r>
            <a:r>
              <a:rPr lang="ro-RO" dirty="0"/>
              <a:t>;</a:t>
            </a:r>
          </a:p>
          <a:p>
            <a:pPr marL="825500" lvl="2" indent="-285750">
              <a:buFont typeface="Arial" panose="020B0604020202020204" pitchFamily="34" charset="0"/>
              <a:buChar char="•"/>
            </a:pPr>
            <a:r>
              <a:rPr lang="ro-RO" dirty="0"/>
              <a:t>Limited operating speed;</a:t>
            </a:r>
          </a:p>
          <a:p>
            <a:pPr marL="825500" lvl="2" indent="-285750">
              <a:buFont typeface="Arial" panose="020B0604020202020204" pitchFamily="34" charset="0"/>
              <a:buChar char="•"/>
            </a:pPr>
            <a:r>
              <a:rPr lang="ro-RO" dirty="0"/>
              <a:t>Reduced payload;</a:t>
            </a:r>
          </a:p>
          <a:p>
            <a:pPr marL="285750" indent="-285750">
              <a:buFont typeface="Arial" panose="020B0604020202020204" pitchFamily="34" charset="0"/>
              <a:buChar char="•"/>
            </a:pPr>
            <a:endParaRPr lang="en-US" dirty="0"/>
          </a:p>
        </p:txBody>
      </p:sp>
      <p:sp>
        <p:nvSpPr>
          <p:cNvPr id="9" name="Titel 2">
            <a:extLst>
              <a:ext uri="{FF2B5EF4-FFF2-40B4-BE49-F238E27FC236}">
                <a16:creationId xmlns:a16="http://schemas.microsoft.com/office/drawing/2014/main" id="{0600E429-4415-4F08-8A99-3CCC8DCDBA6D}"/>
              </a:ext>
            </a:extLst>
          </p:cNvPr>
          <p:cNvSpPr>
            <a:spLocks noGrp="1"/>
          </p:cNvSpPr>
          <p:nvPr>
            <p:ph type="title"/>
          </p:nvPr>
        </p:nvSpPr>
        <p:spPr>
          <a:xfrm>
            <a:off x="2195737" y="296862"/>
            <a:ext cx="4896544" cy="719137"/>
          </a:xfrm>
        </p:spPr>
        <p:txBody>
          <a:bodyPr anchor="ctr"/>
          <a:lstStyle/>
          <a:p>
            <a:r>
              <a:rPr lang="ro-RO" dirty="0"/>
              <a:t>General Presentation</a:t>
            </a:r>
            <a:endParaRPr lang="en-US" b="0" noProof="0" dirty="0">
              <a:solidFill>
                <a:schemeClr val="tx1"/>
              </a:solidFill>
            </a:endParaRPr>
          </a:p>
        </p:txBody>
      </p:sp>
      <p:pic>
        <p:nvPicPr>
          <p:cNvPr id="3" name="Picture 2">
            <a:extLst>
              <a:ext uri="{FF2B5EF4-FFF2-40B4-BE49-F238E27FC236}">
                <a16:creationId xmlns:a16="http://schemas.microsoft.com/office/drawing/2014/main" id="{AC9ED17B-B40B-4BCD-8946-32F310127FCF}"/>
              </a:ext>
            </a:extLst>
          </p:cNvPr>
          <p:cNvPicPr>
            <a:picLocks noChangeAspect="1"/>
          </p:cNvPicPr>
          <p:nvPr/>
        </p:nvPicPr>
        <p:blipFill rotWithShape="1">
          <a:blip r:embed="rId2"/>
          <a:srcRect l="15655" t="12402" r="16035"/>
          <a:stretch/>
        </p:blipFill>
        <p:spPr>
          <a:xfrm>
            <a:off x="5726632" y="1429775"/>
            <a:ext cx="3192931" cy="3998449"/>
          </a:xfrm>
          <a:prstGeom prst="rect">
            <a:avLst/>
          </a:prstGeom>
        </p:spPr>
      </p:pic>
    </p:spTree>
    <p:extLst>
      <p:ext uri="{BB962C8B-B14F-4D97-AF65-F5344CB8AC3E}">
        <p14:creationId xmlns:p14="http://schemas.microsoft.com/office/powerpoint/2010/main" val="1668952834"/>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BDB923-3F75-4012-A3C2-B936CB533D35}"/>
              </a:ext>
            </a:extLst>
          </p:cNvPr>
          <p:cNvSpPr>
            <a:spLocks noGrp="1"/>
          </p:cNvSpPr>
          <p:nvPr>
            <p:ph idx="1"/>
          </p:nvPr>
        </p:nvSpPr>
        <p:spPr/>
        <p:txBody>
          <a:bodyPr/>
          <a:lstStyle/>
          <a:p>
            <a:pPr>
              <a:buFont typeface="Arial" panose="020B0604020202020204" pitchFamily="34" charset="0"/>
              <a:buChar char="•"/>
            </a:pPr>
            <a:r>
              <a:rPr lang="en-US" dirty="0"/>
              <a:t>When using a conveyor, the robot can be configured to track it’s movement. While the program is executing under the </a:t>
            </a:r>
            <a:r>
              <a:rPr lang="en-US" b="1" i="1" dirty="0"/>
              <a:t>Conveyor Tracking </a:t>
            </a:r>
            <a:r>
              <a:rPr lang="en-US" dirty="0"/>
              <a:t>node, the robot will adjusts it’s movements to follow the conveyor.</a:t>
            </a:r>
          </a:p>
        </p:txBody>
      </p:sp>
      <p:pic>
        <p:nvPicPr>
          <p:cNvPr id="7" name="Picture 6">
            <a:extLst>
              <a:ext uri="{FF2B5EF4-FFF2-40B4-BE49-F238E27FC236}">
                <a16:creationId xmlns:a16="http://schemas.microsoft.com/office/drawing/2014/main" id="{39F2CA48-8FF8-4EEB-8D21-AA26E5931B28}"/>
              </a:ext>
            </a:extLst>
          </p:cNvPr>
          <p:cNvPicPr>
            <a:picLocks noChangeAspect="1"/>
          </p:cNvPicPr>
          <p:nvPr/>
        </p:nvPicPr>
        <p:blipFill rotWithShape="1">
          <a:blip r:embed="rId2"/>
          <a:srcRect l="37663" t="16304" r="5460" b="2174"/>
          <a:stretch/>
        </p:blipFill>
        <p:spPr>
          <a:xfrm>
            <a:off x="2031431" y="2259732"/>
            <a:ext cx="5081138" cy="3849347"/>
          </a:xfrm>
          <a:prstGeom prst="rect">
            <a:avLst/>
          </a:prstGeom>
        </p:spPr>
      </p:pic>
      <p:sp>
        <p:nvSpPr>
          <p:cNvPr id="8" name="Titel 2">
            <a:extLst>
              <a:ext uri="{FF2B5EF4-FFF2-40B4-BE49-F238E27FC236}">
                <a16:creationId xmlns:a16="http://schemas.microsoft.com/office/drawing/2014/main" id="{6B2A763E-6437-4E0A-B5F1-277AA88A960D}"/>
              </a:ext>
            </a:extLst>
          </p:cNvPr>
          <p:cNvSpPr>
            <a:spLocks noGrp="1"/>
          </p:cNvSpPr>
          <p:nvPr>
            <p:ph type="title"/>
          </p:nvPr>
        </p:nvSpPr>
        <p:spPr>
          <a:xfrm>
            <a:off x="2195737" y="296862"/>
            <a:ext cx="4896544" cy="719137"/>
          </a:xfrm>
        </p:spPr>
        <p:txBody>
          <a:bodyPr anchor="ctr"/>
          <a:lstStyle/>
          <a:p>
            <a:r>
              <a:rPr lang="en-GB" dirty="0"/>
              <a:t>Design of </a:t>
            </a:r>
            <a:r>
              <a:rPr lang="ro-RO" dirty="0"/>
              <a:t>C</a:t>
            </a:r>
            <a:r>
              <a:rPr lang="en-GB" dirty="0" err="1"/>
              <a:t>obot</a:t>
            </a:r>
            <a:r>
              <a:rPr lang="en-GB" dirty="0"/>
              <a:t> </a:t>
            </a:r>
            <a:r>
              <a:rPr lang="ro-RO" dirty="0"/>
              <a:t>P</a:t>
            </a:r>
            <a:r>
              <a:rPr lang="en-GB" dirty="0" err="1"/>
              <a:t>rogram</a:t>
            </a:r>
            <a:endParaRPr lang="ro-RO" dirty="0"/>
          </a:p>
        </p:txBody>
      </p:sp>
    </p:spTree>
    <p:extLst>
      <p:ext uri="{BB962C8B-B14F-4D97-AF65-F5344CB8AC3E}">
        <p14:creationId xmlns:p14="http://schemas.microsoft.com/office/powerpoint/2010/main" val="2973156625"/>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a:bodyPr>
          <a:lstStyle/>
          <a:p>
            <a:pPr lvl="1"/>
            <a:endParaRPr lang="en-US" dirty="0"/>
          </a:p>
          <a:p>
            <a:pPr marL="336550" indent="-342900">
              <a:buFont typeface="+mj-lt"/>
              <a:buAutoNum type="alphaUcPeriod" startAt="2"/>
            </a:pPr>
            <a:r>
              <a:rPr lang="en-US" dirty="0"/>
              <a:t> </a:t>
            </a:r>
            <a:r>
              <a:rPr lang="ro-RO" b="1" dirty="0"/>
              <a:t>Practical Module</a:t>
            </a:r>
            <a:endParaRPr lang="en-US" b="1" dirty="0"/>
          </a:p>
          <a:p>
            <a:pPr lvl="2"/>
            <a:r>
              <a:rPr lang="ro-RO" dirty="0"/>
              <a:t>Program basic movement with the cobot from SAS Lab.</a:t>
            </a:r>
            <a:endParaRPr lang="en-US" dirty="0"/>
          </a:p>
          <a:p>
            <a:pPr lvl="4"/>
            <a:endParaRPr lang="ro-RO" dirty="0"/>
          </a:p>
          <a:p>
            <a:pPr lvl="4"/>
            <a:endParaRPr lang="en-US" dirty="0"/>
          </a:p>
        </p:txBody>
      </p:sp>
      <p:sp>
        <p:nvSpPr>
          <p:cNvPr id="3" name="Titel 2"/>
          <p:cNvSpPr>
            <a:spLocks noGrp="1"/>
          </p:cNvSpPr>
          <p:nvPr>
            <p:ph type="title"/>
          </p:nvPr>
        </p:nvSpPr>
        <p:spPr/>
        <p:txBody>
          <a:bodyPr/>
          <a:lstStyle/>
          <a:p>
            <a:pPr algn="ctr"/>
            <a:r>
              <a:rPr lang="ro-RO" noProof="0" dirty="0"/>
              <a:t>Content</a:t>
            </a:r>
            <a:r>
              <a:rPr lang="en-US" noProof="0" dirty="0"/>
              <a:t> </a:t>
            </a:r>
            <a:br>
              <a:rPr lang="en-US" noProof="0" dirty="0"/>
            </a:br>
            <a:endParaRPr lang="en-US" b="0" noProof="0" dirty="0">
              <a:solidFill>
                <a:schemeClr val="tx1"/>
              </a:solidFill>
            </a:endParaRPr>
          </a:p>
        </p:txBody>
      </p:sp>
    </p:spTree>
    <p:extLst>
      <p:ext uri="{BB962C8B-B14F-4D97-AF65-F5344CB8AC3E}">
        <p14:creationId xmlns:p14="http://schemas.microsoft.com/office/powerpoint/2010/main" val="2335172949"/>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a:bodyPr>
          <a:lstStyle/>
          <a:p>
            <a:pPr lvl="1"/>
            <a:endParaRPr lang="en-US" dirty="0"/>
          </a:p>
          <a:p>
            <a:pPr marL="336550" indent="-342900">
              <a:buFont typeface="+mj-lt"/>
              <a:buAutoNum type="alphaUcPeriod" startAt="2"/>
            </a:pPr>
            <a:r>
              <a:rPr lang="en-US" dirty="0"/>
              <a:t> </a:t>
            </a:r>
            <a:r>
              <a:rPr lang="ro-RO" b="1" dirty="0"/>
              <a:t>Practical Module</a:t>
            </a:r>
            <a:endParaRPr lang="en-US" b="1" dirty="0"/>
          </a:p>
          <a:p>
            <a:pPr lvl="2"/>
            <a:r>
              <a:rPr lang="en-GB" dirty="0">
                <a:solidFill>
                  <a:schemeClr val="bg1">
                    <a:lumMod val="65000"/>
                  </a:schemeClr>
                </a:solidFill>
              </a:rPr>
              <a:t>Implement a cobot – design solution for an allocated process:</a:t>
            </a:r>
            <a:endParaRPr lang="en-US" dirty="0">
              <a:solidFill>
                <a:schemeClr val="bg1">
                  <a:lumMod val="65000"/>
                </a:schemeClr>
              </a:solidFill>
            </a:endParaRPr>
          </a:p>
          <a:p>
            <a:pPr lvl="4"/>
            <a:r>
              <a:rPr lang="en-GB" dirty="0">
                <a:solidFill>
                  <a:schemeClr val="bg1">
                    <a:lumMod val="65000"/>
                  </a:schemeClr>
                </a:solidFill>
              </a:rPr>
              <a:t>Understand process goals</a:t>
            </a:r>
            <a:endParaRPr lang="en-US" dirty="0">
              <a:solidFill>
                <a:schemeClr val="bg1">
                  <a:lumMod val="65000"/>
                </a:schemeClr>
              </a:solidFill>
            </a:endParaRPr>
          </a:p>
          <a:p>
            <a:pPr lvl="4"/>
            <a:r>
              <a:rPr lang="en-GB" dirty="0">
                <a:solidFill>
                  <a:schemeClr val="bg1">
                    <a:lumMod val="65000"/>
                  </a:schemeClr>
                </a:solidFill>
              </a:rPr>
              <a:t>Create specification</a:t>
            </a:r>
            <a:endParaRPr lang="en-US" dirty="0">
              <a:solidFill>
                <a:schemeClr val="bg1">
                  <a:lumMod val="65000"/>
                </a:schemeClr>
              </a:solidFill>
            </a:endParaRPr>
          </a:p>
          <a:p>
            <a:pPr lvl="4"/>
            <a:r>
              <a:rPr lang="en-GB" dirty="0">
                <a:solidFill>
                  <a:schemeClr val="bg1">
                    <a:lumMod val="65000"/>
                  </a:schemeClr>
                </a:solidFill>
              </a:rPr>
              <a:t>Evaluate technologies</a:t>
            </a:r>
            <a:endParaRPr lang="en-US" dirty="0">
              <a:solidFill>
                <a:schemeClr val="bg1">
                  <a:lumMod val="65000"/>
                </a:schemeClr>
              </a:solidFill>
            </a:endParaRPr>
          </a:p>
          <a:p>
            <a:pPr lvl="4"/>
            <a:r>
              <a:rPr lang="en-GB" dirty="0">
                <a:solidFill>
                  <a:schemeClr val="bg1">
                    <a:lumMod val="65000"/>
                  </a:schemeClr>
                </a:solidFill>
              </a:rPr>
              <a:t>Design System</a:t>
            </a:r>
            <a:endParaRPr lang="en-US" dirty="0">
              <a:solidFill>
                <a:schemeClr val="bg1">
                  <a:lumMod val="65000"/>
                </a:schemeClr>
              </a:solidFill>
            </a:endParaRPr>
          </a:p>
          <a:p>
            <a:pPr lvl="4"/>
            <a:r>
              <a:rPr lang="en-GB" dirty="0">
                <a:solidFill>
                  <a:schemeClr val="bg1">
                    <a:lumMod val="65000"/>
                  </a:schemeClr>
                </a:solidFill>
              </a:rPr>
              <a:t>Optimize solution</a:t>
            </a:r>
            <a:endParaRPr lang="en-US" dirty="0">
              <a:solidFill>
                <a:schemeClr val="bg1">
                  <a:lumMod val="65000"/>
                </a:schemeClr>
              </a:solidFill>
            </a:endParaRPr>
          </a:p>
          <a:p>
            <a:pPr lvl="2"/>
            <a:r>
              <a:rPr lang="ro-RO" dirty="0"/>
              <a:t>Practice with a cobot</a:t>
            </a:r>
            <a:r>
              <a:rPr lang="en-GB" dirty="0"/>
              <a:t>;</a:t>
            </a:r>
            <a:endParaRPr lang="en-US" dirty="0"/>
          </a:p>
        </p:txBody>
      </p:sp>
      <p:sp>
        <p:nvSpPr>
          <p:cNvPr id="3" name="Titel 2"/>
          <p:cNvSpPr>
            <a:spLocks noGrp="1"/>
          </p:cNvSpPr>
          <p:nvPr>
            <p:ph type="title"/>
          </p:nvPr>
        </p:nvSpPr>
        <p:spPr/>
        <p:txBody>
          <a:bodyPr/>
          <a:lstStyle/>
          <a:p>
            <a:pPr algn="ctr"/>
            <a:r>
              <a:rPr lang="ro-RO" noProof="0" dirty="0"/>
              <a:t>Content</a:t>
            </a:r>
            <a:r>
              <a:rPr lang="en-US" noProof="0" dirty="0"/>
              <a:t> </a:t>
            </a:r>
            <a:br>
              <a:rPr lang="en-US" noProof="0" dirty="0"/>
            </a:br>
            <a:endParaRPr lang="en-US" b="0" noProof="0" dirty="0">
              <a:solidFill>
                <a:schemeClr val="tx1"/>
              </a:solidFill>
            </a:endParaRPr>
          </a:p>
        </p:txBody>
      </p:sp>
    </p:spTree>
    <p:extLst>
      <p:ext uri="{BB962C8B-B14F-4D97-AF65-F5344CB8AC3E}">
        <p14:creationId xmlns:p14="http://schemas.microsoft.com/office/powerpoint/2010/main" val="1867392006"/>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A0BB3B6-1C68-4C76-8604-DF3B73E96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25" y="2996952"/>
            <a:ext cx="8610149" cy="2770546"/>
          </a:xfrm>
          <a:prstGeom prst="rect">
            <a:avLst/>
          </a:prstGeom>
        </p:spPr>
      </p:pic>
      <p:sp>
        <p:nvSpPr>
          <p:cNvPr id="6" name="Rectangle 5"/>
          <p:cNvSpPr/>
          <p:nvPr/>
        </p:nvSpPr>
        <p:spPr>
          <a:xfrm>
            <a:off x="1198943" y="1196752"/>
            <a:ext cx="6746115" cy="1939395"/>
          </a:xfrm>
          <a:prstGeom prst="rect">
            <a:avLst/>
          </a:prstGeom>
          <a:noFill/>
        </p:spPr>
        <p:txBody>
          <a:bodyPr wrap="none" lIns="68598" tIns="34299" rIns="68598" bIns="34299">
            <a:spAutoFit/>
          </a:bodyPr>
          <a:lstStyle/>
          <a:p>
            <a:pPr algn="ctr"/>
            <a:r>
              <a:rPr lang="en-US" sz="4051" dirty="0">
                <a:ln w="0"/>
                <a:solidFill>
                  <a:schemeClr val="accent1"/>
                </a:solidFill>
                <a:effectLst>
                  <a:outerShdw blurRad="38100" dist="25400" dir="5400000" algn="ctr" rotWithShape="0">
                    <a:srgbClr val="6E747A">
                      <a:alpha val="43000"/>
                    </a:srgbClr>
                  </a:outerShdw>
                </a:effectLst>
              </a:rPr>
              <a:t>Thank you for your attention</a:t>
            </a:r>
            <a:r>
              <a:rPr lang="ro-RO" sz="4051" dirty="0">
                <a:ln w="0"/>
                <a:solidFill>
                  <a:schemeClr val="accent1"/>
                </a:solidFill>
                <a:effectLst>
                  <a:outerShdw blurRad="38100" dist="25400" dir="5400000" algn="ctr" rotWithShape="0">
                    <a:srgbClr val="6E747A">
                      <a:alpha val="43000"/>
                    </a:srgbClr>
                  </a:outerShdw>
                </a:effectLst>
              </a:rPr>
              <a:t>!</a:t>
            </a:r>
          </a:p>
          <a:p>
            <a:pPr algn="ctr"/>
            <a:endParaRPr lang="ro-RO" sz="4051" dirty="0">
              <a:ln w="0"/>
              <a:solidFill>
                <a:schemeClr val="accent1"/>
              </a:solidFill>
              <a:effectLst>
                <a:outerShdw blurRad="38100" dist="25400" dir="5400000" algn="ctr" rotWithShape="0">
                  <a:srgbClr val="6E747A">
                    <a:alpha val="43000"/>
                  </a:srgbClr>
                </a:outerShdw>
              </a:effectLst>
            </a:endParaRPr>
          </a:p>
          <a:p>
            <a:pPr algn="ctr"/>
            <a:r>
              <a:rPr lang="ro-RO" sz="4051" dirty="0">
                <a:ln w="0"/>
                <a:solidFill>
                  <a:schemeClr val="accent1"/>
                </a:solidFill>
                <a:effectLst>
                  <a:outerShdw blurRad="38100" dist="25400" dir="5400000" algn="ctr" rotWithShape="0">
                    <a:srgbClr val="6E747A">
                      <a:alpha val="43000"/>
                    </a:srgbClr>
                  </a:outerShdw>
                </a:effectLst>
              </a:rPr>
              <a:t>Questions?</a:t>
            </a:r>
            <a:endParaRPr lang="en-US" sz="405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0720364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73032" y="1196753"/>
            <a:ext cx="8353425" cy="1152128"/>
          </a:xfrm>
        </p:spPr>
        <p:txBody>
          <a:bodyPr>
            <a:normAutofit/>
          </a:bodyPr>
          <a:lstStyle/>
          <a:p>
            <a:pPr marL="342900" indent="-342900">
              <a:buFont typeface="Arial" panose="020B0604020202020204" pitchFamily="34" charset="0"/>
              <a:buChar char="•"/>
            </a:pPr>
            <a:r>
              <a:rPr lang="ro-RO" sz="1800" b="1" dirty="0"/>
              <a:t>Forms of Human-Robot Collaboration</a:t>
            </a:r>
            <a:endParaRPr lang="en-US" sz="1800" dirty="0"/>
          </a:p>
        </p:txBody>
      </p:sp>
      <p:pic>
        <p:nvPicPr>
          <p:cNvPr id="3" name="Picture 2">
            <a:extLst>
              <a:ext uri="{FF2B5EF4-FFF2-40B4-BE49-F238E27FC236}">
                <a16:creationId xmlns:a16="http://schemas.microsoft.com/office/drawing/2014/main" id="{A33F5CDD-6EEB-4C63-B220-C8C2D6F49383}"/>
              </a:ext>
            </a:extLst>
          </p:cNvPr>
          <p:cNvPicPr>
            <a:picLocks noChangeAspect="1"/>
          </p:cNvPicPr>
          <p:nvPr/>
        </p:nvPicPr>
        <p:blipFill rotWithShape="1">
          <a:blip r:embed="rId3"/>
          <a:srcRect t="13412"/>
          <a:stretch/>
        </p:blipFill>
        <p:spPr>
          <a:xfrm>
            <a:off x="650266" y="1700808"/>
            <a:ext cx="7848316" cy="4389120"/>
          </a:xfrm>
          <a:prstGeom prst="rect">
            <a:avLst/>
          </a:prstGeom>
        </p:spPr>
      </p:pic>
      <p:sp>
        <p:nvSpPr>
          <p:cNvPr id="7" name="Titel 2">
            <a:extLst>
              <a:ext uri="{FF2B5EF4-FFF2-40B4-BE49-F238E27FC236}">
                <a16:creationId xmlns:a16="http://schemas.microsoft.com/office/drawing/2014/main" id="{4076F7E1-035B-4752-87D5-5F78310FFD39}"/>
              </a:ext>
            </a:extLst>
          </p:cNvPr>
          <p:cNvSpPr>
            <a:spLocks noGrp="1"/>
          </p:cNvSpPr>
          <p:nvPr>
            <p:ph type="title"/>
          </p:nvPr>
        </p:nvSpPr>
        <p:spPr>
          <a:xfrm>
            <a:off x="2195737" y="296862"/>
            <a:ext cx="4896544" cy="719137"/>
          </a:xfrm>
        </p:spPr>
        <p:txBody>
          <a:bodyPr anchor="ctr"/>
          <a:lstStyle/>
          <a:p>
            <a:r>
              <a:rPr lang="ro-RO" dirty="0"/>
              <a:t>General Presentation</a:t>
            </a:r>
            <a:endParaRPr lang="en-US" b="0" noProof="0" dirty="0">
              <a:solidFill>
                <a:schemeClr val="tx1"/>
              </a:solidFill>
            </a:endParaRPr>
          </a:p>
        </p:txBody>
      </p:sp>
    </p:spTree>
    <p:extLst>
      <p:ext uri="{BB962C8B-B14F-4D97-AF65-F5344CB8AC3E}">
        <p14:creationId xmlns:p14="http://schemas.microsoft.com/office/powerpoint/2010/main" val="331515921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IO_AGENDA_HASAGENDA" val="True"/>
</p:tagLst>
</file>

<file path=ppt/tags/tag2.xml><?xml version="1.0" encoding="utf-8"?>
<p:tagLst xmlns:a="http://schemas.openxmlformats.org/drawingml/2006/main" xmlns:r="http://schemas.openxmlformats.org/officeDocument/2006/relationships" xmlns:p="http://schemas.openxmlformats.org/presentationml/2006/main">
  <p:tag name="MIO_BULLET_IMAGE_BINARY_DATA" val="R0lGODlh4AHgAeZ/AP+WAf/Mk/2YAP+vOP3guf+rMf716vz///6cAP725f/VqP6aBP2rMP/fvP/Upfz++//nxf7q0P6YBf/69f+yQv+uMP+1TP/8/f+wOP3s0fyYAv6wOv768v/Tqfv//fvVpv6yRfyZAP+YBv388vyqMP6aBv/UqfyaA/+WBeGaAP/fwP/q0/+ZCP+0Rf/6+OKYAv7KkfyuMP/s1P6cBP/29f+4U/6ZAP6ZAf+YAf+aAP/+/////f+aAv+ZAv2aAP7///+YAP+sMP6bAP7+/v6sMP6sMf6aAP6ZA/+YA/2aAf/9/v7+/P+tMP+bAP6bAv/9///+/P7//f7+//7/+v//+/2tMP+bAfybAP/++v//+v+aBP2wOv3++fyaAf+bBP7/+/39/f/+/f2ZBf/n1v79///8///9+P2bBvnXp/v/+v3Xqv/37P39//78//2vOP/Xpv79+//Vqv2bBP+XA/+xOv+aAf/++/+3T/+ZBP2bAPqbAf/Ur//QmP////+ZAP///yH5BAEAAH8ALAAAAADgAeABAAf/gH+Cg4SFhoeIiYqLjI2Oj5CRkpOUlZaXmJmam5ydnp+goaKjpKWmp6ipqqusra6vsLGys7S1tre4ubq7vL2+v8DBwsPExcbHyMnKy8zNzs/Q0dLT1NXW19jZ2tvc3d7f4OHi4+Tl5ufopRQFBUEFRCDs8vP09fb0TAxERen9/v+CiggcOJCJDT85gPDwc6Ohw4cQI0p8iKTHgg1MCugjwoRCkA0AQ4qUxg5DlSJBBhCxwbKljRs9fPDoouWGy5s4c+p06SdJDh9GfPgI8TNHAQpEBrBLOrKpU14MKtTYV6AIjhA4gCDAoRPJkRw4klxZuLOsWZZ+DiK84afHERta//wIwPGThxEeQTDkdfe0r99U74hUJWLET1g/iG8cORJCLeLHfowI6GFDAEMeODJr3sy5s+fNTnLcuPvSDxDGPkRoeMlVy1sgSG5UGRCEY4G/uHNfUhqESRDHkIMLH068uPHjyJMHD8K8wAAGuqNLL4RhaYUbTSrjUM69u/fv3ZsAUbpuwPTzTgVGLfDyRogbQngkAU+/vn3uThD6EZKDSJUgVViA3oDmUBBDAb4Z0cMNom2HWUNc3SfhhBLiYIQQfhzRgxE51MREBUWYR+CI2xTBxBZFvOVDQvxZdgMPNiCBAIMU1mhjdw9mx6ENOPQgxA1AbEBESiQWKU0FBVSBQf8IfmAWF0NAKOaDDRy2FQJlN2appXBNOLGdFUAs0IMfXtwgghYCiBZiBRUIaOSbxgyAwZA4CLAQW6YhZpcNOWQHxHZHOEHUloRuCUQSDTkRY2k2CAFEDgeZycMATGDAD5yY8tJOkjjwACkPQODhxA1OvMWWlzROGRMQJTxZ6KsT3uDDo3HhIJ4IfPqwXQk2ZIfQQUUQQQRImRYrywbMBQHrsswym4MfGBFr7LSAMdfstdhuCR+flppI7behUMoEE/Fla+659y3UA11NGBFEEc6BKy8mHymLGRJdoKvvvspRBukROMzQQ6j+UTDvwY9UkE8QCeVHI78QRxwcEGck4UP/bAjFdGFS0CHssSFEUFBEmqBihsMVeLgq8cr6+oCHH1YAWVMXlAGhhQ3ddvzxwW4wUICXmDHkoh8zsGy0vndpAeqYC4UgxJg2LMBVbUzs/O07RWzgL48H5dcEdgIccfTY2MKIg0x2JoaDCC0ixAMSGRFhdaZMEFGBD2TnrTd3yc5dZIgperr34IQT546Ifk+3DhNATKnFs4VHHrkQQaCYuG6+MeGHFlfOOqbkoO/Npw1FVGDw5U9tMEARQtjAw7ZACIFE6LSTvYAYVuSQw7uIo/4PBky0kINdo2bWpA141648yxYSzRYTRejsOzrsANHrHCw9m/YCkC/v/b6x56Do/3aQUj29ORsUcJ2CNsx3AxJAMI3n9/SfKxNCdDU6PNzvnB8OipqrnwBr1zf/bcMC7WjSABdIu3cZMBsYYMBCpsTACkruXUF4IDWCsA62wKd7Fgxh3sSXvtNpsBntqMKLDpIEGwBBhDAkGw4qwgMQnZAZITrIW7YjhLPF8IcsuwEC/jSeFkjrhsRAShB8cASbjElXVQKiFPl1kJvJYVYYMCESg2ESwySkBz/hkQDQMsUynis+c8hBmsQWIultcRfJMqMcCZedKmjxjbhAyRz3uDcRPKo2dMDjLfIxAD4akmw5mAOTbsAUQc6CAUyA0SEnybImJA9GGHTkK1KCAZuIjf+SoOQXEuCSlSO0rgq30eQqKhCEmPhhAS8MpSzPxSMM9QABfkDCHDKnSlSEqAfvocssh5kt17HkCp9qiB+S1EtSvKMCrkuIH3RFzGouywZXekkO8DAaP4hAABZwYzM5YZLCWPOcLCvgODdRBAoADJ3wXFle1pkJSg1ACF+Lpz4hVgW50bMSeVGQGvdJUH31ACVH/KcjUAIXT/WwoBDNlhqZ0DuFKmIAGNEd/oQY0Y4uKyxiq4pFF6E+I8gKfziYgzk9ylItwciJDLjUSA2xgRiwZZQ2aGKT5tfSnlLIhS1pQhWqNlNC/IeMPk1qs9wBgqL+AV4o8IFllEpVZmVtpkX/IAGknrWAqnqVUHzioEKTVIAchMCh2/mqWm2EAy8VoQr0HJcfUGDMJuZnrXiV0E9i185xWmpKK8rBEazgqLwatj5cSQgOPtJL6CGAMpb5kexAeNjKJqdXyAtNEZrqSAT5wC2IkZoTHsVTy5q2OHjgEVgOUoCE3hBBnSrBaWdLIXZkEIl3qAIPfNAEYNL2t/W5QRJQ8toqDGxd1gOucr3DA0f1RoMIKpkPboCDTy73usfh0LogacBxnc2VusMQdsdLHBH0RFfMOd9fedAEHDCIScAhr3zTEqokDIy4qHNsD0owMGGuaL4AZsgQESKEJMQrcZ4FbWNMOboAz7chNhDB/12oW4GKegy2PJDttbQAhD+9CFIO7mh/iPqx3O62t0xq1op6mIMr+CTEEbUvOz6WpONmJb6vel9OgSAHGIsYAQLw58Giq5DpVvdas0OADXrQNB8XlLpeUMnBvPtZvIX3WnhjcpR06uR9xih2tZHXetv73rSU7Vc2wXGXrWkEsflACwXAwLf0y98/Peu/zfrRAkTAgzHVYc36VJARXGiFKnC2WAkW24JbB+JmiUABUCCArUoDaHiOMj+KOgITXGukKqRFzdlCwgd28AMqEIC6PBCAFqzgIpuYeSGiqbQs+YIpqEoVYj6Iww6U8AQp9GEFPsCe63SFhBxQ5gZzAEJoZP8dyoOm0khZ3eorIWaCKeygD32IwhP6EIGwQKrYPcDDimTiQmaDcj4Z6XRZz5qDh+4rBwqYwg/KUOowDGEI3K6IEWKDsrTM4HXmpmQTwHLbEdGGrjCyK79y4AAdRKEPO9gBvn8QhR/82gmMPsi/lRbwSfIgNBaAK4FqAM3ADraw+7rBHg4QcR3oYAdTGIIOLtAHi4/hCEm4WYe9AOqOT3GUh6pCIAeEgbREFj7F5lcPHHDtH7jc4lHYARR0IAWKT0EGbY3MT3xuyBfmQAM9CBl6aKMW0ZKWX0bQtQ4OAIWIS2HbfVACxK+thB9EgAU8Ki3Xy6iFLuABUjcQyHRM9L7/sd3ABNhOvOIXr4Ql6CALfciACF6kalYzxNUHgbXe987AeeqGOWE0POIXT/rE/8DXT/jBDjIQbJbsdobGfkmyl815GMr0L3Lik5mPdvjSl14HU+jDAbTNBR1w29sxMra461Lu2otQTrlhghHiIljR+570S7C40yEOhXvne0P8fpkN/r155wsQCFWowF9+6Sn3Wv/6it+BDpbwcChQ4QA1r/jFM040HnDc/BbkE0xwaE2RRfwBFmnFe6MHf9gmc0sgdcD3BDE3czXXBzeXcy4EBDwHgBYUEzlweyKRJEfQBALwI3OwEArIgIrnAUpwAKrXB1CQbRBYdVFwdVnHIcnD/4ELhCg4gCROQRjuhwMIYFLvp4JYYHwy1wdDoARvh21yF3FxZ3d45346uEAWggRCMCQjUTqR03sq+IWK13iPF3mTl2qr1moHkXlrUYWEcxArcgTBEhIV1nMpCIZ2WHOop3qsJ2yvB26yp2yUxYZj4xNGUCc8IGT9wBxM1oULeIcMCHzCR3zG120+kXzhNm4wEkuCmDe68joJsQ7/MADAFIh544WOyIDZV3PGJ3XeFwH6Fn7+BnCbmDfG80KKIVLpwAAYMF2aODimeIrXJ3/0B4P3l38WtwIY12Abh4KzODZU0gM1USUWNg7jwhYJSDi/CIyl54AQOAUSKHM0Z3M4p/9zGkiHzbhwWLEdn1UFLYAOEhQ1W1c42aiNpMeCLnhtMRh1U0eDNpgfOHiOY3MVs9MeLyF25ZBDR/BC17g380iPiXeESoiETAh3T0h3Uph3AHk0BxEC1mM91OUH0+gN1lI7DemQjiiGkCd5lHeGl5eGChRrGYku2wGK46AsylOSJnmHp9cHqbd6rTdssHdss0eKMcksjwIErCQOvrE8OJmTXwiJw/cExXd8lQhuy0duvViU11I8AgCC3OAGFOA9TemUqKh9q9h9+OaK4HcD/TZ+sqiV2HIVaqQR4MA4YtmIZHmHwlh/xUhxx5iMILaMcJktN8YSQUCA2uAz3zOWeen/e9w4dd44geFogeOYgRs4mNeCFlxhBF6JDQZhjr6Il40Jhvb4gvk4g1aHdf4Yj5jJLDHyOnThQNtQABaAAObFlKI5mgwIkUm4hE0Yd3MXhXeHka2ZmbrnA+JUDSLTVuXHiLr5nHHneCk5eZP3NTGRPz8hYTBZnDYSZtlQAAoyVbgJnc+5kz2ZAe41JrLiBQJgjXwSO/PBnTaiF9iAAaJ4BUewUiSZm+TpkFApiUsQAXhSfV+CFdbDjPI5ITggZ9cQBIciAgl5l/3ZmKm4fVInd09gADDgBGM0GtUHTKCZoNyRAwxQcNMQLEnwUNa1nxOal3tJjPjXB3DgdAYQAMbj/0TtFqIimhxjhCDU8A4M4gNdFZ83yZ8teoqPGYFSsAMHkAU6AAU/kAAw4BWjtSIIuqOIFRQkFg0VsC6q9h4rSjuMeaSk2YKm6XI68AAwuARKAAdS6gdNsBifg6X2cSFws6XOgBFiwwNMojIsSqYmyZsSSQVDIHUuCAX69wM1yhZESafckRWOInLQYJMLNKaASpZUIIM7oKESlgQAMxpckSva2ZxYyhgNUQQM6gyzUUGWeqk5aXFU8HRLIKXbMSN+gAdEmFjw6ajE0RhG8GzNQAR3ValG6qqNKX/XFpw7kAABwBJzwCAFemNXyquacRBJ2Qxkx6rFaqxkuQMPt4ouh/9vHqChXSBYHio2IMqrwmEZfIoDd5QMILAApFqk3DqhZPCA2dYHaxd31zYEGgoWDLFkOaquwbEQ22EDwsIMvTGv9Fqv5PmAO7AEHhAFOmBx8qcDShBxGkqljTM8BPsY2JQDscEjiIgMRAAqFtSqDnuKFfutShCDP+B4D9cHbCAFbgoDcCqnH5sYVAIWMJJuyVAV2BGm9aOyK6uNbdcHU+B4pAZxxqd9i6ofO5sYiFGIPlCyxUABYOQ62nq0R5upUbepMNCpn1qI2ZMaHMKwWil4xyAkeCAEXEasXruysCqrtOoHtoqr7skiRJqgRoEMRbBaG9K1c1uvyIptULiszWr/A88KsFZgoFy7oz0Ykr4gGNPETWobOkZbuC76rU6rA+JKrubKIejaGFjaEHgaDBSgWi7JQJvLuU55r9f2rfiXsUr4r9uBo62DpS60acSwD2lhSn9CuLB7qRArsRRrsS6XsWLLsVaKpaBiBVjrC3ZZiE1gF8RbvGTasvr6sjUns9hWszebsxqCpfEjAAOgfsEgJE6APZDTtwL0utrrlEm7tC+nvBWoqAHAqLxbiDeQurxAqTEkv/M7oWCrsWNrBJ7qXmYrqmkLkNWlEMgCDKgkRQRcwORZtxU7qzBQq2yht4bxngV2jtYzRB8IDBgwO0B0wRj8nIerrMzqrNAKM5A7/61VSF1A0AQGpr68oBIp9kMs3MKj6a36+rmhCwPl2kSkayU6uncUhEtC4Aa+MACTYcHbKsSXKrv5uq+2668wALC628Rc9xLrsh08vAtFMKdAfMVYTKbHO7EV+7nMu7GB0rE2rIMLIhTCBSCaUgBwa8VtPLfci7EwC740a7NvGqfl24w9ywMvIwbAigtMYF5iLKGBzLn1y7T4C7X7K7Wz+EnZAwTDogsAwhV3nL2XLMQHLLZky8BcgQM/QipCMCocCMCzELjTNUVBnMpkqsExe7d5awROIBN/QhlqXHszhgsroVqAzMtY/MKJG8OMSyOu0xDKtpCclwRnTAvx4DbYHP9Cu+zME0rE4Aq6fTCuSFx9PoAo3oQEOWh+Q2cLBWBKntTM4ozBWky7/Hq7X6whRbYgldxlOZB+tnASPtQj9nzP8/vGySvHGssHaNIDoxI2OogHkjoLAyACOZAEdTAUCa3QxTvI3huzDhe+UqADE/AG7JK5siYrtuwKRJAd1BUjHw3S85vJ9+u0iNsHHPAGIkCF5pcDC0BrsjCSchTONu2w8pcFSzoBDjA7dCEUYJGQTuATkEKEXZYVu0MLAmxGSJ3U9foE1/YEURAFIxAHx4YEsCwTYPETUL1mZ3UDBxYLXV1GXw3WrupwMcuTShAFSkADcSAACoIVSLBGY5Kia/b/IDZw0a7wH3x013h9qTtABUvga31wAUy6BC7w1LPTOjjwtiyBS1ltUjYQya3AAIYE2ZF9pDvwBPSHsfhW0kyY0hgiWM11nYDGOU7wXLBQAanNxqtdvFmgf8b3gE7n1xC3BBNgAhyGPM+iYU7GI2JzBKnaChSA2o8N3MGNyYi7BBAXBVTwADsQBix3bTvAAQpwA6wmAu8MY2yhZFv9CkVwSKq93RmsA3AQrtpHBXQXd7H9AxygBoUtXl3WQku2BaadCgbx2/Zt30vd1E/tRVIdwVWtO1Tiak2SPwHtUSxBXXLtCkjB0imr3Q2eymLNk2V91mm91u3n1oaBGCyy4R41/yt3wRDTewpFYARzwOAlvtp67d1P0Nd/HdiDPUOG3ROtcxAvhFSGxbp8WmGt4GnfrMsk3uNtPNmVjW2YfQCazdn7wSOgbQNA9izSJuMQ9Tlq3RAJXgpCIknZbeWR3dqvrQSx/XCz/Qa1fQS3rSvWsyIpZuYFxUS3BB9NYKKoUFbxw+NwntTDbXHFTWoO94TKzdx9/txy4UKhCugEpWzvsUIvPQoVkHWKvuggHYPJ/d3hPd7lDXHord4CwN54414hoCiavk8lcCVgkQQCQNSnAD0xMuU1TerO7HT5Dbr73d90rq8ALuAl6EJzkQJJkFyH9TguyRU3LgpMMNMijsrC3v/j8kcFEI4ESPACKcAa26FsVn3hlXXtoVAAQNYWo97tPf4DTxDHUfAFI4AGL/AC7CUAw9ziF/Pih5U+gIEQVnAC8S7vDS4FDwcHjqcDHvAEgD0aPZAmhS1Yh03geWUD2zwKICB9KXXMXl3lCi/OPzAES4BvvtZ4fr3Z75OiYJ7kom1YTkC5n1AFaaJkp7zCJF/yvJzfFOdyShhx9MbTCoBLtv001FRZ1U0KRMAgqkbfPe/zlzwF+sd9yBqrZL0Dy93c/wXdhkUBiCkKA2ATXjBJ9U31c7sDZPByyBp1GfvwFHve6b3e7b1WZtWZnzAAVdBe4lbrlqz2221xcKAETyv/BUNAcXG3pPhXsQE+4JWl5qagOWD0IlIv+IL/4Fwf4VG9IhSe7ljtUQLQ9KGQ40UTFzu/xpgv+CdO1maN1i+h1kLA1lH91h7FIK1VCkVAZueb8Ksv7D/O134N2IINTEaO8UjOUht9wqOwARggWLGhEL7/+6SO5Za95V0u7l/+2TLfUgux5pzABKvlA1awW9NP/VYu5xSb7LItBbSNEHqu9MAeTzOCBx3vCRsgsPOhBfMPCH6Cg4SFhoeIiYqLjIg3Jn2RkpOUlZaXmJmam5ydnp+goaJZUT99On1LOz86UUp9O0sTJlpANj45fiWNvL2+v8DBiTc3A3/HyMnKy8zN/0FCfjZneDw2wtfY2YqPot3e3+Dh4uOZUJGxsFFUDzthBzs7sBwKN1YCIj7a+vv8wFY4TogUaUawYDMmN3j0AOLDCI9+ECMOg0SuosWLGDNuYgVHh44hpn5QifdKyZBTPzioQSIAmsSXMLNdQWKNicGbBoMEickzJjeNQIMKHXox3pQ+WKI0EGGjhw8etnAAuSGEWDQbOHpqlZijRw4kFXCKZUZkq1l+P4mqXcu2LSUwfX4MQTWFQI8btprcOCJIQI8mPaydHZyNRw4BSIiMXYyMAuHHwdK6nUy5sjgdB3QoQfUFVpsGPZzYEHLLSQ8cQqbyhcyal48bOWzYZLy4QP/r24skW97Nu3emKKfMwTm5REoDvn9t5LjRY0E03NAP2QAg5AgRCrTH2o7OXZBu3+DDU0Yld9IPLDpU9SGQFUk0IThwNOnevUmOEDySzM5uEMR2+tB9J96ABAYFhRnxwLJKJFHsgIoOO6hwQxM8GOFHbAByZwMefnhhDH8GFZFPhrgJWOCJKIoz1wFzLfHgAUrEAw88P6igHA9HaEEidHqchsB+IDrz0I6tmZjikUh6EgUUqCzByjt9KAFcXJpRAVIDOChHZGs4GOFUMUEWhIFgWz5mZJJopumNUUgpxZRTUGE1VVU3XJVVmfzYYINoPhDxYZjLMDAfnoSdqeahiG7/ApdcdNmFlw16reYXYGQSqg0QeNziFQaAMoOBe5aeZWiipJZ6Smab9dHZDp+FNlppp6W2V6jaOAEECz7wVUWnylAwABC0mjWqqcQeCpwOwhFnHHJNKMecc5UGCwxUAsR2g2K8IlMBftJqNWyx4KZI3kmSnJdePOz54d5o8Q3abTA5HPEUEAVkiwwIOSTxLk/fhuvvgAcmSCODDp4S4YQVXhjtvo1MCBAOAlhg7zE73cmwRP3+q3FvK7b4YowK0mhjDjjqeHEveDThZQ54MDDxH0EYdjLGFG1sM4pLNvkkSVOyooSVP2Cp5cyN5FJdNFX8yesArxENUcY3R10gm0kt/9XUvHJSZZWeFjsdxMREYOg0WjVLbfahi87VR1135TWrH5MGNvYgX9tLAQ4azL0P1Gf3vRtmmnHmGWiikeaDaaippnfdvG5QwD1668O335RTdmyyqSzrR3LLNffc3Ix3GkQuI0aOzeSVp07UuOahp16668In3+J2+6BFCKZng7rqvGsU8DkL9tHggwdTaKHYY4cOKBOxrZa7MLv3Ln1FHaf3sYwz1nhjjrRnS0QIRwD7PPRlT28+WzmnsnOUPVd5ZZa5gG5vEDjw0PX4vkR//v5BUe3m1XGSitbqxDVLBQFbnaoAD0KwMPw1rHz8iyBv0taotkHqbXFrIJEQCCgQyP9Hgw7cBgQlSEK3AC5Vq2pV4WCVuLcRioNhGgAexBfC/I2whDhcy+X6MJzMHWdzzeoctEIFwyBVwAYnKF0NH5jDJrKFdeVyHbra8552ETFbBUjIEm3oxC4O5XcKMoXwCgYhCRlPYVfsVAGYkIQbmGyLjNCfF+eYieq56FQgm9EqRlayNC4PCTkgGRyZSMdCViR9TsIMzyLhM6AJLX4v5FUWCzjI3NzQkJjUiP+WIggt7MUGN2hKEo6QJUHo6zZF5M8ksVJJS2bylUSh4NoIgAcjAMEIFgICDgLpBxzg4Sm4SWV2Vnm/VhZCjrBMJiZOKLgn6AAC8amFFeyXBCQsgJT/kGSNMGlDTGNORJngxMgO4QCHWPwgArFxQhLwwEscKREy22RMN715CGSG855QjIQOpNAHKvQBChngUIWcEBsatiaetQklK+lpCHveE5xgpNEU2CSSIaxgcznIQ1dAaBaEakehxWSoQx+aTDuiop9PcEV6lhCJCIjgPp4MpiRBytCGXpKkOP0Nk9SHGSno4AdR+MgP4NGgJURACxzt6EwpWdNBjDSnUJXER55AhVZkQAJGwMENLFQn2PjhBg2xgS5fUi810rSpTr1pVNcKClVEYQoQGgIVZDAhEeirB3DDBRL4AsqXeFQs80TrV9XK1sJuwkEXWFsfniBGGWTpCL+0/0E1mFONU0YEAwMBVGDR+lTDPlQHHogLLOKyBA9ISQamiUYSvJKlTMEESCDabFM769l7guEJE+1DGMToTCzsIAJz6JAPhOADJHALYy7T7FkFS9vaKvMoQ3DQAYCDBVigYgjvWIEInCAAIByhCSGVHGxVuVzOEta56D1FFE7CjlLMiElTsIMBAuAwPBzBJRLpwV9vItuaNje9mYzRDpQgBShshgpPgEJQDQADJMAGNkbQU50kkoSwKJep5gUwgNHTB7UNgcBPiMQr4HGA6s43B0LIZk+KAAKzYni259UwTk17gKH+c4xMkgJQh5AA+uIAAaU0i/JiW14Yyxi9LdoBfP9xO5fEmmIMTQBAPgRA0PC+RGlB6q9IY3zkcDpoCcCBAhUOEJdS9GEFToAPD1LcEgFYWSLYcfFCmcvlLivTSVSCBRSGcJIIIKEHRnBwYGw5hyBvZcjkfbF/62xnWOrgKNN9AhdQEQEcJCE2gATCV3yQBKYkFSJYJrKit9xoz/6An4zdQQZ8MAc98cAHOEDCQ2wgASGobDDjTfScM1xqtirBRVnoQwZEkBABaMEeX60TZKMi2bOEmj9FSMhWBesdRvf6fBz2MIhFrKAonZMFWJkwgPZ7Eybgwc14pfZ/r30zGtvYHA3KMVCn4Fgn+MEIOXgnd8htkALsyQYCoPZg2V3/yCQveQpNFu0YjpAEpAIBCF74NDx5RQSAu5DXBPfil8M85jKbAs2kwdAMeKCFIY17aSKohYoXnfE54pkVeuZzH/wMaAdfgUM2GLm46cPvghSgCIEJuLqt3XLVPboPkZ70zC2N6a78Mt/VMGh3ei4m97gL40Vv4qkXO9RVt1qysAZkYG4wByAQlERUJ0gQqCFxOK4768X6tQ6CPexiHzvgxLCGNR6yHLRnqwh6EvjA4V65bF9321HqthK+He6LlbVTgG+724lOeFO5Ox7wVvI+513ve+fb8X8PvMDfXnnxGPzRTNaBk/uw8IaLFeKS31HamxF5wZO+9ODZ+D87DtSP/6dZOdYYeckZFoTHA6r2o6c87g/1clQoWeY0D/QNbh4NnRPfXsgf+vLPdvSkU5rpNhD7058i1uuHPvZLvP32ebP1VHvd1WHfKNnNvnJaIRpE2afz+qUmd7oTmwfGhmx59xx8t3PScn/8AQJVkFXJt3+HYngdhngjRhKMp1WRUyE+AAQ9wAM3kGtG1ANCp38OqCaXd2Pxtnlv1Xn4pm8zI1l4cAbWIAQIyB9H5DxYN4JHcnpTkHqr13oOB3uRgwM6cmmBsQETMzroF0Lqh4PjoHtiRma9d2a/J3IkZ3Jj8xRW4ANYkQMeCCJMEIIiyIRH0nwx12d/Jn3Ul3MceIFTsf9XOYABRmgvDPB52ieGR9J9USBp33dp4ed0uEB+Ukc0fjEV8pFZ9jIAyHODdlgg7dd1rAZ/sSZ/ZXd2evMQOjIDRmCI2cIEBWCFRraIKNJ/wvZ/AYh3oUSAF2KATsOBXeEHXWhElqWIoEgU8KBPi8dSAqYqFBgB4GaBxpQDzrFafrArL0ME6RaGs6gWO+BMjAVXDtJx/sRP9AYQnseCSxQYDCECODCDXqiKpJaMa0FgNQYHkfAE/LRYWDASEcBwPxhx3lQtCeEDFRBnE8MA3khPSwiOHbYDVOBbJ6EO5LIDK6BQVDh8xqQneoIHrxgkTGB7yqePobAZ5Ehg0cUKQ6D/Am7mB22UhtZnTEBGE0DwbJCHAQ0IkUNRYD4jBfCgAwQwXLngBHjQA+MXdd5kBMRADJzyMsdQFnVokkHhIh6QUnPRAH6ggQJQJ0glifTnTUiQKQmxkFlWkj4JFD8lCSpgafkBBA9BExiyd6noTfmSA7FGjDr5H7I4lZxQi6eweNflEdEVD6xAADRhP4J3CPaDbxsAlbEllWjpCcuoA80IIaaQBXDJT1BgF1rQI8dVl4SAAz5wGhKjkzvJl33JCeL4A+S4WKhwAFIQVEHTS0U5Q3DDmIVQQJr4MgWwE8hYmZsQXf24A/8oF+RCALERcGKZVQhwjKTZS3chBGQpmap5/5asaQkSGSVSEF2SIJfxMRqhdASBFAKgspsK80vGp5PB+YnDuQkoqRkqCQ/skWI3AD+75AS4YHbSKQjACARFoJdBcp0sl52bAJRCqQOg4QekJFmxUXahlC+kcZ69dGmztxg6sZrwaQlVGQlXeWmh5AQPFg1HoHen6J+BkQPcuDS2IFn140352GVqqRkwNxcfUYtxOZdv5p+GIATwYWGSiQwFsABZEica+pDL95eBuSCEGReGiZiK6Ykmqgi6xAQksKLJ0AKchhU8wCHGtKEydpmZ6UxI15k/RZRZgSnAAoY9qghaWJ0rygRbqCkxWpmu6Y/CI5uRQJsAdyFd8mO6ef+liZAVp7mibkABWDEH/ZmkMop7xUmRCbIeSLCcVWEDznkf0cmmiXBfOSmkyFAEOHAFN7CYlaSkGradBDYj37kc4pkD5JkD5kmoipAETVChmwhrWqAFJYo/kApg8rle9IlX92kYNqCfypEEdcqpiIADMdBiiIoMRFAF1mCTX9qXB9oHCboce9KggAqhSXieOCCSW0oTfmBvdsqEHcqWHeaWIsqSJEqr4pWrysAAeDU0rXSqXsaMP+CMg1mY/6SjPeCo2ioMBaCliEoEC6Av91hD4gpOTFqOmwmlnzmlomml7QoM8IqoRbABuWAh0TqCYQqbYypz61GbaIqbaxqwvwD/qi/DBLjAo1t0r8qUp8e5p8qZJX8aqNBJsdcwsIhaADaZrGPDsckkqd25A5UansoxnuUJrSZbsYfKrcjAAPlQr0p4p0eWqkPJqi+an1MRq7Oas71gscVYBRM7eTgYrMO6oMb6oNEQoUzrC057sV/1q9dmkQJzCtUaonCJrRi6tfogFSVgk05QBG/Ks39QADMAsBsrtDgFBbgVCUxyrjiarj2QmOuqsWr7C5I1iLIht8wwAAWAs4+Ktw9VVaGlBFOQh/vqmVIamlVauNngHuHpBwqpuMxgAaU6Pi4rQUOwBE9AHD8ABWT6sGd6m2rKudggL5tjA1XQtTpZBFc3SKcb/0GYgV0OUgYg26ci25zPOai0+wtZQay6q5MUwABg22tjVos/pQoze6mZuqnLCwxNIAQCUAI2oKKiqwzuKbXsNmAQwkj12apIu5+yyrLLiwfE4AMDEIflqwxFML2lJldOMg+2QqwM2nfHmrXyu7x6IQg7m7/IsAFVEEg9gAS4kH6Q60TI4gGmQC6Z0WGpsAMTNQEKYLsI270wYW84cAQxwMDMoEC1QBoLALRz87tS8wSZgR5hcBIxogp76gIdAEhfBYAk7BN+wANFQI8qrKsPmoEPQbiRI8Nmw1Kp4E9K8AQ7ACNLwMN4JQRaEHBHwMRBXCt1sgVHvAxMICJy48V64//EN6MDaYAsQyUjx9kHsyAAnKYybVQN9ffF+sAhIcCecvsrIQAffmGvFZxD1rO+F+BPOzABHZAEMsMD7iGWyuEcehwRWolZY7wM6+lJU0rInqUZQ3As+8QBHeBmCKAXYIUDIjAVz2q3lVwYAvCbmcyiQwwbyvs8ahw18QBaE/AGExoCp0EVONIh0ZChr9wPWIGyR0wBESYaMNyyhYxDQ7BnTzACbzAHsXHCpbQctjADfkCqSVC6x9wLFEq+s3wMFNCJNuhAuZwmF5zBkbDBxOHBixzC+TDC4/wSQOBJXrUhfhC35zwA0JAD3hy0sETDOmDDOBwLatkHPOzDxZbPMaH/BY8ZntVgAwxgxOeMDMUHZHncxNFcOVC8BFJMxVaMxX6gxVyMxhJ9Oj1wBVBhqea80cjAPCcgzjPTzknCxm5cizsQx3Ncx0Zwx+Da0k+TEF2QBBeaXDStDAMgAAhwwMGi00hyyPGQyLDAyI6cC5CMppNs1FwhFUnAQEQsy039B1vAqyztNFR9hyYhylJAyqaMyrC2ynXCXWAtEYZhCzThx0cMAqLhycm0yx7Qy78czEIwzF5QzGud174gYZJlA4x71syQl8/M1iHdN9M8BNV8zdl8n6nYzd9saTjt2I2QKVkCG8rc1PvrWsvhRoGY05ldKu/MwUh3XR38wfZ8b6b9/xhsliVE4NdjHL2uplVO8UbQLEEIrdBRwtA73MO5ENG9PRhIoBdAIAIzTdnJUAFapak8cAV3AdIlNNIlXcW/htIqbZ+NPd1ooQFIQBpmrd09qydAkARdwIGXLS1tPRk87bo+DdQmQMeeOtQJUdTs3ROBpJVMwKzaXQVFUA0hoNS7JN7A6yKIrMha/ciRDD+UfOBaIQYCMANAEKBHzKUgKUgUzj+gDNdy/WN0rcqsjNcerhX20QQDkN3yzaIDENkKleIRRNiGrRzArFWJzReLbaQzrhU+QL8LnOPLUADE2lo+fj6b3dnYjBWgzc05N9rhnOQ9UQsUgONOfgwDQARmN/+AaTzb4lHbGozbqqDbIuzl3BEbAD3muspKeDHlNrPcOnDDza3DkvDQ0Q3Ecg4dPBAETG3nzFB8NpBVYqDnN0PeUWLS590BWbzF6l3o0JEYit5vuZCImM19bezfcHwSQT3gRP3Rmm4WTCDc2q0TCwrpGmPVfYDVi9zIGu7VwLjqt7HanQ4zCACaac59b30Ko1zKLl6/MH7XrszrWnFAv24QjtO2sr4xQO7LQo7Yis3Yzg4Zz+vkA8CAw242VW7NV67N1qDl3gzOpd3t+6AT0X4TAxAEBaR3OYDc3bLfnBBiP5AqwaqSpnABHPAGmdIEsejut2Gpr3YD3z7mJAk34dz/FSGwCwyj75lwdKvAUhZ5EsTRBwbgABogyV+L8AFiwjxQBbga7wZRAxUQYfgdArZyMRaPCXPxBUH1VkMAF2WwWFywBjDQA0yBIXRI8gkPgtXg6p0+7997A7lpuxWv5kLBKB1xDnIBDwzWJSHwnLEhjER/GwH3cFVA4mOeReEJKlFLKzN/CamyA1EQWj6lAz5/Jy4KBNWiacbc9azBEE2wBb6u8slw4/hRs1IdIFDfPy7iIBCiA/OV9QhQHTagBxfiB2KQEL2L99R9C/Ht9wVBBHVSIQwh84UPFAewgw+AGQkAA1+VKcrRA0bepZFv+ZCRA0YwAE2u+T6nqD0O+qUi/wWl32MakCUUbUH+/KCvWgJnD/s9kRW1b/s+p1VHkN9botP87u9i1AcAnxk9BkpCgKTIDx3A5/i4YwNBwODMvwxl7gespuqEkssY/wMa/xEcnwoeHwDV1Evt3v0x8XliqYG7AAgYf4OEhYaHiImKi4yNjEUMQj1+lJWWl5iZmpucnZk3Jn2io6SlpqeoqalDOl9ROlFTQ2B9ZX1PXGswSDd+NjZCTb2exMXGx8jJysvMzc7ENn4hOTc4TTwVNY7b3N3e3ExJfk7P5c6gqunq66g/rHA6ojvuOzsGMDhGPjk+NkBAOKKZG0iwoMGDCJcJyZHDj48ePgoM+EaxokVHFf8G5BCXsKMldOxCikSlJN6OKB76SNGhQxcOSguMNOkhwUeTIzw86tzJs2fPIzhu+OABhAeTi0iTJmXSzydCkCOjjtyxRMcOllcNBJiGQMgRGzdsaMlBFM8Rp2jTql27yR+OHkB6VCmgtK5dbhYK5GRbDqrUv+oOTHnyQMeBBDD83MDzK0ePr15wCAnBw4cVvpgzazYYokeToVXu3B1NOlGVIJuZ+QXMGpWUwgkCaAio5eENIL/8COiBY46Pt6mDCx/eqQQPHDnoll7OnAhZGzmA7BNIHNPq1uqe9PlRso+OH6OkzDugIzZYIXiqq1/P/pOfJEWKMJ9PukARh0Js5KP/3v46dlQ6TNHHPEtsp8MQQ/SRYIFaJYGEHzi81N6EFAq3AFBAVEDfhndtgdoNSQiBgwAV+vefKay4AosstNiCiy68+AKMMBXWaONaAgjhwwBBcOijUnpV8luJoZyYjjs6wCMPPfbgow8//gDE341UVokQAkAQQcGPXF5kAQNhvTTleiYaOUp3J6W0Ukv4wCQTTTbhZOWcdBKUgyBd5kkRBnrZABGRZqpClVVY6aAVV16BJRZZQJhV56OQJgMEBvLpaWk3FNzwVUMUlhmoYIQZhphijEH3mA2RTVbZZZG26qomFRBx6azbBFGFYpN0WmSgrsEmG2224RbNbr39luur/8i6GsRRtDbLCAa3JsGYH9TcoAUQxHnKjnbcxfNdeOOVF8B56SVr7rmUTAMEP37g6ey7iRTQRBK/HHcDRFpku6tUAQ74Q4E/HJjggn00+GCE6CaM7BHUOJFPFczCK3EhdxTA2w3R8XBFD8MIp206Kb4Syyy13JLLLr38EkzHCrdc5w08HAHEAG5MbHMhGMTwCxBJdMHDDSyn9rEqSCrp7xD13JPPPv38E5DLUM8J3RFO+BDxzTdTUAQPNoSQBECcerxvVGiipBJLLrk5U0037RX12zVGZ4UTW0yE9d1M2ICEP2RVN3Qqg15F6KE5dPVVWGOVdRbcjE/ow4NMtHD35P8S2cB1WGNq9jcqoBZ2WGKLNXZqqpRZ1vjp6+VgAwVVTO56AUyEaUO5Yrf2mriziRVsbsT6BhzqwHucnOvEV0BBEk4Ao68pVID3w1VY9BHFEAEXiDR55t2AXvDcr/eL3k3kIEITfhhPPPFBENEDOcuXkmA8fVzQxxJksCSKHQgaDKGE3fcvHGUB8cEccGO+8xGPAUZwwhzaV4qrxGIHoqACBBU0BK3ESGU08p8GNdMDYORrGlXYkgGJNwAMIIeBZ+LODsIQsHpE4QdR0EW+mBalp23whmzJjYSCIMIREq8IQQhbcK7zAy4ETAoDY0UGEkMUK7yJbXLCoRTRcoONFeX/BrLyoQExwAQUiuIJ9XAeeVbAgnFoSnWIY5SjpshGnjAEAV8hAh20OEIPDYeIA9KBEn4QgR4kgWuKcUhASLeqNhrSI9MSQhDsRkcDoqZ2DTRQBCLkA4f4AQk+EBElemesQ3ryIDBDAhEq1UhHYgAYORDGgzAThx0oYQdTOMAesbCCCO3mk7jUCXSA8ZUQUOIG6SulFplAgegIAQhBS0sT3iAKKARMBysAQD78gAABuC2X2LRTJXOAg7iUAAdEYKQwR5g+ogQDMz7owBME1Icx9AIHIdAk/7JJz3JEYxrVuIYTlDNOLRKhCkQRolqAoAYo9GEFNnDCDYwQs8vlYHH1/4woMxbSkIf8Boj9bCQRnCMEzNjABDKwwREQQC+ivOQ2OeioRFeaDKAIhShGcVdGtcjDzDkFBzmhBg4UCIQZUIIoSBAoS4fKCbfARS78nCkdmYABzDDEBzcgRyZ9gKWXrA9bRM0qJzrzGR6ERqnjfGQO3wIQ7eEhqL/5Cli0ylZNGAcHTEgqWOm4gQL4AjkBoV1b9+pR1SXKl0eASFzn2k8QFCEHVbNBE2zK18b2hF3c9GYPEFCEqxG2lBsIQjdVN0/HerYn99TpNXxQBJleVphaO+Y+PsvanlDUIRCBq2VPK8wqFGGnnW2tbg3i0qEUZbC0VSoFgsjY3Rq3GUaNy/9cgjvXDdznuNAdCFdBIxrmzhUEdo2udp3xVuBat7kVsCYlcqCF4m53t7v8qx8CazW5flepQWiqBPjBzfPal1rb7GYPSjDZyr6XthADixasYN77fja0+axMaf8b3CDYlTcFNrBjX2tR2TKYuVWoQBGSIFQJ67a3MPXuhYNLqQh7eK/JReqI31uBLp74uNP1anVX/N3Mvvi43XUvjYNbABNa8sZZ7VoHMYaHXoQAdlvY8YWJUIFqKMbEQG6j5X5xBdVxrYBKvrBEgOCwSkZZovrp6GQvGYMNZJnGG6ADA77M0r1poZtHEAIRenTmHWOACGyW6Gd+aoMgkLLONB5lnuv/mYM5+BKL4gQ0jQsg1kHjUgTrSt8cFX3mIDTa0YdcbAgprWgiMGFrfjACMAKCBBHlYJWYfltOnEAvuIiDh5zmdHx9IAI/aOGPuDLCsVINNXEI4DaWK8AoYx3rTwtABAH0QjV4YARev+0lOIjJDYqQaGIregNMwHNYwjKHezk7anvLgQBsMIAZW5vYTAhvD0SAWB6Q6NsuC11c/3xuYnPRCL3QdW7hba4mCIECPax3vSlAhAIAB8r8plNEdCxwaw+ACAKYVsLRZWkGNPzihJAIEYLyldoYQa8TV096ewmhbfMgBwygN8YvHtcQ0CgoHAs5eyCr3xJUQw42KMKcV85z/0JgIH2UKAEQroBwmacFwdbgQU6aMIAk9/zpg2AAE7hJDlQbfTgUjq1sLQ71rrsBiL++unpAXJQcfL3raCcED8knduKkeC50TnvaCwCxtg8nxl+Vu94HkdlL2x0zxoEdw/fedQpsoZLItNxCw2QEjvxdGUDQAtAaMjt/iCGh+YhQOAdPeLQzIQgb8MG4RRrzojyeGbXhGE5/ATTkRKMERoBd52dvCAwMoArIyQ9jznl6ZdzrCgGtRr4VgwCJmJb2tLd0D/CAg30ApcO97wTQeNCFr/3CYdCxtJmRz/1CaMk5ELKBqKOPjMgmIQSKx00BGN399hvCuQUQyALJf4yT4/8m3BuNu/v3PwgtFYHL9GcMrDdlAyAR/HeAhuBpeBaAxMAYAXEDIoaAEvgHmTUAyTMMX5EEPUAZvoRVzqYFQvcQNlBJlod5RnBSTVAFwzaBLEgIKhgEC3Ab4fMSTrAuPANvORACTnAW3QQW1aA6fgB7pbV+LViEhTAAIMAEP1NfxzEDtAZvftIZ1CJqw3cDxVdCRpiFhpA+RZBAQREUXoaDVrg3P4N9OaB9WpiGhlAABCcAJeAHk8B2zqYfrZcTPbh++qeGevgHNZBtqNED+QJvfyQENxACQJN/e5iIh1AEEON4vDYiinUDsWKAiliJhlAFPOJ3eRYNRuBg1WaJoDj/CMMVBD0gbsPQfLAFVXoDU+8WZGIiAg+SBFalH92Wc8TEdaGYi4cwF/+EAxy2LtjXUVAiIriWVUjAbEhAdA2BBDWYE0bgaceni9JYCEzwaX5QLgmEBE7DEOOwbxG1Sx3UAwIQEMjxT0UQcNOYjofABJgYBFOmGNwUFtxUdIbEEFVmBPhUBBVQANunjv64CMPFVCBCIjgwA18BUUMVEDkAAFpwB542W/8YkaYxZ0wgAGJAUdBXTz9DbTEgORL5kdzAAHRQAAwQj1kVBPsYjSC5ks9SBRvwcytlaZbGkjRpEQUHMV+BJUBzST4gDtwUFECDBF+IMb5ACdHgbpURENek/xb3Ui8L8GvDEg355gTUwFBrpVjRAITAZB/UVpNeiRQWYGkl9GQcczEYox8+MB1hsS4gEiE5ARc8oAXMlhn7gBxxATQ3oI3UcBxFSS29MAk3IAI8MABMFR9feZh2MQBFUAD7SAcnBFVD4Qf/8GYSwAMcgzFHYC3IdBl4EIZrgQOSdwR/NA3l9T2L9RXvwQ/6QFoDUAEVYAGIGZvLsQEbBUQMhUwaszdUWUk+2RB52ZNn4IFrgRvIEVSSwU1vCCEdhAQ9sADYRpLhJJvSuSEa12IM4ESqpR84FRczgAOb4ieYEW3SoTp6E4VLaFtMwAArOJ3sySV5MZKwwzra01EywYpNk7CUaTEiXiAjXMYArWkfsNaeAuoshOlgn1ZafpVMVAQJTFBC1ZiHAxqhNoNtmfV5MimTB3GhGupgKiehHtpIwrZRIjqiJFqiIzpcsLOYnPehLNqiLvqiMBqjMjqjNFqjNnqjOJqjOrqjPNqjPvqjQBqkQjqkRFqkRnqkSJqkSrqkTNqkTpqjgQAAOw=="/>
  <p:tag name="MIO_HDS" val="True"/>
  <p:tag name="MIO_EK" val="2375"/>
  <p:tag name="MIO_UPDATE" val="True"/>
  <p:tag name="MIO_VERSION" val="30.11.2012 11:40:17"/>
  <p:tag name="MIO_DBID" val="ED9FF2F2-6643-46BA-B685-7D49126FFAFF"/>
</p:tagLst>
</file>

<file path=ppt/tags/tag3.xml><?xml version="1.0" encoding="utf-8"?>
<p:tagLst xmlns:a="http://schemas.openxmlformats.org/drawingml/2006/main" xmlns:r="http://schemas.openxmlformats.org/officeDocument/2006/relationships" xmlns:p="http://schemas.openxmlformats.org/presentationml/2006/main">
  <p:tag name="MIO_USER_INPUT_OPTIONS" val="Public;Internal;Confidential"/>
  <p:tag name="MIO_USER_INPUT_REQUIRED" val="Classification and Control of Information;Please select the level of confidentiality:"/>
</p:tagLst>
</file>

<file path=ppt/tags/tag4.xml><?xml version="1.0" encoding="utf-8"?>
<p:tagLst xmlns:a="http://schemas.openxmlformats.org/drawingml/2006/main" xmlns:r="http://schemas.openxmlformats.org/officeDocument/2006/relationships" xmlns:p="http://schemas.openxmlformats.org/presentationml/2006/main">
  <p:tag name="MIO_USER_INPUT_REQUIRED" val="Sender information;Please enter the sender information:"/>
  <p:tag name="MIO_USER_INPUT_TEXT" val="Text"/>
</p:tagLst>
</file>

<file path=ppt/tags/tag5.xml><?xml version="1.0" encoding="utf-8"?>
<p:tagLst xmlns:a="http://schemas.openxmlformats.org/drawingml/2006/main" xmlns:r="http://schemas.openxmlformats.org/officeDocument/2006/relationships" xmlns:p="http://schemas.openxmlformats.org/presentationml/2006/main">
  <p:tag name="MIO_USER_INPUT_OPTIONS" val="Public;Internal;Confidential"/>
  <p:tag name="MIO_USER_INPUT_REQUIRED" val="Classification and Control of Information;Please select the level of confidentiality:"/>
</p:tagLst>
</file>

<file path=ppt/tags/tag6.xml><?xml version="1.0" encoding="utf-8"?>
<p:tagLst xmlns:a="http://schemas.openxmlformats.org/drawingml/2006/main" xmlns:r="http://schemas.openxmlformats.org/officeDocument/2006/relationships" xmlns:p="http://schemas.openxmlformats.org/presentationml/2006/main">
  <p:tag name="MIO_USER_INPUT_OPTIONS" val="Public;Internal;Confidential"/>
  <p:tag name="MIO_USER_INPUT_REQUIRED" val="Classification and Control of Information;Please select the level of confidentiality:"/>
</p:tagLst>
</file>

<file path=ppt/tags/tag7.xml><?xml version="1.0" encoding="utf-8"?>
<p:tagLst xmlns:a="http://schemas.openxmlformats.org/drawingml/2006/main" xmlns:r="http://schemas.openxmlformats.org/officeDocument/2006/relationships" xmlns:p="http://schemas.openxmlformats.org/presentationml/2006/main">
  <p:tag name="MIO_USER_INPUT_OPTIONS" val="Public;Internal;Confidential"/>
  <p:tag name="MIO_USER_INPUT_REQUIRED" val="Classification and Control of Information;Please select the level of confidentiality:"/>
</p:tagLst>
</file>

<file path=ppt/theme/theme1.xml><?xml version="1.0" encoding="utf-8"?>
<a:theme xmlns:a="http://schemas.openxmlformats.org/drawingml/2006/main" name="Continental CBS 4x3">
  <a:themeElements>
    <a:clrScheme name="Continental 2013-06-21">
      <a:dk1>
        <a:srgbClr val="000000"/>
      </a:dk1>
      <a:lt1>
        <a:srgbClr val="FFFFFF"/>
      </a:lt1>
      <a:dk2>
        <a:srgbClr val="FFFFFF"/>
      </a:dk2>
      <a:lt2>
        <a:srgbClr val="EBEBEB"/>
      </a:lt2>
      <a:accent1>
        <a:srgbClr val="FFA500"/>
      </a:accent1>
      <a:accent2>
        <a:srgbClr val="BF7300"/>
      </a:accent2>
      <a:accent3>
        <a:srgbClr val="E28700"/>
      </a:accent3>
      <a:accent4>
        <a:srgbClr val="FFC266"/>
      </a:accent4>
      <a:accent5>
        <a:srgbClr val="5F5F5F"/>
      </a:accent5>
      <a:accent6>
        <a:srgbClr val="262626"/>
      </a:accent6>
      <a:hlink>
        <a:srgbClr val="FFA500"/>
      </a:hlink>
      <a:folHlink>
        <a:srgbClr val="777777"/>
      </a:folHlink>
    </a:clrScheme>
    <a:fontScheme name="Continental AG">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tx1"/>
          </a:solidFill>
        </a:ln>
      </a:spPr>
      <a:bodyPr rtlCol="0" anchor="ctr"/>
      <a:lstStyle>
        <a:defPPr algn="ctr">
          <a:defRPr sz="1600" dirty="0" err="1" smtClean="0">
            <a:solidFill>
              <a:schemeClr val="bg2">
                <a:lumMod val="10000"/>
              </a:schemeClr>
            </a:solidFill>
          </a:defRPr>
        </a:defPPr>
      </a:lstStyle>
      <a:style>
        <a:lnRef idx="1">
          <a:schemeClr val="accent1"/>
        </a:lnRef>
        <a:fillRef idx="0">
          <a:schemeClr val="accent1"/>
        </a:fillRef>
        <a:effectRef idx="0">
          <a:schemeClr val="accent1"/>
        </a:effectRef>
        <a:fontRef idx="minor">
          <a:schemeClr val="tx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ontinental Screen">
        <a:dk1>
          <a:srgbClr val="000000"/>
        </a:dk1>
        <a:lt1>
          <a:srgbClr val="FFFFFF"/>
        </a:lt1>
        <a:dk2>
          <a:srgbClr val="FFFFFF"/>
        </a:dk2>
        <a:lt2>
          <a:srgbClr val="EBEBEB"/>
        </a:lt2>
        <a:accent1>
          <a:srgbClr val="FF9900"/>
        </a:accent1>
        <a:accent2>
          <a:srgbClr val="BF7300"/>
        </a:accent2>
        <a:accent3>
          <a:srgbClr val="E28700"/>
        </a:accent3>
        <a:accent4>
          <a:srgbClr val="FFC266"/>
        </a:accent4>
        <a:accent5>
          <a:srgbClr val="5F5F5F"/>
        </a:accent5>
        <a:accent6>
          <a:srgbClr val="262626"/>
        </a:accent6>
        <a:hlink>
          <a:srgbClr val="FF9900"/>
        </a:hlink>
        <a:folHlink>
          <a:srgbClr val="777777"/>
        </a:folHlink>
      </a:clrScheme>
    </a:extraClrScheme>
    <a:extraClrScheme>
      <a:clrScheme name="Continental Print">
        <a:dk1>
          <a:srgbClr val="000000"/>
        </a:dk1>
        <a:lt1>
          <a:srgbClr val="FFFFFF"/>
        </a:lt1>
        <a:dk2>
          <a:srgbClr val="000000"/>
        </a:dk2>
        <a:lt2>
          <a:srgbClr val="FFFFFF"/>
        </a:lt2>
        <a:accent1>
          <a:srgbClr val="FF9900"/>
        </a:accent1>
        <a:accent2>
          <a:srgbClr val="BF7300"/>
        </a:accent2>
        <a:accent3>
          <a:srgbClr val="E28700"/>
        </a:accent3>
        <a:accent4>
          <a:srgbClr val="FFC266"/>
        </a:accent4>
        <a:accent5>
          <a:srgbClr val="5F5F5F"/>
        </a:accent5>
        <a:accent6>
          <a:srgbClr val="262626"/>
        </a:accent6>
        <a:hlink>
          <a:srgbClr val="FF9900"/>
        </a:hlink>
        <a:folHlink>
          <a:srgbClr val="777777"/>
        </a:folHlink>
      </a:clrScheme>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Continental 2013-06-21">
      <a:dk1>
        <a:srgbClr val="000000"/>
      </a:dk1>
      <a:lt1>
        <a:srgbClr val="FFFFFF"/>
      </a:lt1>
      <a:dk2>
        <a:srgbClr val="FFFFFF"/>
      </a:dk2>
      <a:lt2>
        <a:srgbClr val="EBEBEB"/>
      </a:lt2>
      <a:accent1>
        <a:srgbClr val="FFA500"/>
      </a:accent1>
      <a:accent2>
        <a:srgbClr val="BF7300"/>
      </a:accent2>
      <a:accent3>
        <a:srgbClr val="E28700"/>
      </a:accent3>
      <a:accent4>
        <a:srgbClr val="FFC266"/>
      </a:accent4>
      <a:accent5>
        <a:srgbClr val="5F5F5F"/>
      </a:accent5>
      <a:accent6>
        <a:srgbClr val="262626"/>
      </a:accent6>
      <a:hlink>
        <a:srgbClr val="FFA500"/>
      </a:hlink>
      <a:folHlink>
        <a:srgbClr val="777777"/>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CCT)" ma:contentTypeID="0x010100C54AEFCD9DBB4E319E8DEF77F32B830D008071524CC8C0F045B9AD59311B911D00" ma:contentTypeVersion="6" ma:contentTypeDescription="Document Content Type (CCT)" ma:contentTypeScope="" ma:versionID="aafe45ee1e3a9fa5da144d05b94dddcf">
  <xsd:schema xmlns:xsd="http://www.w3.org/2001/XMLSchema" xmlns:xs="http://www.w3.org/2001/XMLSchema" xmlns:p="http://schemas.microsoft.com/office/2006/metadata/properties" xmlns:ns1="http://schemas.microsoft.com/sharepoint/v3" xmlns:ns3="cc7859f9-89ee-41f4-a0bb-b5a60f829e00" xmlns:ns4="http://schemas.microsoft.com/sharepoint/v4" targetNamespace="http://schemas.microsoft.com/office/2006/metadata/properties" ma:root="true" ma:fieldsID="27c439615a1ba286f0988642ae980b88" ns1:_="" ns3:_="" ns4:_="">
    <xsd:import namespace="http://schemas.microsoft.com/sharepoint/v3"/>
    <xsd:import namespace="cc7859f9-89ee-41f4-a0bb-b5a60f829e00"/>
    <xsd:import namespace="http://schemas.microsoft.com/sharepoint/v4"/>
    <xsd:element name="properties">
      <xsd:complexType>
        <xsd:sequence>
          <xsd:element name="documentManagement">
            <xsd:complexType>
              <xsd:all>
                <xsd:element ref="ns1:Status" minOccurs="0"/>
                <xsd:element ref="ns1:Comments" minOccurs="0"/>
                <xsd:element ref="ns1:Language" minOccurs="0"/>
                <xsd:element ref="ns1:Owner" minOccurs="0"/>
                <xsd:element ref="ns1:SecurityClass" minOccurs="0"/>
                <xsd:element ref="ns1:ValidUntil" minOccurs="0"/>
                <xsd:element ref="ns3:HardLink" minOccurs="0"/>
                <xsd:element ref="ns3:OrgFileExt" minOccurs="0"/>
                <xsd:element ref="ns3:CurItemExt"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Status" ma:index="10" nillable="true" ma:displayName="Status" ma:default="Draft" ma:description="Document Status" ma:internalName="Status" ma:readOnly="false">
      <xsd:simpleType>
        <xsd:restriction base="dms:Choice">
          <xsd:enumeration value=""/>
          <xsd:enumeration value="Not started"/>
          <xsd:enumeration value="Draft"/>
          <xsd:enumeration value="Reviewed"/>
          <xsd:enumeration value="Released"/>
          <xsd:enumeration value="Valid"/>
          <xsd:enumeration value="Outdated"/>
          <xsd:enumeration value="Invalid"/>
        </xsd:restriction>
      </xsd:simpleType>
    </xsd:element>
    <xsd:element name="Comments" ma:index="11" nillable="true" ma:displayName="Comment" ma:internalName="Comments">
      <xsd:simpleType>
        <xsd:restriction base="dms:Note">
          <xsd:maxLength value="255"/>
        </xsd:restriction>
      </xsd:simpleType>
    </xsd:element>
    <xsd:element name="Language" ma:index="12" nillable="true" ma:displayName="Language" ma:default="English (en)" ma:description="Document Language" ma:internalName="Language" ma:readOnly="false">
      <xsd:simpleType>
        <xsd:restriction base="dms:Choice">
          <xsd:enumeration value="Arabic (ar)"/>
          <xsd:enumeration value="Bulgarian (bg)"/>
          <xsd:enumeration value="Chinese (zh)"/>
          <xsd:enumeration value="Croatian (hr)"/>
          <xsd:enumeration value="Czech (cs)"/>
          <xsd:enumeration value="Danish (da)"/>
          <xsd:enumeration value="Dutch (nl)"/>
          <xsd:enumeration value="English (en)"/>
          <xsd:enumeration value="Estonian (et)"/>
          <xsd:enumeration value="Finnish (fi)"/>
          <xsd:enumeration value="French (fr)"/>
          <xsd:enumeration value="German (de)"/>
          <xsd:enumeration value="Greek (el)"/>
          <xsd:enumeration value="Hebrew (he)"/>
          <xsd:enumeration value="Hindi (hi)"/>
          <xsd:enumeration value="Hungarian (hu)"/>
          <xsd:enumeration value="Indonesian (id)"/>
          <xsd:enumeration value="Italian (it)"/>
          <xsd:enumeration value="Japanese (ja)"/>
          <xsd:enumeration value="Korean (ko)"/>
          <xsd:enumeration value="Latvian (lv)"/>
          <xsd:enumeration value="Lithuanian (lt)"/>
          <xsd:enumeration value="Malay (ms)"/>
          <xsd:enumeration value="Norwegian (no)"/>
          <xsd:enumeration value="Polish (pl)"/>
          <xsd:enumeration value="Portuguese (pt)"/>
          <xsd:enumeration value="Romanian (ro)"/>
          <xsd:enumeration value="Russian (ru)"/>
          <xsd:enumeration value="Serbian (sr)"/>
          <xsd:enumeration value="Slovak (sk)"/>
          <xsd:enumeration value="Slovenian (sl)"/>
          <xsd:enumeration value="Spanish (es)"/>
          <xsd:enumeration value="Swedish (sv)"/>
          <xsd:enumeration value="Thai (th)"/>
          <xsd:enumeration value="Turkish (tr)"/>
          <xsd:enumeration value="Ukrainian (uk)"/>
          <xsd:enumeration value="Urdu (ur)"/>
          <xsd:enumeration value="Vietnamese (vi)"/>
        </xsd:restriction>
      </xsd:simpleType>
    </xsd:element>
    <xsd:element name="Owner" ma:index="13" nillable="true" ma:displayName="Owner of the Document" ma:description="Owner of the Document" ma:internalName="Owner_x0020_of_x0020_the_x0020_Document" ma:readOnly="false">
      <xsd:simpleType>
        <xsd:restriction base="dms:Text"/>
      </xsd:simpleType>
    </xsd:element>
    <xsd:element name="SecurityClass" ma:index="14" nillable="true" ma:displayName="Security Class" ma:default="Internal" ma:description="Security Class of Document" ma:internalName="SecurityClass" ma:readOnly="false">
      <xsd:simpleType>
        <xsd:restriction base="dms:Choice">
          <xsd:enumeration value="Internal"/>
          <xsd:enumeration value="Public"/>
          <xsd:enumeration value="Confidential"/>
        </xsd:restriction>
      </xsd:simpleType>
    </xsd:element>
    <xsd:element name="ValidUntil" ma:index="15" nillable="true" ma:displayName="Valid Until" ma:description="Document Valid Until" ma:format="DateOnly" ma:internalName="ValidUntil"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c7859f9-89ee-41f4-a0bb-b5a60f829e00" elementFormDefault="qualified">
    <xsd:import namespace="http://schemas.microsoft.com/office/2006/documentManagement/types"/>
    <xsd:import namespace="http://schemas.microsoft.com/office/infopath/2007/PartnerControls"/>
    <xsd:element name="HardLink" ma:index="16" nillable="true" ma:displayName="HardLink" ma:indexed="true" ma:internalName="HardLink" ma:readOnly="true">
      <xsd:simpleType>
        <xsd:restriction base="dms:Text"/>
      </xsd:simpleType>
    </xsd:element>
    <xsd:element name="OrgFileExt" ma:index="17" nillable="true" ma:displayName="Orginal Ext" ma:internalName="OrgFileExt" ma:readOnly="true">
      <xsd:simpleType>
        <xsd:restriction base="dms:Text"/>
      </xsd:simpleType>
    </xsd:element>
    <xsd:element name="CurItemExt" ma:index="18" nillable="true" ma:displayName="Current Ext" ma:internalName="CurItemExt"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9"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 (en)</Language>
    <Status xmlns="http://schemas.microsoft.com/sharepoint/v3">Valid</Status>
    <Owner xmlns="http://schemas.microsoft.com/sharepoint/v3" xsi:nil="true"/>
    <HardLink xmlns="cc7859f9-89ee-41f4-a0bb-b5a60f829e00">98e1c7aa-2979-44a4-bebe-523ec8b7d40c</HardLink>
    <ValidUntil xmlns="http://schemas.microsoft.com/sharepoint/v3" xsi:nil="true"/>
    <SecurityClass xmlns="http://schemas.microsoft.com/sharepoint/v3">Internal</SecurityClass>
    <Comments xmlns="http://schemas.microsoft.com/sharepoint/v3" xsi:nil="true"/>
    <IconOverlay xmlns="http://schemas.microsoft.com/sharepoint/v4" xsi:nil="true"/>
  </documentManagement>
</p:properties>
</file>

<file path=customXml/itemProps1.xml><?xml version="1.0" encoding="utf-8"?>
<ds:datastoreItem xmlns:ds="http://schemas.openxmlformats.org/officeDocument/2006/customXml" ds:itemID="{40A720A1-B394-4FE7-BF9C-6E95C12BC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c7859f9-89ee-41f4-a0bb-b5a60f829e00"/>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C9A4DC-CF82-42D9-B603-7F09A055A47F}">
  <ds:schemaRefs>
    <ds:schemaRef ds:uri="http://schemas.microsoft.com/sharepoint/v3/contenttype/forms"/>
  </ds:schemaRefs>
</ds:datastoreItem>
</file>

<file path=customXml/itemProps3.xml><?xml version="1.0" encoding="utf-8"?>
<ds:datastoreItem xmlns:ds="http://schemas.openxmlformats.org/officeDocument/2006/customXml" ds:itemID="{FD6D0A9B-2D8E-42DC-92B7-EA353F08EF55}">
  <ds:schemaRefs>
    <ds:schemaRef ds:uri="http://purl.org/dc/elements/1.1/"/>
    <ds:schemaRef ds:uri="http://schemas.microsoft.com/office/2006/metadata/properties"/>
    <ds:schemaRef ds:uri="http://schemas.microsoft.com/sharepoint/v3"/>
    <ds:schemaRef ds:uri="http://schemas.microsoft.com/sharepoint/v4"/>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cc7859f9-89ee-41f4-a0bb-b5a60f829e00"/>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Continental CBS 4x3</Template>
  <TotalTime>0</TotalTime>
  <Words>4681</Words>
  <Application>Microsoft Office PowerPoint</Application>
  <PresentationFormat>Affichage à l'écran (4:3)</PresentationFormat>
  <Paragraphs>463</Paragraphs>
  <Slides>83</Slides>
  <Notes>21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83</vt:i4>
      </vt:variant>
    </vt:vector>
  </HeadingPairs>
  <TitlesOfParts>
    <vt:vector size="87" baseType="lpstr">
      <vt:lpstr>Arial</vt:lpstr>
      <vt:lpstr>Courier New</vt:lpstr>
      <vt:lpstr>Wingdings</vt:lpstr>
      <vt:lpstr>Continental CBS 4x3</vt:lpstr>
      <vt:lpstr>Cobots</vt:lpstr>
      <vt:lpstr>Content</vt:lpstr>
      <vt:lpstr>Content</vt:lpstr>
      <vt:lpstr>Content</vt:lpstr>
      <vt:lpstr>General Presentation</vt:lpstr>
      <vt:lpstr>General Presentation</vt:lpstr>
      <vt:lpstr>General Presentation</vt:lpstr>
      <vt:lpstr>General Presentation</vt:lpstr>
      <vt:lpstr>General Presentation</vt:lpstr>
      <vt:lpstr>General Presentation</vt:lpstr>
      <vt:lpstr>General Presentation</vt:lpstr>
      <vt:lpstr>General Presentation</vt:lpstr>
      <vt:lpstr>General Presentation</vt:lpstr>
      <vt:lpstr>Content</vt:lpstr>
      <vt:lpstr>General Presentation</vt:lpstr>
      <vt:lpstr>Cobot Selection</vt:lpstr>
      <vt:lpstr>Cobot Selection</vt:lpstr>
      <vt:lpstr>Cobot Selection</vt:lpstr>
      <vt:lpstr>Cobot Selection</vt:lpstr>
      <vt:lpstr>Cobot Selection</vt:lpstr>
      <vt:lpstr>Cobot Selection</vt:lpstr>
      <vt:lpstr>Content</vt:lpstr>
      <vt:lpstr>Mechanical Installation</vt:lpstr>
      <vt:lpstr>Mechanical Installation</vt:lpstr>
      <vt:lpstr>Mechanical Installation</vt:lpstr>
      <vt:lpstr>Mechanical Installation</vt:lpstr>
      <vt:lpstr>Content</vt:lpstr>
      <vt:lpstr>Griper Development</vt:lpstr>
      <vt:lpstr>Content</vt:lpstr>
      <vt:lpstr>Electrical Installation</vt:lpstr>
      <vt:lpstr>Electrical Installation</vt:lpstr>
      <vt:lpstr>Electrical Installation</vt:lpstr>
      <vt:lpstr>Electrical Installation</vt:lpstr>
      <vt:lpstr>Content</vt:lpstr>
      <vt:lpstr>Software of Cobot</vt:lpstr>
      <vt:lpstr>Software of Cobot</vt:lpstr>
      <vt:lpstr>Software of Cobot</vt:lpstr>
      <vt:lpstr>Software of Cobot</vt:lpstr>
      <vt:lpstr>Software of Cobot</vt:lpstr>
      <vt:lpstr>Software of Cobot</vt:lpstr>
      <vt:lpstr>Software of Cobot</vt:lpstr>
      <vt:lpstr>Software of Cobot</vt:lpstr>
      <vt:lpstr>Content</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Design of Cobot Program</vt:lpstr>
      <vt:lpstr>Content  </vt:lpstr>
      <vt:lpstr>Content  </vt:lpstr>
      <vt:lpstr>Présentation PowerPoint</vt:lpstr>
    </vt:vector>
  </TitlesOfParts>
  <Company>Continental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uidw4949</dc:creator>
  <cp:keywords/>
  <cp:lastModifiedBy>Loïc  MARIN</cp:lastModifiedBy>
  <cp:revision>235</cp:revision>
  <dcterms:created xsi:type="dcterms:W3CDTF">2014-04-15T10:02:45Z</dcterms:created>
  <dcterms:modified xsi:type="dcterms:W3CDTF">2021-02-04T15:02:21Z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0x010100C54AEFCD9DBB4E319E8DEF77F32B830D008071524CC8C0F045B9AD59311B911D00</vt:lpwstr>
  </property>
</Properties>
</file>