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338" r:id="rId2"/>
    <p:sldId id="339" r:id="rId3"/>
    <p:sldId id="289" r:id="rId4"/>
    <p:sldId id="282" r:id="rId5"/>
    <p:sldId id="283" r:id="rId6"/>
    <p:sldId id="312" r:id="rId7"/>
    <p:sldId id="342" r:id="rId8"/>
    <p:sldId id="340" r:id="rId9"/>
    <p:sldId id="314" r:id="rId10"/>
    <p:sldId id="315" r:id="rId11"/>
    <p:sldId id="316" r:id="rId12"/>
    <p:sldId id="317" r:id="rId13"/>
    <p:sldId id="318" r:id="rId14"/>
    <p:sldId id="319" r:id="rId15"/>
    <p:sldId id="311" r:id="rId16"/>
    <p:sldId id="341" r:id="rId17"/>
    <p:sldId id="322" r:id="rId18"/>
    <p:sldId id="323" r:id="rId19"/>
    <p:sldId id="324" r:id="rId20"/>
    <p:sldId id="325" r:id="rId21"/>
    <p:sldId id="326" r:id="rId22"/>
    <p:sldId id="327" r:id="rId23"/>
    <p:sldId id="328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CF3"/>
    <a:srgbClr val="5F259F"/>
    <a:srgbClr val="5C6670"/>
    <a:srgbClr val="A50034"/>
    <a:srgbClr val="B8B8B8"/>
    <a:srgbClr val="6D5047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0" autoAdjust="0"/>
    <p:restoredTop sz="97513" autoAdjust="0"/>
  </p:normalViewPr>
  <p:slideViewPr>
    <p:cSldViewPr>
      <p:cViewPr varScale="1">
        <p:scale>
          <a:sx n="77" d="100"/>
          <a:sy n="77" d="100"/>
        </p:scale>
        <p:origin x="132" y="756"/>
      </p:cViewPr>
      <p:guideLst>
        <p:guide orient="horz" pos="2160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C57D8-DDD3-4C72-82E6-C4C16C3F0D31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8486A39-925C-4F27-B99E-F01596A19510}">
      <dgm:prSet phldrT="[Text]" custT="1"/>
      <dgm:spPr>
        <a:solidFill>
          <a:srgbClr val="C00000"/>
        </a:solidFill>
      </dgm:spPr>
      <dgm:t>
        <a:bodyPr/>
        <a:lstStyle/>
        <a:p>
          <a:pPr marL="0" algn="ctr">
            <a:spcAft>
              <a:spcPct val="35000"/>
            </a:spcAft>
            <a:buNone/>
          </a:pPr>
          <a:r>
            <a:rPr lang="en-US" sz="2400" b="1" dirty="0"/>
            <a:t>PSS </a:t>
          </a:r>
        </a:p>
        <a:p>
          <a:pPr marL="0" algn="ctr">
            <a:spcAft>
              <a:spcPct val="35000"/>
            </a:spcAft>
            <a:buNone/>
          </a:pPr>
          <a:r>
            <a:rPr lang="en-US" sz="2400" b="1" dirty="0"/>
            <a:t>STRUCTURE</a:t>
          </a:r>
        </a:p>
      </dgm:t>
    </dgm:pt>
    <dgm:pt modelId="{E3A5E1BD-0F5D-4698-8C26-FDC9BA49E6B6}" type="parTrans" cxnId="{DAD75CAB-91D3-4104-89B9-5E4C24FC3BA4}">
      <dgm:prSet/>
      <dgm:spPr/>
      <dgm:t>
        <a:bodyPr/>
        <a:lstStyle/>
        <a:p>
          <a:endParaRPr lang="en-US"/>
        </a:p>
      </dgm:t>
    </dgm:pt>
    <dgm:pt modelId="{1E2FA044-29B4-4A2B-B560-9DC75B3C78CA}" type="sibTrans" cxnId="{DAD75CAB-91D3-4104-89B9-5E4C24FC3BA4}">
      <dgm:prSet/>
      <dgm:spPr/>
      <dgm:t>
        <a:bodyPr/>
        <a:lstStyle/>
        <a:p>
          <a:endParaRPr lang="en-US"/>
        </a:p>
      </dgm:t>
    </dgm:pt>
    <dgm:pt modelId="{D4E06E1C-F607-4908-B417-3B76EB9C33D3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 anchor="ctr"/>
        <a:lstStyle/>
        <a:p>
          <a:pPr marL="0" indent="0" algn="ctr">
            <a:lnSpc>
              <a:spcPct val="100000"/>
            </a:lnSpc>
            <a:spcAft>
              <a:spcPts val="0"/>
            </a:spcAft>
            <a:buNone/>
          </a:pPr>
          <a:r>
            <a:rPr lang="en-GB" sz="1800" noProof="0" dirty="0"/>
            <a:t>Structural dimension of the PSS required to formalise the PSS offer architecture and its value creation network. </a:t>
          </a:r>
          <a:endParaRPr lang="en-GB" sz="1800" b="1" u="sng" noProof="0" dirty="0"/>
        </a:p>
      </dgm:t>
    </dgm:pt>
    <dgm:pt modelId="{96B994AA-A592-4816-91AC-7D84FCB64ED5}" type="parTrans" cxnId="{1A8F3950-BF7A-4FB8-9B59-8D5AB4ACBB5D}">
      <dgm:prSet/>
      <dgm:spPr/>
      <dgm:t>
        <a:bodyPr/>
        <a:lstStyle/>
        <a:p>
          <a:endParaRPr lang="en-US"/>
        </a:p>
      </dgm:t>
    </dgm:pt>
    <dgm:pt modelId="{4FC55476-177D-4760-8380-221535716B88}" type="sibTrans" cxnId="{1A8F3950-BF7A-4FB8-9B59-8D5AB4ACBB5D}">
      <dgm:prSet/>
      <dgm:spPr/>
      <dgm:t>
        <a:bodyPr/>
        <a:lstStyle/>
        <a:p>
          <a:endParaRPr lang="en-US"/>
        </a:p>
      </dgm:t>
    </dgm:pt>
    <dgm:pt modelId="{D5129090-4A30-4844-A628-73C76A993D63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2400" b="1" dirty="0"/>
            <a:t>PSS </a:t>
          </a:r>
        </a:p>
        <a:p>
          <a:r>
            <a:rPr lang="en-US" sz="2400" b="1" dirty="0" smtClean="0"/>
            <a:t>DYNAMICS</a:t>
          </a:r>
          <a:endParaRPr lang="en-US" sz="2400" b="1" dirty="0"/>
        </a:p>
      </dgm:t>
    </dgm:pt>
    <dgm:pt modelId="{B4C8FD1C-5778-4BBB-87F4-5AFD4B18BB33}" type="parTrans" cxnId="{58085F36-D18D-40A3-90B5-964F48905387}">
      <dgm:prSet/>
      <dgm:spPr/>
      <dgm:t>
        <a:bodyPr/>
        <a:lstStyle/>
        <a:p>
          <a:endParaRPr lang="en-US"/>
        </a:p>
      </dgm:t>
    </dgm:pt>
    <dgm:pt modelId="{3AB21E8B-AC80-4B0D-8434-23648C3395EA}" type="sibTrans" cxnId="{58085F36-D18D-40A3-90B5-964F48905387}">
      <dgm:prSet/>
      <dgm:spPr/>
      <dgm:t>
        <a:bodyPr/>
        <a:lstStyle/>
        <a:p>
          <a:endParaRPr lang="en-US"/>
        </a:p>
      </dgm:t>
    </dgm:pt>
    <dgm:pt modelId="{0B527428-22D3-49BA-B112-5B648A5D197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 anchor="ctr"/>
        <a:lstStyle/>
        <a:p>
          <a:pPr marL="0" indent="0" algn="ctr">
            <a:lnSpc>
              <a:spcPct val="100000"/>
            </a:lnSpc>
            <a:spcAft>
              <a:spcPts val="0"/>
            </a:spcAft>
            <a:buNone/>
          </a:pPr>
          <a:r>
            <a:rPr lang="en-GB" sz="1800" noProof="0" dirty="0"/>
            <a:t>Behavioural dimension of the PSS. Market behaviours linked to the offer and performances factors associated to organisational capabilities. </a:t>
          </a:r>
        </a:p>
      </dgm:t>
    </dgm:pt>
    <dgm:pt modelId="{8061BB78-B231-40C3-9B08-6C002B08664E}" type="parTrans" cxnId="{B1BAF1D2-E63F-491A-8549-AFFDC1C793D5}">
      <dgm:prSet/>
      <dgm:spPr/>
      <dgm:t>
        <a:bodyPr/>
        <a:lstStyle/>
        <a:p>
          <a:endParaRPr lang="en-US"/>
        </a:p>
      </dgm:t>
    </dgm:pt>
    <dgm:pt modelId="{6F9453A2-3C9F-4FF9-89E0-F3C8D6655897}" type="sibTrans" cxnId="{B1BAF1D2-E63F-491A-8549-AFFDC1C793D5}">
      <dgm:prSet/>
      <dgm:spPr/>
      <dgm:t>
        <a:bodyPr/>
        <a:lstStyle/>
        <a:p>
          <a:endParaRPr lang="en-US"/>
        </a:p>
      </dgm:t>
    </dgm:pt>
    <dgm:pt modelId="{8FAF88A7-781F-4EA9-97E7-063E358A54B1}" type="pres">
      <dgm:prSet presAssocID="{786C57D8-DDD3-4C72-82E6-C4C16C3F0D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CE848AB-AA7D-4A84-BA48-8CD8480431AA}" type="pres">
      <dgm:prSet presAssocID="{18486A39-925C-4F27-B99E-F01596A19510}" presName="linNode" presStyleCnt="0"/>
      <dgm:spPr/>
    </dgm:pt>
    <dgm:pt modelId="{5B269483-3C43-4274-B012-90B780FCD942}" type="pres">
      <dgm:prSet presAssocID="{18486A39-925C-4F27-B99E-F01596A19510}" presName="parentShp" presStyleLbl="node1" presStyleIdx="0" presStyleCnt="2" custScaleX="86637" custLinFactNeighborX="-343" custLinFactNeighborY="-5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085608-717F-41ED-A0A5-404F6EEA323E}" type="pres">
      <dgm:prSet presAssocID="{18486A39-925C-4F27-B99E-F01596A19510}" presName="childShp" presStyleLbl="bgAccFollowNode1" presStyleIdx="0" presStyleCnt="2" custScaleX="108385" custScaleY="1301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FE96B6-2A90-4309-804E-151779157779}" type="pres">
      <dgm:prSet presAssocID="{1E2FA044-29B4-4A2B-B560-9DC75B3C78CA}" presName="spacing" presStyleCnt="0"/>
      <dgm:spPr/>
    </dgm:pt>
    <dgm:pt modelId="{52BFD066-6D45-4859-9FBB-3F385F6D7217}" type="pres">
      <dgm:prSet presAssocID="{D5129090-4A30-4844-A628-73C76A993D63}" presName="linNode" presStyleCnt="0"/>
      <dgm:spPr/>
    </dgm:pt>
    <dgm:pt modelId="{9A2C8F37-BE01-49F7-9AF7-6F8656B967E4}" type="pres">
      <dgm:prSet presAssocID="{D5129090-4A30-4844-A628-73C76A993D63}" presName="parentShp" presStyleLbl="node1" presStyleIdx="1" presStyleCnt="2" custScaleX="86637" custScaleY="1257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9C073F-AF06-4A9D-B350-3A5CDFE407FD}" type="pres">
      <dgm:prSet presAssocID="{D5129090-4A30-4844-A628-73C76A993D63}" presName="childShp" presStyleLbl="bgAccFollowNode1" presStyleIdx="1" presStyleCnt="2" custScaleX="108649" custScaleY="165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1BAF1D2-E63F-491A-8549-AFFDC1C793D5}" srcId="{D5129090-4A30-4844-A628-73C76A993D63}" destId="{0B527428-22D3-49BA-B112-5B648A5D197A}" srcOrd="0" destOrd="0" parTransId="{8061BB78-B231-40C3-9B08-6C002B08664E}" sibTransId="{6F9453A2-3C9F-4FF9-89E0-F3C8D6655897}"/>
    <dgm:cxn modelId="{4F005041-3E32-4107-A618-D871723B8CC4}" type="presOf" srcId="{0B527428-22D3-49BA-B112-5B648A5D197A}" destId="{719C073F-AF06-4A9D-B350-3A5CDFE407FD}" srcOrd="0" destOrd="0" presId="urn:microsoft.com/office/officeart/2005/8/layout/vList6"/>
    <dgm:cxn modelId="{DAD75CAB-91D3-4104-89B9-5E4C24FC3BA4}" srcId="{786C57D8-DDD3-4C72-82E6-C4C16C3F0D31}" destId="{18486A39-925C-4F27-B99E-F01596A19510}" srcOrd="0" destOrd="0" parTransId="{E3A5E1BD-0F5D-4698-8C26-FDC9BA49E6B6}" sibTransId="{1E2FA044-29B4-4A2B-B560-9DC75B3C78CA}"/>
    <dgm:cxn modelId="{BAE884BC-EE36-4796-867E-2FC662F0BB41}" type="presOf" srcId="{D4E06E1C-F607-4908-B417-3B76EB9C33D3}" destId="{41085608-717F-41ED-A0A5-404F6EEA323E}" srcOrd="0" destOrd="0" presId="urn:microsoft.com/office/officeart/2005/8/layout/vList6"/>
    <dgm:cxn modelId="{58085F36-D18D-40A3-90B5-964F48905387}" srcId="{786C57D8-DDD3-4C72-82E6-C4C16C3F0D31}" destId="{D5129090-4A30-4844-A628-73C76A993D63}" srcOrd="1" destOrd="0" parTransId="{B4C8FD1C-5778-4BBB-87F4-5AFD4B18BB33}" sibTransId="{3AB21E8B-AC80-4B0D-8434-23648C3395EA}"/>
    <dgm:cxn modelId="{7AF17804-7038-412F-B747-63088228C160}" type="presOf" srcId="{786C57D8-DDD3-4C72-82E6-C4C16C3F0D31}" destId="{8FAF88A7-781F-4EA9-97E7-063E358A54B1}" srcOrd="0" destOrd="0" presId="urn:microsoft.com/office/officeart/2005/8/layout/vList6"/>
    <dgm:cxn modelId="{9B313BB8-8A1E-47C4-8559-F659281C18E5}" type="presOf" srcId="{18486A39-925C-4F27-B99E-F01596A19510}" destId="{5B269483-3C43-4274-B012-90B780FCD942}" srcOrd="0" destOrd="0" presId="urn:microsoft.com/office/officeart/2005/8/layout/vList6"/>
    <dgm:cxn modelId="{549CB800-30A8-4728-9408-33303D097D7B}" type="presOf" srcId="{D5129090-4A30-4844-A628-73C76A993D63}" destId="{9A2C8F37-BE01-49F7-9AF7-6F8656B967E4}" srcOrd="0" destOrd="0" presId="urn:microsoft.com/office/officeart/2005/8/layout/vList6"/>
    <dgm:cxn modelId="{1A8F3950-BF7A-4FB8-9B59-8D5AB4ACBB5D}" srcId="{18486A39-925C-4F27-B99E-F01596A19510}" destId="{D4E06E1C-F607-4908-B417-3B76EB9C33D3}" srcOrd="0" destOrd="0" parTransId="{96B994AA-A592-4816-91AC-7D84FCB64ED5}" sibTransId="{4FC55476-177D-4760-8380-221535716B88}"/>
    <dgm:cxn modelId="{0C16CAA7-8554-492C-9F0D-6A45BFAA2905}" type="presParOf" srcId="{8FAF88A7-781F-4EA9-97E7-063E358A54B1}" destId="{6CE848AB-AA7D-4A84-BA48-8CD8480431AA}" srcOrd="0" destOrd="0" presId="urn:microsoft.com/office/officeart/2005/8/layout/vList6"/>
    <dgm:cxn modelId="{BA4E5ED8-EF20-4F5D-810A-5F0EFCF40C86}" type="presParOf" srcId="{6CE848AB-AA7D-4A84-BA48-8CD8480431AA}" destId="{5B269483-3C43-4274-B012-90B780FCD942}" srcOrd="0" destOrd="0" presId="urn:microsoft.com/office/officeart/2005/8/layout/vList6"/>
    <dgm:cxn modelId="{D46D3981-12E3-401B-A71E-C631FB479E1A}" type="presParOf" srcId="{6CE848AB-AA7D-4A84-BA48-8CD8480431AA}" destId="{41085608-717F-41ED-A0A5-404F6EEA323E}" srcOrd="1" destOrd="0" presId="urn:microsoft.com/office/officeart/2005/8/layout/vList6"/>
    <dgm:cxn modelId="{5CA062DF-1C6E-408B-8F88-4925EB0EDDD2}" type="presParOf" srcId="{8FAF88A7-781F-4EA9-97E7-063E358A54B1}" destId="{B5FE96B6-2A90-4309-804E-151779157779}" srcOrd="1" destOrd="0" presId="urn:microsoft.com/office/officeart/2005/8/layout/vList6"/>
    <dgm:cxn modelId="{4D235608-12FD-4BED-A712-BBE2153BDFFE}" type="presParOf" srcId="{8FAF88A7-781F-4EA9-97E7-063E358A54B1}" destId="{52BFD066-6D45-4859-9FBB-3F385F6D7217}" srcOrd="2" destOrd="0" presId="urn:microsoft.com/office/officeart/2005/8/layout/vList6"/>
    <dgm:cxn modelId="{59ADC25F-7130-4D69-A27B-51428CFC68C7}" type="presParOf" srcId="{52BFD066-6D45-4859-9FBB-3F385F6D7217}" destId="{9A2C8F37-BE01-49F7-9AF7-6F8656B967E4}" srcOrd="0" destOrd="0" presId="urn:microsoft.com/office/officeart/2005/8/layout/vList6"/>
    <dgm:cxn modelId="{ACCB2ECC-C8E8-49F4-89A0-54197E1DE444}" type="presParOf" srcId="{52BFD066-6D45-4859-9FBB-3F385F6D7217}" destId="{719C073F-AF06-4A9D-B350-3A5CDFE407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F6087-1295-440A-A386-493F8AC51F88}" type="doc">
      <dgm:prSet loTypeId="urn:microsoft.com/office/officeart/2008/layout/VerticalCircle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BDAB756-D948-4F86-9EC5-7F1BE5AC4253}">
      <dgm:prSet phldrT="[Text]" custT="1"/>
      <dgm:spPr/>
      <dgm:t>
        <a:bodyPr/>
        <a:lstStyle/>
        <a:p>
          <a:r>
            <a:rPr lang="en-US" sz="1800" dirty="0"/>
            <a:t>Requirement</a:t>
          </a:r>
        </a:p>
      </dgm:t>
    </dgm:pt>
    <dgm:pt modelId="{331B9B56-C0DD-421D-8A2D-C413262CEBFE}" type="parTrans" cxnId="{A10EB0A5-4042-43B7-8264-D95A856A47A5}">
      <dgm:prSet/>
      <dgm:spPr/>
      <dgm:t>
        <a:bodyPr/>
        <a:lstStyle/>
        <a:p>
          <a:endParaRPr lang="en-US" sz="1800"/>
        </a:p>
      </dgm:t>
    </dgm:pt>
    <dgm:pt modelId="{BFD72C72-7121-4EA8-836E-F2B1C8FC56E6}" type="sibTrans" cxnId="{A10EB0A5-4042-43B7-8264-D95A856A47A5}">
      <dgm:prSet/>
      <dgm:spPr/>
      <dgm:t>
        <a:bodyPr/>
        <a:lstStyle/>
        <a:p>
          <a:endParaRPr lang="en-US" sz="1800"/>
        </a:p>
      </dgm:t>
    </dgm:pt>
    <dgm:pt modelId="{09D3B2A1-7463-43C6-BA09-F907D4650DC9}">
      <dgm:prSet phldrT="[Text]" custT="1"/>
      <dgm:spPr/>
      <dgm:t>
        <a:bodyPr/>
        <a:lstStyle/>
        <a:p>
          <a:r>
            <a:rPr lang="en-US" sz="1800" dirty="0"/>
            <a:t>Product</a:t>
          </a:r>
        </a:p>
      </dgm:t>
    </dgm:pt>
    <dgm:pt modelId="{5439DCF1-7624-40B5-BCE9-B535E942743C}" type="parTrans" cxnId="{41DD3BE0-F254-46B6-AA90-F921379D0D5A}">
      <dgm:prSet/>
      <dgm:spPr/>
      <dgm:t>
        <a:bodyPr/>
        <a:lstStyle/>
        <a:p>
          <a:endParaRPr lang="en-US" sz="1800"/>
        </a:p>
      </dgm:t>
    </dgm:pt>
    <dgm:pt modelId="{26C87134-AB20-40B0-A034-4D522DA58E83}" type="sibTrans" cxnId="{41DD3BE0-F254-46B6-AA90-F921379D0D5A}">
      <dgm:prSet/>
      <dgm:spPr/>
      <dgm:t>
        <a:bodyPr/>
        <a:lstStyle/>
        <a:p>
          <a:endParaRPr lang="en-US" sz="1800"/>
        </a:p>
      </dgm:t>
    </dgm:pt>
    <dgm:pt modelId="{27CA3453-4889-4E8B-A5E9-7008AC49031D}">
      <dgm:prSet phldrT="[Text]" custT="1"/>
      <dgm:spPr/>
      <dgm:t>
        <a:bodyPr/>
        <a:lstStyle/>
        <a:p>
          <a:r>
            <a:rPr lang="en-US" sz="1800" dirty="0"/>
            <a:t>Service</a:t>
          </a:r>
        </a:p>
      </dgm:t>
    </dgm:pt>
    <dgm:pt modelId="{AC958A99-F384-4D0F-B79A-BF8F7447D998}" type="parTrans" cxnId="{680FDCA7-B82A-46FB-8254-CA2B3B8DA208}">
      <dgm:prSet/>
      <dgm:spPr/>
      <dgm:t>
        <a:bodyPr/>
        <a:lstStyle/>
        <a:p>
          <a:endParaRPr lang="en-US" sz="1800"/>
        </a:p>
      </dgm:t>
    </dgm:pt>
    <dgm:pt modelId="{B6863014-AADB-43D6-8ED2-00E906B53941}" type="sibTrans" cxnId="{680FDCA7-B82A-46FB-8254-CA2B3B8DA208}">
      <dgm:prSet/>
      <dgm:spPr/>
      <dgm:t>
        <a:bodyPr/>
        <a:lstStyle/>
        <a:p>
          <a:endParaRPr lang="en-US" sz="1800"/>
        </a:p>
      </dgm:t>
    </dgm:pt>
    <dgm:pt modelId="{13CBD5E1-8E5B-4656-B69F-6135CAC6A8DC}">
      <dgm:prSet phldrT="[Text]" custT="1"/>
      <dgm:spPr/>
      <dgm:t>
        <a:bodyPr/>
        <a:lstStyle/>
        <a:p>
          <a:r>
            <a:rPr lang="en-US" sz="1800" dirty="0"/>
            <a:t>Activity</a:t>
          </a:r>
        </a:p>
      </dgm:t>
    </dgm:pt>
    <dgm:pt modelId="{8D42AA9E-18A1-417E-B179-7158FF568398}" type="parTrans" cxnId="{1E9440FD-9215-4143-98F2-95784B5BB28F}">
      <dgm:prSet/>
      <dgm:spPr/>
      <dgm:t>
        <a:bodyPr/>
        <a:lstStyle/>
        <a:p>
          <a:endParaRPr lang="en-US" sz="1800"/>
        </a:p>
      </dgm:t>
    </dgm:pt>
    <dgm:pt modelId="{9C927E22-4250-475D-AA97-07387E5AA0EA}" type="sibTrans" cxnId="{1E9440FD-9215-4143-98F2-95784B5BB28F}">
      <dgm:prSet/>
      <dgm:spPr/>
      <dgm:t>
        <a:bodyPr/>
        <a:lstStyle/>
        <a:p>
          <a:endParaRPr lang="en-US" sz="1800"/>
        </a:p>
      </dgm:t>
    </dgm:pt>
    <dgm:pt modelId="{EA181508-FCF7-4676-BB59-757C22425173}">
      <dgm:prSet phldrT="[Text]" custT="1"/>
      <dgm:spPr/>
      <dgm:t>
        <a:bodyPr/>
        <a:lstStyle/>
        <a:p>
          <a:r>
            <a:rPr lang="en-US" sz="1800" dirty="0"/>
            <a:t>Organization</a:t>
          </a:r>
        </a:p>
      </dgm:t>
    </dgm:pt>
    <dgm:pt modelId="{72815D84-BECF-4269-B2E3-1395A392C741}" type="parTrans" cxnId="{BF39C9C6-F619-4966-8728-7725775B27D5}">
      <dgm:prSet/>
      <dgm:spPr/>
      <dgm:t>
        <a:bodyPr/>
        <a:lstStyle/>
        <a:p>
          <a:endParaRPr lang="en-US" sz="1800"/>
        </a:p>
      </dgm:t>
    </dgm:pt>
    <dgm:pt modelId="{68FF7338-B4F1-45BD-8682-07C9C5E7C4F7}" type="sibTrans" cxnId="{BF39C9C6-F619-4966-8728-7725775B27D5}">
      <dgm:prSet/>
      <dgm:spPr/>
      <dgm:t>
        <a:bodyPr/>
        <a:lstStyle/>
        <a:p>
          <a:endParaRPr lang="en-US" sz="1800"/>
        </a:p>
      </dgm:t>
    </dgm:pt>
    <dgm:pt modelId="{105A270F-33DB-4D22-8C82-17B88399573D}" type="pres">
      <dgm:prSet presAssocID="{E43F6087-1295-440A-A386-493F8AC51F88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F6BC8BD1-3111-4EFD-AD09-02FD52C90431}" type="pres">
      <dgm:prSet presAssocID="{5BDAB756-D948-4F86-9EC5-7F1BE5AC4253}" presName="noChildren" presStyleCnt="0"/>
      <dgm:spPr/>
    </dgm:pt>
    <dgm:pt modelId="{ECFB2DDC-D422-4FD0-8FEB-8D382850DAEE}" type="pres">
      <dgm:prSet presAssocID="{5BDAB756-D948-4F86-9EC5-7F1BE5AC4253}" presName="gap" presStyleCnt="0"/>
      <dgm:spPr/>
    </dgm:pt>
    <dgm:pt modelId="{B926FB41-7DA0-48DA-AA0E-2C36AE219D2B}" type="pres">
      <dgm:prSet presAssocID="{5BDAB756-D948-4F86-9EC5-7F1BE5AC4253}" presName="medCircle2" presStyleLbl="vennNode1" presStyleIdx="0" presStyleCnt="5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A3D0F5ED-2E82-465F-81CB-AF897B7F5B7A}" type="pres">
      <dgm:prSet presAssocID="{5BDAB756-D948-4F86-9EC5-7F1BE5AC4253}" presName="txLvlOnly1" presStyleLbl="revTx" presStyleIdx="0" presStyleCnt="5"/>
      <dgm:spPr/>
      <dgm:t>
        <a:bodyPr/>
        <a:lstStyle/>
        <a:p>
          <a:endParaRPr lang="fr-FR"/>
        </a:p>
      </dgm:t>
    </dgm:pt>
    <dgm:pt modelId="{EC91755B-96F2-4B91-A9D3-3ED3609492BA}" type="pres">
      <dgm:prSet presAssocID="{09D3B2A1-7463-43C6-BA09-F907D4650DC9}" presName="noChildren" presStyleCnt="0"/>
      <dgm:spPr/>
    </dgm:pt>
    <dgm:pt modelId="{0BA5D960-54F0-4E7C-B775-D612AB974786}" type="pres">
      <dgm:prSet presAssocID="{09D3B2A1-7463-43C6-BA09-F907D4650DC9}" presName="gap" presStyleCnt="0"/>
      <dgm:spPr/>
    </dgm:pt>
    <dgm:pt modelId="{156AA03C-8B2A-49F2-B27F-1E9E91DFE0BD}" type="pres">
      <dgm:prSet presAssocID="{09D3B2A1-7463-43C6-BA09-F907D4650DC9}" presName="medCircle2" presStyleLbl="vennNode1" presStyleIdx="1" presStyleCnt="5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B6BB8CFA-583D-49DF-B037-604477AC51FA}" type="pres">
      <dgm:prSet presAssocID="{09D3B2A1-7463-43C6-BA09-F907D4650DC9}" presName="txLvlOnly1" presStyleLbl="revTx" presStyleIdx="1" presStyleCnt="5"/>
      <dgm:spPr/>
      <dgm:t>
        <a:bodyPr/>
        <a:lstStyle/>
        <a:p>
          <a:endParaRPr lang="fr-FR"/>
        </a:p>
      </dgm:t>
    </dgm:pt>
    <dgm:pt modelId="{799B90DE-AD8A-4313-B4F3-72F2D0D500AD}" type="pres">
      <dgm:prSet presAssocID="{27CA3453-4889-4E8B-A5E9-7008AC49031D}" presName="noChildren" presStyleCnt="0"/>
      <dgm:spPr/>
    </dgm:pt>
    <dgm:pt modelId="{DCA9D016-9D61-4B71-A579-4D07D53BCE00}" type="pres">
      <dgm:prSet presAssocID="{27CA3453-4889-4E8B-A5E9-7008AC49031D}" presName="gap" presStyleCnt="0"/>
      <dgm:spPr/>
    </dgm:pt>
    <dgm:pt modelId="{7CF1110D-ADD3-46EF-BA60-E8E585D03104}" type="pres">
      <dgm:prSet presAssocID="{27CA3453-4889-4E8B-A5E9-7008AC49031D}" presName="medCircle2" presStyleLbl="vennNode1" presStyleIdx="2" presStyleCnt="5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BF1D42E5-5811-441A-872F-2E8838BE87E5}" type="pres">
      <dgm:prSet presAssocID="{27CA3453-4889-4E8B-A5E9-7008AC49031D}" presName="txLvlOnly1" presStyleLbl="revTx" presStyleIdx="2" presStyleCnt="5"/>
      <dgm:spPr/>
      <dgm:t>
        <a:bodyPr/>
        <a:lstStyle/>
        <a:p>
          <a:endParaRPr lang="fr-FR"/>
        </a:p>
      </dgm:t>
    </dgm:pt>
    <dgm:pt modelId="{3522D282-0719-4015-9DF6-B1042BD46434}" type="pres">
      <dgm:prSet presAssocID="{13CBD5E1-8E5B-4656-B69F-6135CAC6A8DC}" presName="noChildren" presStyleCnt="0"/>
      <dgm:spPr/>
    </dgm:pt>
    <dgm:pt modelId="{3D074717-F818-477D-B0B0-84154EC9D56B}" type="pres">
      <dgm:prSet presAssocID="{13CBD5E1-8E5B-4656-B69F-6135CAC6A8DC}" presName="gap" presStyleCnt="0"/>
      <dgm:spPr/>
    </dgm:pt>
    <dgm:pt modelId="{4395D3B9-2E38-425A-8AA1-4AB6B7436352}" type="pres">
      <dgm:prSet presAssocID="{13CBD5E1-8E5B-4656-B69F-6135CAC6A8DC}" presName="medCircle2" presStyleLbl="vennNode1" presStyleIdx="3" presStyleCnt="5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C7C7E9AD-AC57-4413-9E40-CF5815AB7223}" type="pres">
      <dgm:prSet presAssocID="{13CBD5E1-8E5B-4656-B69F-6135CAC6A8DC}" presName="txLvlOnly1" presStyleLbl="revTx" presStyleIdx="3" presStyleCnt="5"/>
      <dgm:spPr/>
      <dgm:t>
        <a:bodyPr/>
        <a:lstStyle/>
        <a:p>
          <a:endParaRPr lang="fr-FR"/>
        </a:p>
      </dgm:t>
    </dgm:pt>
    <dgm:pt modelId="{4AEC5CBB-D067-4825-8DE0-CCEC911D034A}" type="pres">
      <dgm:prSet presAssocID="{EA181508-FCF7-4676-BB59-757C22425173}" presName="noChildren" presStyleCnt="0"/>
      <dgm:spPr/>
    </dgm:pt>
    <dgm:pt modelId="{2CA06664-B89A-49BA-9EE1-EA059B0119B2}" type="pres">
      <dgm:prSet presAssocID="{EA181508-FCF7-4676-BB59-757C22425173}" presName="gap" presStyleCnt="0"/>
      <dgm:spPr/>
    </dgm:pt>
    <dgm:pt modelId="{859BCF67-5DB1-4392-9A53-F93161BD6D5A}" type="pres">
      <dgm:prSet presAssocID="{EA181508-FCF7-4676-BB59-757C22425173}" presName="medCircle2" presStyleLbl="vennNode1" presStyleIdx="4" presStyleCnt="5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D310E8E1-0862-4421-8D55-A2D0E15AB7CD}" type="pres">
      <dgm:prSet presAssocID="{EA181508-FCF7-4676-BB59-757C22425173}" presName="txLvlOnly1" presStyleLbl="revTx" presStyleIdx="4" presStyleCnt="5"/>
      <dgm:spPr/>
      <dgm:t>
        <a:bodyPr/>
        <a:lstStyle/>
        <a:p>
          <a:endParaRPr lang="fr-FR"/>
        </a:p>
      </dgm:t>
    </dgm:pt>
  </dgm:ptLst>
  <dgm:cxnLst>
    <dgm:cxn modelId="{A10EB0A5-4042-43B7-8264-D95A856A47A5}" srcId="{E43F6087-1295-440A-A386-493F8AC51F88}" destId="{5BDAB756-D948-4F86-9EC5-7F1BE5AC4253}" srcOrd="0" destOrd="0" parTransId="{331B9B56-C0DD-421D-8A2D-C413262CEBFE}" sibTransId="{BFD72C72-7121-4EA8-836E-F2B1C8FC56E6}"/>
    <dgm:cxn modelId="{BF39C9C6-F619-4966-8728-7725775B27D5}" srcId="{E43F6087-1295-440A-A386-493F8AC51F88}" destId="{EA181508-FCF7-4676-BB59-757C22425173}" srcOrd="4" destOrd="0" parTransId="{72815D84-BECF-4269-B2E3-1395A392C741}" sibTransId="{68FF7338-B4F1-45BD-8682-07C9C5E7C4F7}"/>
    <dgm:cxn modelId="{1E9440FD-9215-4143-98F2-95784B5BB28F}" srcId="{E43F6087-1295-440A-A386-493F8AC51F88}" destId="{13CBD5E1-8E5B-4656-B69F-6135CAC6A8DC}" srcOrd="3" destOrd="0" parTransId="{8D42AA9E-18A1-417E-B179-7158FF568398}" sibTransId="{9C927E22-4250-475D-AA97-07387E5AA0EA}"/>
    <dgm:cxn modelId="{7FB4A759-A0CA-424A-9CED-09E11DF2BC9A}" type="presOf" srcId="{13CBD5E1-8E5B-4656-B69F-6135CAC6A8DC}" destId="{C7C7E9AD-AC57-4413-9E40-CF5815AB7223}" srcOrd="0" destOrd="0" presId="urn:microsoft.com/office/officeart/2008/layout/VerticalCircleList"/>
    <dgm:cxn modelId="{680FDCA7-B82A-46FB-8254-CA2B3B8DA208}" srcId="{E43F6087-1295-440A-A386-493F8AC51F88}" destId="{27CA3453-4889-4E8B-A5E9-7008AC49031D}" srcOrd="2" destOrd="0" parTransId="{AC958A99-F384-4D0F-B79A-BF8F7447D998}" sibTransId="{B6863014-AADB-43D6-8ED2-00E906B53941}"/>
    <dgm:cxn modelId="{0BCECDB5-81AE-4515-9911-47A59AEB762E}" type="presOf" srcId="{09D3B2A1-7463-43C6-BA09-F907D4650DC9}" destId="{B6BB8CFA-583D-49DF-B037-604477AC51FA}" srcOrd="0" destOrd="0" presId="urn:microsoft.com/office/officeart/2008/layout/VerticalCircleList"/>
    <dgm:cxn modelId="{44705832-5E31-4DAF-8E9A-D141D751955C}" type="presOf" srcId="{27CA3453-4889-4E8B-A5E9-7008AC49031D}" destId="{BF1D42E5-5811-441A-872F-2E8838BE87E5}" srcOrd="0" destOrd="0" presId="urn:microsoft.com/office/officeart/2008/layout/VerticalCircleList"/>
    <dgm:cxn modelId="{899F4E88-184C-4CD9-8FEF-97B7CC3EDA84}" type="presOf" srcId="{EA181508-FCF7-4676-BB59-757C22425173}" destId="{D310E8E1-0862-4421-8D55-A2D0E15AB7CD}" srcOrd="0" destOrd="0" presId="urn:microsoft.com/office/officeart/2008/layout/VerticalCircleList"/>
    <dgm:cxn modelId="{5FB74C84-D602-4B45-A738-150BC33001A3}" type="presOf" srcId="{5BDAB756-D948-4F86-9EC5-7F1BE5AC4253}" destId="{A3D0F5ED-2E82-465F-81CB-AF897B7F5B7A}" srcOrd="0" destOrd="0" presId="urn:microsoft.com/office/officeart/2008/layout/VerticalCircleList"/>
    <dgm:cxn modelId="{41DD3BE0-F254-46B6-AA90-F921379D0D5A}" srcId="{E43F6087-1295-440A-A386-493F8AC51F88}" destId="{09D3B2A1-7463-43C6-BA09-F907D4650DC9}" srcOrd="1" destOrd="0" parTransId="{5439DCF1-7624-40B5-BCE9-B535E942743C}" sibTransId="{26C87134-AB20-40B0-A034-4D522DA58E83}"/>
    <dgm:cxn modelId="{AE06F88E-2309-4623-B645-ED852E5FDE56}" type="presOf" srcId="{E43F6087-1295-440A-A386-493F8AC51F88}" destId="{105A270F-33DB-4D22-8C82-17B88399573D}" srcOrd="0" destOrd="0" presId="urn:microsoft.com/office/officeart/2008/layout/VerticalCircleList"/>
    <dgm:cxn modelId="{4F14898D-4A76-48C6-806B-D44FF7C7CE1D}" type="presParOf" srcId="{105A270F-33DB-4D22-8C82-17B88399573D}" destId="{F6BC8BD1-3111-4EFD-AD09-02FD52C90431}" srcOrd="0" destOrd="0" presId="urn:microsoft.com/office/officeart/2008/layout/VerticalCircleList"/>
    <dgm:cxn modelId="{6E51171D-600A-4006-B20F-5AB2CF977573}" type="presParOf" srcId="{F6BC8BD1-3111-4EFD-AD09-02FD52C90431}" destId="{ECFB2DDC-D422-4FD0-8FEB-8D382850DAEE}" srcOrd="0" destOrd="0" presId="urn:microsoft.com/office/officeart/2008/layout/VerticalCircleList"/>
    <dgm:cxn modelId="{C0EEC2C1-EA90-444C-8FC9-F2219DC40429}" type="presParOf" srcId="{F6BC8BD1-3111-4EFD-AD09-02FD52C90431}" destId="{B926FB41-7DA0-48DA-AA0E-2C36AE219D2B}" srcOrd="1" destOrd="0" presId="urn:microsoft.com/office/officeart/2008/layout/VerticalCircleList"/>
    <dgm:cxn modelId="{204F1E98-C3D9-42C5-8F4F-72892E7EE6CD}" type="presParOf" srcId="{F6BC8BD1-3111-4EFD-AD09-02FD52C90431}" destId="{A3D0F5ED-2E82-465F-81CB-AF897B7F5B7A}" srcOrd="2" destOrd="0" presId="urn:microsoft.com/office/officeart/2008/layout/VerticalCircleList"/>
    <dgm:cxn modelId="{11D18D21-8D6C-4C93-BEB7-C7988DF0993E}" type="presParOf" srcId="{105A270F-33DB-4D22-8C82-17B88399573D}" destId="{EC91755B-96F2-4B91-A9D3-3ED3609492BA}" srcOrd="1" destOrd="0" presId="urn:microsoft.com/office/officeart/2008/layout/VerticalCircleList"/>
    <dgm:cxn modelId="{9C39850C-93AB-4A1E-A152-6CE81BB29073}" type="presParOf" srcId="{EC91755B-96F2-4B91-A9D3-3ED3609492BA}" destId="{0BA5D960-54F0-4E7C-B775-D612AB974786}" srcOrd="0" destOrd="0" presId="urn:microsoft.com/office/officeart/2008/layout/VerticalCircleList"/>
    <dgm:cxn modelId="{3B8332B6-D5F7-4FFE-B973-4EF42BA5B041}" type="presParOf" srcId="{EC91755B-96F2-4B91-A9D3-3ED3609492BA}" destId="{156AA03C-8B2A-49F2-B27F-1E9E91DFE0BD}" srcOrd="1" destOrd="0" presId="urn:microsoft.com/office/officeart/2008/layout/VerticalCircleList"/>
    <dgm:cxn modelId="{2F2E9844-435B-44C1-9CB4-599194280233}" type="presParOf" srcId="{EC91755B-96F2-4B91-A9D3-3ED3609492BA}" destId="{B6BB8CFA-583D-49DF-B037-604477AC51FA}" srcOrd="2" destOrd="0" presId="urn:microsoft.com/office/officeart/2008/layout/VerticalCircleList"/>
    <dgm:cxn modelId="{35F187A2-2650-45AF-8B47-683DB15E4910}" type="presParOf" srcId="{105A270F-33DB-4D22-8C82-17B88399573D}" destId="{799B90DE-AD8A-4313-B4F3-72F2D0D500AD}" srcOrd="2" destOrd="0" presId="urn:microsoft.com/office/officeart/2008/layout/VerticalCircleList"/>
    <dgm:cxn modelId="{0A441345-36F8-4199-82FC-4E696171CFAB}" type="presParOf" srcId="{799B90DE-AD8A-4313-B4F3-72F2D0D500AD}" destId="{DCA9D016-9D61-4B71-A579-4D07D53BCE00}" srcOrd="0" destOrd="0" presId="urn:microsoft.com/office/officeart/2008/layout/VerticalCircleList"/>
    <dgm:cxn modelId="{ED2D52C1-1748-481E-977E-789136CF3E74}" type="presParOf" srcId="{799B90DE-AD8A-4313-B4F3-72F2D0D500AD}" destId="{7CF1110D-ADD3-46EF-BA60-E8E585D03104}" srcOrd="1" destOrd="0" presId="urn:microsoft.com/office/officeart/2008/layout/VerticalCircleList"/>
    <dgm:cxn modelId="{00BA605B-69B3-4553-A177-1A98FB827DC5}" type="presParOf" srcId="{799B90DE-AD8A-4313-B4F3-72F2D0D500AD}" destId="{BF1D42E5-5811-441A-872F-2E8838BE87E5}" srcOrd="2" destOrd="0" presId="urn:microsoft.com/office/officeart/2008/layout/VerticalCircleList"/>
    <dgm:cxn modelId="{5158B40F-48AA-408E-A718-372E2D453D6E}" type="presParOf" srcId="{105A270F-33DB-4D22-8C82-17B88399573D}" destId="{3522D282-0719-4015-9DF6-B1042BD46434}" srcOrd="3" destOrd="0" presId="urn:microsoft.com/office/officeart/2008/layout/VerticalCircleList"/>
    <dgm:cxn modelId="{6D69C780-4295-465E-8A5B-0582DF000FA1}" type="presParOf" srcId="{3522D282-0719-4015-9DF6-B1042BD46434}" destId="{3D074717-F818-477D-B0B0-84154EC9D56B}" srcOrd="0" destOrd="0" presId="urn:microsoft.com/office/officeart/2008/layout/VerticalCircleList"/>
    <dgm:cxn modelId="{67EAAA0F-25E8-4E4F-8F12-C58EDA9B2246}" type="presParOf" srcId="{3522D282-0719-4015-9DF6-B1042BD46434}" destId="{4395D3B9-2E38-425A-8AA1-4AB6B7436352}" srcOrd="1" destOrd="0" presId="urn:microsoft.com/office/officeart/2008/layout/VerticalCircleList"/>
    <dgm:cxn modelId="{1170F3DC-4E67-4F9B-90D6-9F8BB7561017}" type="presParOf" srcId="{3522D282-0719-4015-9DF6-B1042BD46434}" destId="{C7C7E9AD-AC57-4413-9E40-CF5815AB7223}" srcOrd="2" destOrd="0" presId="urn:microsoft.com/office/officeart/2008/layout/VerticalCircleList"/>
    <dgm:cxn modelId="{AB8628B8-0699-4DDF-8AD5-F1576BDF56E8}" type="presParOf" srcId="{105A270F-33DB-4D22-8C82-17B88399573D}" destId="{4AEC5CBB-D067-4825-8DE0-CCEC911D034A}" srcOrd="4" destOrd="0" presId="urn:microsoft.com/office/officeart/2008/layout/VerticalCircleList"/>
    <dgm:cxn modelId="{3B1BF462-CAF3-4E43-8198-6518A8DAADBD}" type="presParOf" srcId="{4AEC5CBB-D067-4825-8DE0-CCEC911D034A}" destId="{2CA06664-B89A-49BA-9EE1-EA059B0119B2}" srcOrd="0" destOrd="0" presId="urn:microsoft.com/office/officeart/2008/layout/VerticalCircleList"/>
    <dgm:cxn modelId="{47888D57-4744-4129-9A9D-6327486B8B76}" type="presParOf" srcId="{4AEC5CBB-D067-4825-8DE0-CCEC911D034A}" destId="{859BCF67-5DB1-4392-9A53-F93161BD6D5A}" srcOrd="1" destOrd="0" presId="urn:microsoft.com/office/officeart/2008/layout/VerticalCircleList"/>
    <dgm:cxn modelId="{E7D9B278-5971-4450-BCF8-BBD4A7422653}" type="presParOf" srcId="{4AEC5CBB-D067-4825-8DE0-CCEC911D034A}" destId="{D310E8E1-0862-4421-8D55-A2D0E15AB7C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F6087-1295-440A-A386-493F8AC51F88}" type="doc">
      <dgm:prSet loTypeId="urn:microsoft.com/office/officeart/2008/layout/VerticalCircle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BDAB756-D948-4F86-9EC5-7F1BE5AC4253}">
      <dgm:prSet phldrT="[Text]" custT="1"/>
      <dgm:spPr/>
      <dgm:t>
        <a:bodyPr/>
        <a:lstStyle/>
        <a:p>
          <a:r>
            <a:rPr lang="en-US" sz="1800" dirty="0"/>
            <a:t>Demand</a:t>
          </a:r>
        </a:p>
      </dgm:t>
    </dgm:pt>
    <dgm:pt modelId="{331B9B56-C0DD-421D-8A2D-C413262CEBFE}" type="parTrans" cxnId="{A10EB0A5-4042-43B7-8264-D95A856A47A5}">
      <dgm:prSet/>
      <dgm:spPr/>
      <dgm:t>
        <a:bodyPr/>
        <a:lstStyle/>
        <a:p>
          <a:endParaRPr lang="en-US" sz="1800"/>
        </a:p>
      </dgm:t>
    </dgm:pt>
    <dgm:pt modelId="{BFD72C72-7121-4EA8-836E-F2B1C8FC56E6}" type="sibTrans" cxnId="{A10EB0A5-4042-43B7-8264-D95A856A47A5}">
      <dgm:prSet/>
      <dgm:spPr/>
      <dgm:t>
        <a:bodyPr/>
        <a:lstStyle/>
        <a:p>
          <a:endParaRPr lang="en-US" sz="1800"/>
        </a:p>
      </dgm:t>
    </dgm:pt>
    <dgm:pt modelId="{09D3B2A1-7463-43C6-BA09-F907D4650DC9}">
      <dgm:prSet phldrT="[Text]" custT="1"/>
      <dgm:spPr/>
      <dgm:t>
        <a:bodyPr/>
        <a:lstStyle/>
        <a:p>
          <a:r>
            <a:rPr lang="en-US" sz="1800" dirty="0"/>
            <a:t>Offer</a:t>
          </a:r>
        </a:p>
      </dgm:t>
    </dgm:pt>
    <dgm:pt modelId="{5439DCF1-7624-40B5-BCE9-B535E942743C}" type="parTrans" cxnId="{41DD3BE0-F254-46B6-AA90-F921379D0D5A}">
      <dgm:prSet/>
      <dgm:spPr/>
      <dgm:t>
        <a:bodyPr/>
        <a:lstStyle/>
        <a:p>
          <a:endParaRPr lang="en-US" sz="1800"/>
        </a:p>
      </dgm:t>
    </dgm:pt>
    <dgm:pt modelId="{26C87134-AB20-40B0-A034-4D522DA58E83}" type="sibTrans" cxnId="{41DD3BE0-F254-46B6-AA90-F921379D0D5A}">
      <dgm:prSet/>
      <dgm:spPr/>
      <dgm:t>
        <a:bodyPr/>
        <a:lstStyle/>
        <a:p>
          <a:endParaRPr lang="en-US" sz="1800"/>
        </a:p>
      </dgm:t>
    </dgm:pt>
    <dgm:pt modelId="{27CA3453-4889-4E8B-A5E9-7008AC49031D}">
      <dgm:prSet phldrT="[Text]" custT="1"/>
      <dgm:spPr/>
      <dgm:t>
        <a:bodyPr/>
        <a:lstStyle/>
        <a:p>
          <a:r>
            <a:rPr lang="en-US" sz="1800" dirty="0"/>
            <a:t>Performance</a:t>
          </a:r>
        </a:p>
      </dgm:t>
    </dgm:pt>
    <dgm:pt modelId="{AC958A99-F384-4D0F-B79A-BF8F7447D998}" type="parTrans" cxnId="{680FDCA7-B82A-46FB-8254-CA2B3B8DA208}">
      <dgm:prSet/>
      <dgm:spPr/>
      <dgm:t>
        <a:bodyPr/>
        <a:lstStyle/>
        <a:p>
          <a:endParaRPr lang="en-US" sz="1800"/>
        </a:p>
      </dgm:t>
    </dgm:pt>
    <dgm:pt modelId="{B6863014-AADB-43D6-8ED2-00E906B53941}" type="sibTrans" cxnId="{680FDCA7-B82A-46FB-8254-CA2B3B8DA208}">
      <dgm:prSet/>
      <dgm:spPr/>
      <dgm:t>
        <a:bodyPr/>
        <a:lstStyle/>
        <a:p>
          <a:endParaRPr lang="en-US" sz="1800"/>
        </a:p>
      </dgm:t>
    </dgm:pt>
    <dgm:pt modelId="{13CBD5E1-8E5B-4656-B69F-6135CAC6A8DC}">
      <dgm:prSet phldrT="[Text]" custT="1"/>
      <dgm:spPr/>
      <dgm:t>
        <a:bodyPr/>
        <a:lstStyle/>
        <a:p>
          <a:r>
            <a:rPr lang="en-US" sz="1800" dirty="0"/>
            <a:t>Scenario</a:t>
          </a:r>
        </a:p>
      </dgm:t>
    </dgm:pt>
    <dgm:pt modelId="{8D42AA9E-18A1-417E-B179-7158FF568398}" type="parTrans" cxnId="{1E9440FD-9215-4143-98F2-95784B5BB28F}">
      <dgm:prSet/>
      <dgm:spPr/>
      <dgm:t>
        <a:bodyPr/>
        <a:lstStyle/>
        <a:p>
          <a:endParaRPr lang="en-US" sz="1800"/>
        </a:p>
      </dgm:t>
    </dgm:pt>
    <dgm:pt modelId="{9C927E22-4250-475D-AA97-07387E5AA0EA}" type="sibTrans" cxnId="{1E9440FD-9215-4143-98F2-95784B5BB28F}">
      <dgm:prSet/>
      <dgm:spPr/>
      <dgm:t>
        <a:bodyPr/>
        <a:lstStyle/>
        <a:p>
          <a:endParaRPr lang="en-US" sz="1800"/>
        </a:p>
      </dgm:t>
    </dgm:pt>
    <dgm:pt modelId="{105A270F-33DB-4D22-8C82-17B88399573D}" type="pres">
      <dgm:prSet presAssocID="{E43F6087-1295-440A-A386-493F8AC51F88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F6BC8BD1-3111-4EFD-AD09-02FD52C90431}" type="pres">
      <dgm:prSet presAssocID="{5BDAB756-D948-4F86-9EC5-7F1BE5AC4253}" presName="noChildren" presStyleCnt="0"/>
      <dgm:spPr/>
    </dgm:pt>
    <dgm:pt modelId="{ECFB2DDC-D422-4FD0-8FEB-8D382850DAEE}" type="pres">
      <dgm:prSet presAssocID="{5BDAB756-D948-4F86-9EC5-7F1BE5AC4253}" presName="gap" presStyleCnt="0"/>
      <dgm:spPr/>
    </dgm:pt>
    <dgm:pt modelId="{B926FB41-7DA0-48DA-AA0E-2C36AE219D2B}" type="pres">
      <dgm:prSet presAssocID="{5BDAB756-D948-4F86-9EC5-7F1BE5AC4253}" presName="medCircle2" presStyleLbl="vennNode1" presStyleIdx="0" presStyleCnt="4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A3D0F5ED-2E82-465F-81CB-AF897B7F5B7A}" type="pres">
      <dgm:prSet presAssocID="{5BDAB756-D948-4F86-9EC5-7F1BE5AC4253}" presName="txLvlOnly1" presStyleLbl="revTx" presStyleIdx="0" presStyleCnt="4"/>
      <dgm:spPr/>
      <dgm:t>
        <a:bodyPr/>
        <a:lstStyle/>
        <a:p>
          <a:endParaRPr lang="fr-FR"/>
        </a:p>
      </dgm:t>
    </dgm:pt>
    <dgm:pt modelId="{EC91755B-96F2-4B91-A9D3-3ED3609492BA}" type="pres">
      <dgm:prSet presAssocID="{09D3B2A1-7463-43C6-BA09-F907D4650DC9}" presName="noChildren" presStyleCnt="0"/>
      <dgm:spPr/>
    </dgm:pt>
    <dgm:pt modelId="{0BA5D960-54F0-4E7C-B775-D612AB974786}" type="pres">
      <dgm:prSet presAssocID="{09D3B2A1-7463-43C6-BA09-F907D4650DC9}" presName="gap" presStyleCnt="0"/>
      <dgm:spPr/>
    </dgm:pt>
    <dgm:pt modelId="{156AA03C-8B2A-49F2-B27F-1E9E91DFE0BD}" type="pres">
      <dgm:prSet presAssocID="{09D3B2A1-7463-43C6-BA09-F907D4650DC9}" presName="medCircle2" presStyleLbl="vennNode1" presStyleIdx="1" presStyleCnt="4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B6BB8CFA-583D-49DF-B037-604477AC51FA}" type="pres">
      <dgm:prSet presAssocID="{09D3B2A1-7463-43C6-BA09-F907D4650DC9}" presName="txLvlOnly1" presStyleLbl="revTx" presStyleIdx="1" presStyleCnt="4"/>
      <dgm:spPr/>
      <dgm:t>
        <a:bodyPr/>
        <a:lstStyle/>
        <a:p>
          <a:endParaRPr lang="fr-FR"/>
        </a:p>
      </dgm:t>
    </dgm:pt>
    <dgm:pt modelId="{799B90DE-AD8A-4313-B4F3-72F2D0D500AD}" type="pres">
      <dgm:prSet presAssocID="{27CA3453-4889-4E8B-A5E9-7008AC49031D}" presName="noChildren" presStyleCnt="0"/>
      <dgm:spPr/>
    </dgm:pt>
    <dgm:pt modelId="{DCA9D016-9D61-4B71-A579-4D07D53BCE00}" type="pres">
      <dgm:prSet presAssocID="{27CA3453-4889-4E8B-A5E9-7008AC49031D}" presName="gap" presStyleCnt="0"/>
      <dgm:spPr/>
    </dgm:pt>
    <dgm:pt modelId="{7CF1110D-ADD3-46EF-BA60-E8E585D03104}" type="pres">
      <dgm:prSet presAssocID="{27CA3453-4889-4E8B-A5E9-7008AC49031D}" presName="medCircle2" presStyleLbl="vennNode1" presStyleIdx="2" presStyleCnt="4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BF1D42E5-5811-441A-872F-2E8838BE87E5}" type="pres">
      <dgm:prSet presAssocID="{27CA3453-4889-4E8B-A5E9-7008AC49031D}" presName="txLvlOnly1" presStyleLbl="revTx" presStyleIdx="2" presStyleCnt="4"/>
      <dgm:spPr/>
      <dgm:t>
        <a:bodyPr/>
        <a:lstStyle/>
        <a:p>
          <a:endParaRPr lang="fr-FR"/>
        </a:p>
      </dgm:t>
    </dgm:pt>
    <dgm:pt modelId="{3522D282-0719-4015-9DF6-B1042BD46434}" type="pres">
      <dgm:prSet presAssocID="{13CBD5E1-8E5B-4656-B69F-6135CAC6A8DC}" presName="noChildren" presStyleCnt="0"/>
      <dgm:spPr/>
    </dgm:pt>
    <dgm:pt modelId="{3D074717-F818-477D-B0B0-84154EC9D56B}" type="pres">
      <dgm:prSet presAssocID="{13CBD5E1-8E5B-4656-B69F-6135CAC6A8DC}" presName="gap" presStyleCnt="0"/>
      <dgm:spPr/>
    </dgm:pt>
    <dgm:pt modelId="{4395D3B9-2E38-425A-8AA1-4AB6B7436352}" type="pres">
      <dgm:prSet presAssocID="{13CBD5E1-8E5B-4656-B69F-6135CAC6A8DC}" presName="medCircle2" presStyleLbl="vennNode1" presStyleIdx="3" presStyleCnt="4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endParaRPr lang="fr-FR"/>
        </a:p>
      </dgm:t>
    </dgm:pt>
    <dgm:pt modelId="{C7C7E9AD-AC57-4413-9E40-CF5815AB7223}" type="pres">
      <dgm:prSet presAssocID="{13CBD5E1-8E5B-4656-B69F-6135CAC6A8DC}" presName="txLvlOnly1" presStyleLbl="revTx" presStyleIdx="3" presStyleCnt="4"/>
      <dgm:spPr/>
      <dgm:t>
        <a:bodyPr/>
        <a:lstStyle/>
        <a:p>
          <a:endParaRPr lang="fr-FR"/>
        </a:p>
      </dgm:t>
    </dgm:pt>
  </dgm:ptLst>
  <dgm:cxnLst>
    <dgm:cxn modelId="{A10EB0A5-4042-43B7-8264-D95A856A47A5}" srcId="{E43F6087-1295-440A-A386-493F8AC51F88}" destId="{5BDAB756-D948-4F86-9EC5-7F1BE5AC4253}" srcOrd="0" destOrd="0" parTransId="{331B9B56-C0DD-421D-8A2D-C413262CEBFE}" sibTransId="{BFD72C72-7121-4EA8-836E-F2B1C8FC56E6}"/>
    <dgm:cxn modelId="{237E68C8-E071-42C8-B168-145DDE4E1572}" type="presOf" srcId="{5BDAB756-D948-4F86-9EC5-7F1BE5AC4253}" destId="{A3D0F5ED-2E82-465F-81CB-AF897B7F5B7A}" srcOrd="0" destOrd="0" presId="urn:microsoft.com/office/officeart/2008/layout/VerticalCircleList"/>
    <dgm:cxn modelId="{14DEA09A-9D10-418E-8D20-822C86E97E20}" type="presOf" srcId="{09D3B2A1-7463-43C6-BA09-F907D4650DC9}" destId="{B6BB8CFA-583D-49DF-B037-604477AC51FA}" srcOrd="0" destOrd="0" presId="urn:microsoft.com/office/officeart/2008/layout/VerticalCircleList"/>
    <dgm:cxn modelId="{6872CE68-DC5D-495A-8189-CD23819E0A09}" type="presOf" srcId="{13CBD5E1-8E5B-4656-B69F-6135CAC6A8DC}" destId="{C7C7E9AD-AC57-4413-9E40-CF5815AB7223}" srcOrd="0" destOrd="0" presId="urn:microsoft.com/office/officeart/2008/layout/VerticalCircleList"/>
    <dgm:cxn modelId="{1E9440FD-9215-4143-98F2-95784B5BB28F}" srcId="{E43F6087-1295-440A-A386-493F8AC51F88}" destId="{13CBD5E1-8E5B-4656-B69F-6135CAC6A8DC}" srcOrd="3" destOrd="0" parTransId="{8D42AA9E-18A1-417E-B179-7158FF568398}" sibTransId="{9C927E22-4250-475D-AA97-07387E5AA0EA}"/>
    <dgm:cxn modelId="{DD49C451-1F80-44FC-9A46-5A9FC3DB541C}" type="presOf" srcId="{E43F6087-1295-440A-A386-493F8AC51F88}" destId="{105A270F-33DB-4D22-8C82-17B88399573D}" srcOrd="0" destOrd="0" presId="urn:microsoft.com/office/officeart/2008/layout/VerticalCircleList"/>
    <dgm:cxn modelId="{680FDCA7-B82A-46FB-8254-CA2B3B8DA208}" srcId="{E43F6087-1295-440A-A386-493F8AC51F88}" destId="{27CA3453-4889-4E8B-A5E9-7008AC49031D}" srcOrd="2" destOrd="0" parTransId="{AC958A99-F384-4D0F-B79A-BF8F7447D998}" sibTransId="{B6863014-AADB-43D6-8ED2-00E906B53941}"/>
    <dgm:cxn modelId="{C70F6DEC-0190-45B2-BA41-94B0CCCC316F}" type="presOf" srcId="{27CA3453-4889-4E8B-A5E9-7008AC49031D}" destId="{BF1D42E5-5811-441A-872F-2E8838BE87E5}" srcOrd="0" destOrd="0" presId="urn:microsoft.com/office/officeart/2008/layout/VerticalCircleList"/>
    <dgm:cxn modelId="{41DD3BE0-F254-46B6-AA90-F921379D0D5A}" srcId="{E43F6087-1295-440A-A386-493F8AC51F88}" destId="{09D3B2A1-7463-43C6-BA09-F907D4650DC9}" srcOrd="1" destOrd="0" parTransId="{5439DCF1-7624-40B5-BCE9-B535E942743C}" sibTransId="{26C87134-AB20-40B0-A034-4D522DA58E83}"/>
    <dgm:cxn modelId="{8610B613-7B6C-4CD9-80FE-B1538F044465}" type="presParOf" srcId="{105A270F-33DB-4D22-8C82-17B88399573D}" destId="{F6BC8BD1-3111-4EFD-AD09-02FD52C90431}" srcOrd="0" destOrd="0" presId="urn:microsoft.com/office/officeart/2008/layout/VerticalCircleList"/>
    <dgm:cxn modelId="{A8B63B93-DFC9-43B8-A7B2-246FE312F8A1}" type="presParOf" srcId="{F6BC8BD1-3111-4EFD-AD09-02FD52C90431}" destId="{ECFB2DDC-D422-4FD0-8FEB-8D382850DAEE}" srcOrd="0" destOrd="0" presId="urn:microsoft.com/office/officeart/2008/layout/VerticalCircleList"/>
    <dgm:cxn modelId="{7145BB08-B102-42D9-A0CD-D88007B847D8}" type="presParOf" srcId="{F6BC8BD1-3111-4EFD-AD09-02FD52C90431}" destId="{B926FB41-7DA0-48DA-AA0E-2C36AE219D2B}" srcOrd="1" destOrd="0" presId="urn:microsoft.com/office/officeart/2008/layout/VerticalCircleList"/>
    <dgm:cxn modelId="{BE8DCFAD-3BFF-4CF8-99CA-A832ACD99AC3}" type="presParOf" srcId="{F6BC8BD1-3111-4EFD-AD09-02FD52C90431}" destId="{A3D0F5ED-2E82-465F-81CB-AF897B7F5B7A}" srcOrd="2" destOrd="0" presId="urn:microsoft.com/office/officeart/2008/layout/VerticalCircleList"/>
    <dgm:cxn modelId="{DE932274-7C86-4CA8-8DFD-33DBE2568297}" type="presParOf" srcId="{105A270F-33DB-4D22-8C82-17B88399573D}" destId="{EC91755B-96F2-4B91-A9D3-3ED3609492BA}" srcOrd="1" destOrd="0" presId="urn:microsoft.com/office/officeart/2008/layout/VerticalCircleList"/>
    <dgm:cxn modelId="{C221B39F-9D99-4BF1-BA6A-A24FA56AED2C}" type="presParOf" srcId="{EC91755B-96F2-4B91-A9D3-3ED3609492BA}" destId="{0BA5D960-54F0-4E7C-B775-D612AB974786}" srcOrd="0" destOrd="0" presId="urn:microsoft.com/office/officeart/2008/layout/VerticalCircleList"/>
    <dgm:cxn modelId="{F5F557BE-0CD9-4BE7-BF51-16F97ED5D144}" type="presParOf" srcId="{EC91755B-96F2-4B91-A9D3-3ED3609492BA}" destId="{156AA03C-8B2A-49F2-B27F-1E9E91DFE0BD}" srcOrd="1" destOrd="0" presId="urn:microsoft.com/office/officeart/2008/layout/VerticalCircleList"/>
    <dgm:cxn modelId="{5EC52F2C-5F6D-45BD-91C2-4F2911690213}" type="presParOf" srcId="{EC91755B-96F2-4B91-A9D3-3ED3609492BA}" destId="{B6BB8CFA-583D-49DF-B037-604477AC51FA}" srcOrd="2" destOrd="0" presId="urn:microsoft.com/office/officeart/2008/layout/VerticalCircleList"/>
    <dgm:cxn modelId="{0D899DAD-977C-4D5C-9B48-5111D707548D}" type="presParOf" srcId="{105A270F-33DB-4D22-8C82-17B88399573D}" destId="{799B90DE-AD8A-4313-B4F3-72F2D0D500AD}" srcOrd="2" destOrd="0" presId="urn:microsoft.com/office/officeart/2008/layout/VerticalCircleList"/>
    <dgm:cxn modelId="{19CBFB45-9573-4504-A0A3-6E6115FDDF7C}" type="presParOf" srcId="{799B90DE-AD8A-4313-B4F3-72F2D0D500AD}" destId="{DCA9D016-9D61-4B71-A579-4D07D53BCE00}" srcOrd="0" destOrd="0" presId="urn:microsoft.com/office/officeart/2008/layout/VerticalCircleList"/>
    <dgm:cxn modelId="{94BBC86D-DFEE-407C-B634-C9C823177C47}" type="presParOf" srcId="{799B90DE-AD8A-4313-B4F3-72F2D0D500AD}" destId="{7CF1110D-ADD3-46EF-BA60-E8E585D03104}" srcOrd="1" destOrd="0" presId="urn:microsoft.com/office/officeart/2008/layout/VerticalCircleList"/>
    <dgm:cxn modelId="{98ABC988-7E3C-42CF-B639-EBE7B7A4E7F9}" type="presParOf" srcId="{799B90DE-AD8A-4313-B4F3-72F2D0D500AD}" destId="{BF1D42E5-5811-441A-872F-2E8838BE87E5}" srcOrd="2" destOrd="0" presId="urn:microsoft.com/office/officeart/2008/layout/VerticalCircleList"/>
    <dgm:cxn modelId="{22487845-9896-4CA7-832D-BCC5727AE7D9}" type="presParOf" srcId="{105A270F-33DB-4D22-8C82-17B88399573D}" destId="{3522D282-0719-4015-9DF6-B1042BD46434}" srcOrd="3" destOrd="0" presId="urn:microsoft.com/office/officeart/2008/layout/VerticalCircleList"/>
    <dgm:cxn modelId="{D67D70AF-AD12-405F-AC0F-F33F6F8FE776}" type="presParOf" srcId="{3522D282-0719-4015-9DF6-B1042BD46434}" destId="{3D074717-F818-477D-B0B0-84154EC9D56B}" srcOrd="0" destOrd="0" presId="urn:microsoft.com/office/officeart/2008/layout/VerticalCircleList"/>
    <dgm:cxn modelId="{6F179DB3-DD36-4F5D-B7AF-6B7B4877644E}" type="presParOf" srcId="{3522D282-0719-4015-9DF6-B1042BD46434}" destId="{4395D3B9-2E38-425A-8AA1-4AB6B7436352}" srcOrd="1" destOrd="0" presId="urn:microsoft.com/office/officeart/2008/layout/VerticalCircleList"/>
    <dgm:cxn modelId="{2052F935-0AB0-43FD-98C7-555B271F0D55}" type="presParOf" srcId="{3522D282-0719-4015-9DF6-B1042BD46434}" destId="{C7C7E9AD-AC57-4413-9E40-CF5815AB722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85608-717F-41ED-A0A5-404F6EEA323E}">
      <dsp:nvSpPr>
        <dsp:cNvPr id="0" name=""/>
        <dsp:cNvSpPr/>
      </dsp:nvSpPr>
      <dsp:spPr>
        <a:xfrm>
          <a:off x="2436843" y="1983"/>
          <a:ext cx="4545807" cy="15949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1800" kern="1200" noProof="0" dirty="0"/>
            <a:t>Structural dimension of the PSS required to formalise the PSS offer architecture and its value creation network. </a:t>
          </a:r>
          <a:endParaRPr lang="en-GB" sz="1800" b="1" u="sng" kern="1200" noProof="0" dirty="0"/>
        </a:p>
      </dsp:txBody>
      <dsp:txXfrm>
        <a:off x="2436843" y="201356"/>
        <a:ext cx="3947689" cy="1196235"/>
      </dsp:txXfrm>
    </dsp:sp>
    <dsp:sp modelId="{5B269483-3C43-4274-B012-90B780FCD942}">
      <dsp:nvSpPr>
        <dsp:cNvPr id="0" name=""/>
        <dsp:cNvSpPr/>
      </dsp:nvSpPr>
      <dsp:spPr>
        <a:xfrm>
          <a:off x="12" y="179486"/>
          <a:ext cx="2422445" cy="1225682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PSS 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STRUCTURE</a:t>
          </a:r>
        </a:p>
      </dsp:txBody>
      <dsp:txXfrm>
        <a:off x="59845" y="239319"/>
        <a:ext cx="2302779" cy="1106016"/>
      </dsp:txXfrm>
    </dsp:sp>
    <dsp:sp modelId="{719C073F-AF06-4A9D-B350-3A5CDFE407FD}">
      <dsp:nvSpPr>
        <dsp:cNvPr id="0" name=""/>
        <dsp:cNvSpPr/>
      </dsp:nvSpPr>
      <dsp:spPr>
        <a:xfrm>
          <a:off x="2431307" y="1719532"/>
          <a:ext cx="4556879" cy="2025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1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1800" kern="1200" noProof="0" dirty="0"/>
            <a:t>Behavioural dimension of the PSS. Market behaviours linked to the offer and performances factors associated to organisational capabilities. </a:t>
          </a:r>
        </a:p>
      </dsp:txBody>
      <dsp:txXfrm>
        <a:off x="2431307" y="1972663"/>
        <a:ext cx="3797486" cy="1518786"/>
      </dsp:txXfrm>
    </dsp:sp>
    <dsp:sp modelId="{9A2C8F37-BE01-49F7-9AF7-6F8656B967E4}">
      <dsp:nvSpPr>
        <dsp:cNvPr id="0" name=""/>
        <dsp:cNvSpPr/>
      </dsp:nvSpPr>
      <dsp:spPr>
        <a:xfrm>
          <a:off x="8861" y="1961114"/>
          <a:ext cx="2422445" cy="1541884"/>
        </a:xfrm>
        <a:prstGeom prst="roundRect">
          <a:avLst/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PSS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DYNAMICS</a:t>
          </a:r>
          <a:endParaRPr lang="en-US" sz="2400" b="1" kern="1200" dirty="0"/>
        </a:p>
      </dsp:txBody>
      <dsp:txXfrm>
        <a:off x="84130" y="2036383"/>
        <a:ext cx="2271907" cy="1391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6FB41-7DA0-48DA-AA0E-2C36AE219D2B}">
      <dsp:nvSpPr>
        <dsp:cNvPr id="0" name=""/>
        <dsp:cNvSpPr/>
      </dsp:nvSpPr>
      <dsp:spPr>
        <a:xfrm>
          <a:off x="102070" y="468022"/>
          <a:ext cx="389294" cy="38929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D0F5ED-2E82-465F-81CB-AF897B7F5B7A}">
      <dsp:nvSpPr>
        <dsp:cNvPr id="0" name=""/>
        <dsp:cNvSpPr/>
      </dsp:nvSpPr>
      <dsp:spPr>
        <a:xfrm>
          <a:off x="296718" y="468022"/>
          <a:ext cx="2077025" cy="3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Requirement</a:t>
          </a:r>
        </a:p>
      </dsp:txBody>
      <dsp:txXfrm>
        <a:off x="296718" y="468022"/>
        <a:ext cx="2077025" cy="389294"/>
      </dsp:txXfrm>
    </dsp:sp>
    <dsp:sp modelId="{156AA03C-8B2A-49F2-B27F-1E9E91DFE0BD}">
      <dsp:nvSpPr>
        <dsp:cNvPr id="0" name=""/>
        <dsp:cNvSpPr/>
      </dsp:nvSpPr>
      <dsp:spPr>
        <a:xfrm>
          <a:off x="102070" y="857316"/>
          <a:ext cx="389294" cy="38929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BB8CFA-583D-49DF-B037-604477AC51FA}">
      <dsp:nvSpPr>
        <dsp:cNvPr id="0" name=""/>
        <dsp:cNvSpPr/>
      </dsp:nvSpPr>
      <dsp:spPr>
        <a:xfrm>
          <a:off x="296718" y="857316"/>
          <a:ext cx="2077025" cy="3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Product</a:t>
          </a:r>
        </a:p>
      </dsp:txBody>
      <dsp:txXfrm>
        <a:off x="296718" y="857316"/>
        <a:ext cx="2077025" cy="389294"/>
      </dsp:txXfrm>
    </dsp:sp>
    <dsp:sp modelId="{7CF1110D-ADD3-46EF-BA60-E8E585D03104}">
      <dsp:nvSpPr>
        <dsp:cNvPr id="0" name=""/>
        <dsp:cNvSpPr/>
      </dsp:nvSpPr>
      <dsp:spPr>
        <a:xfrm>
          <a:off x="102070" y="1246610"/>
          <a:ext cx="389294" cy="38929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1D42E5-5811-441A-872F-2E8838BE87E5}">
      <dsp:nvSpPr>
        <dsp:cNvPr id="0" name=""/>
        <dsp:cNvSpPr/>
      </dsp:nvSpPr>
      <dsp:spPr>
        <a:xfrm>
          <a:off x="296718" y="1246610"/>
          <a:ext cx="2077025" cy="3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Service</a:t>
          </a:r>
        </a:p>
      </dsp:txBody>
      <dsp:txXfrm>
        <a:off x="296718" y="1246610"/>
        <a:ext cx="2077025" cy="389294"/>
      </dsp:txXfrm>
    </dsp:sp>
    <dsp:sp modelId="{4395D3B9-2E38-425A-8AA1-4AB6B7436352}">
      <dsp:nvSpPr>
        <dsp:cNvPr id="0" name=""/>
        <dsp:cNvSpPr/>
      </dsp:nvSpPr>
      <dsp:spPr>
        <a:xfrm>
          <a:off x="102070" y="1635904"/>
          <a:ext cx="389294" cy="38929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C7E9AD-AC57-4413-9E40-CF5815AB7223}">
      <dsp:nvSpPr>
        <dsp:cNvPr id="0" name=""/>
        <dsp:cNvSpPr/>
      </dsp:nvSpPr>
      <dsp:spPr>
        <a:xfrm>
          <a:off x="296718" y="1635904"/>
          <a:ext cx="2077025" cy="3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Activity</a:t>
          </a:r>
        </a:p>
      </dsp:txBody>
      <dsp:txXfrm>
        <a:off x="296718" y="1635904"/>
        <a:ext cx="2077025" cy="389294"/>
      </dsp:txXfrm>
    </dsp:sp>
    <dsp:sp modelId="{859BCF67-5DB1-4392-9A53-F93161BD6D5A}">
      <dsp:nvSpPr>
        <dsp:cNvPr id="0" name=""/>
        <dsp:cNvSpPr/>
      </dsp:nvSpPr>
      <dsp:spPr>
        <a:xfrm>
          <a:off x="102070" y="2025198"/>
          <a:ext cx="389294" cy="38929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10E8E1-0862-4421-8D55-A2D0E15AB7CD}">
      <dsp:nvSpPr>
        <dsp:cNvPr id="0" name=""/>
        <dsp:cNvSpPr/>
      </dsp:nvSpPr>
      <dsp:spPr>
        <a:xfrm>
          <a:off x="296718" y="2025198"/>
          <a:ext cx="2077025" cy="3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Organization</a:t>
          </a:r>
        </a:p>
      </dsp:txBody>
      <dsp:txXfrm>
        <a:off x="296718" y="2025198"/>
        <a:ext cx="2077025" cy="389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6FB41-7DA0-48DA-AA0E-2C36AE219D2B}">
      <dsp:nvSpPr>
        <dsp:cNvPr id="0" name=""/>
        <dsp:cNvSpPr/>
      </dsp:nvSpPr>
      <dsp:spPr>
        <a:xfrm>
          <a:off x="102070" y="335309"/>
          <a:ext cx="389294" cy="389294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3D0F5ED-2E82-465F-81CB-AF897B7F5B7A}">
      <dsp:nvSpPr>
        <dsp:cNvPr id="0" name=""/>
        <dsp:cNvSpPr/>
      </dsp:nvSpPr>
      <dsp:spPr>
        <a:xfrm>
          <a:off x="296718" y="335309"/>
          <a:ext cx="2077025" cy="3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Demand</a:t>
          </a:r>
        </a:p>
      </dsp:txBody>
      <dsp:txXfrm>
        <a:off x="296718" y="335309"/>
        <a:ext cx="2077025" cy="389294"/>
      </dsp:txXfrm>
    </dsp:sp>
    <dsp:sp modelId="{156AA03C-8B2A-49F2-B27F-1E9E91DFE0BD}">
      <dsp:nvSpPr>
        <dsp:cNvPr id="0" name=""/>
        <dsp:cNvSpPr/>
      </dsp:nvSpPr>
      <dsp:spPr>
        <a:xfrm>
          <a:off x="102070" y="724603"/>
          <a:ext cx="389294" cy="389294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BB8CFA-583D-49DF-B037-604477AC51FA}">
      <dsp:nvSpPr>
        <dsp:cNvPr id="0" name=""/>
        <dsp:cNvSpPr/>
      </dsp:nvSpPr>
      <dsp:spPr>
        <a:xfrm>
          <a:off x="296718" y="724603"/>
          <a:ext cx="2077025" cy="3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Offer</a:t>
          </a:r>
        </a:p>
      </dsp:txBody>
      <dsp:txXfrm>
        <a:off x="296718" y="724603"/>
        <a:ext cx="2077025" cy="389294"/>
      </dsp:txXfrm>
    </dsp:sp>
    <dsp:sp modelId="{7CF1110D-ADD3-46EF-BA60-E8E585D03104}">
      <dsp:nvSpPr>
        <dsp:cNvPr id="0" name=""/>
        <dsp:cNvSpPr/>
      </dsp:nvSpPr>
      <dsp:spPr>
        <a:xfrm>
          <a:off x="102070" y="1113897"/>
          <a:ext cx="389294" cy="389294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1D42E5-5811-441A-872F-2E8838BE87E5}">
      <dsp:nvSpPr>
        <dsp:cNvPr id="0" name=""/>
        <dsp:cNvSpPr/>
      </dsp:nvSpPr>
      <dsp:spPr>
        <a:xfrm>
          <a:off x="296718" y="1113897"/>
          <a:ext cx="2077025" cy="3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Performance</a:t>
          </a:r>
        </a:p>
      </dsp:txBody>
      <dsp:txXfrm>
        <a:off x="296718" y="1113897"/>
        <a:ext cx="2077025" cy="389294"/>
      </dsp:txXfrm>
    </dsp:sp>
    <dsp:sp modelId="{4395D3B9-2E38-425A-8AA1-4AB6B7436352}">
      <dsp:nvSpPr>
        <dsp:cNvPr id="0" name=""/>
        <dsp:cNvSpPr/>
      </dsp:nvSpPr>
      <dsp:spPr>
        <a:xfrm>
          <a:off x="102070" y="1503191"/>
          <a:ext cx="389294" cy="389294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C7E9AD-AC57-4413-9E40-CF5815AB7223}">
      <dsp:nvSpPr>
        <dsp:cNvPr id="0" name=""/>
        <dsp:cNvSpPr/>
      </dsp:nvSpPr>
      <dsp:spPr>
        <a:xfrm>
          <a:off x="296718" y="1503191"/>
          <a:ext cx="2077025" cy="389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Scenario</a:t>
          </a:r>
        </a:p>
      </dsp:txBody>
      <dsp:txXfrm>
        <a:off x="296718" y="1503191"/>
        <a:ext cx="2077025" cy="389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F390-6B51-0142-909E-2B00B502133B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9928F-3235-4A44-9EFB-721250788F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403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t>19/03/2020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t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BD39898-F82E-4EEE-BDD4-A2BA69C09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3810285"/>
            <a:ext cx="3591018" cy="2245742"/>
          </a:xfrm>
          <a:prstGeom prst="rect">
            <a:avLst/>
          </a:prstGeom>
        </p:spPr>
      </p:pic>
      <p:sp>
        <p:nvSpPr>
          <p:cNvPr id="10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65970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584688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9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hteck 14"/>
          <p:cNvSpPr/>
          <p:nvPr userDrawn="1"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22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33697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8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0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708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46885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4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593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5858882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3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494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820508" cy="132556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9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83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8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40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7850"/>
            <a:ext cx="63722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1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651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98514"/>
            <a:ext cx="5262104" cy="77372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2057400"/>
            <a:ext cx="4629150" cy="38036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40415" y="6433802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hteck 14"/>
          <p:cNvSpPr/>
          <p:nvPr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pic>
        <p:nvPicPr>
          <p:cNvPr id="11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46" y="304776"/>
            <a:ext cx="2215661" cy="1385624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70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Prostokąt 10">
            <a:extLst>
              <a:ext uri="{FF2B5EF4-FFF2-40B4-BE49-F238E27FC236}">
                <a16:creationId xmlns:a16="http://schemas.microsoft.com/office/drawing/2014/main" id="{524DEB3F-15E4-44D2-ACB9-252DFAC42C3C}"/>
              </a:ext>
            </a:extLst>
          </p:cNvPr>
          <p:cNvSpPr/>
          <p:nvPr/>
        </p:nvSpPr>
        <p:spPr>
          <a:xfrm>
            <a:off x="0" y="0"/>
            <a:ext cx="6457950" cy="116632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E500"/>
              </a:solidFill>
            </a:endParaRPr>
          </a:p>
        </p:txBody>
      </p:sp>
      <p:sp>
        <p:nvSpPr>
          <p:cNvPr id="8" name="Prostokąt 11">
            <a:extLst>
              <a:ext uri="{FF2B5EF4-FFF2-40B4-BE49-F238E27FC236}">
                <a16:creationId xmlns:a16="http://schemas.microsoft.com/office/drawing/2014/main" id="{1212ADA7-2006-4598-B475-25951AC3AEFE}"/>
              </a:ext>
            </a:extLst>
          </p:cNvPr>
          <p:cNvSpPr/>
          <p:nvPr/>
        </p:nvSpPr>
        <p:spPr>
          <a:xfrm>
            <a:off x="6457950" y="0"/>
            <a:ext cx="2686050" cy="116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E500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  <p:sp>
        <p:nvSpPr>
          <p:cNvPr id="10" name="Rechteck 14"/>
          <p:cNvSpPr/>
          <p:nvPr userDrawn="1"/>
        </p:nvSpPr>
        <p:spPr>
          <a:xfrm>
            <a:off x="182391" y="6237313"/>
            <a:ext cx="2004472" cy="461665"/>
          </a:xfrm>
          <a:prstGeom prst="rect">
            <a:avLst/>
          </a:prstGeom>
        </p:spPr>
        <p:txBody>
          <a:bodyPr vert="horz" lIns="68580" tIns="34290" rIns="68580" bIns="3429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4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3200" b="1" kern="1200" dirty="0" smtClean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ctrTitle"/>
          </p:nvPr>
        </p:nvSpPr>
        <p:spPr>
          <a:xfrm>
            <a:off x="611560" y="1122363"/>
            <a:ext cx="7992888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dirty="0" smtClean="0"/>
              <a:t>EMSE_02</a:t>
            </a:r>
            <a:br>
              <a:rPr lang="fr-FR" dirty="0" smtClean="0"/>
            </a:br>
            <a:r>
              <a:rPr lang="fr-FR" dirty="0" smtClean="0"/>
              <a:t>Product-Service-System Design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4000" b="0" dirty="0" smtClean="0"/>
              <a:t>Pr. Xavier Boucher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9742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10</a:t>
            </a:fld>
            <a:endParaRPr lang="fr-FR"/>
          </a:p>
        </p:txBody>
      </p:sp>
      <p:pic>
        <p:nvPicPr>
          <p:cNvPr id="2050" name="Picture 2" descr="D:\RECHERCHE\publications\2016-2017\Papier avec Hery\Figures\Figure 5. PSS design method ( integrated PSS design Framework in FA approach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6" y="836712"/>
            <a:ext cx="753824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0"/>
            <a:ext cx="6516216" cy="6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Extended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Functional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Analysis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method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(‘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EFA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method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’ =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result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of collaborative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industrial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research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fr-FR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>
            <a:off x="6143102" y="1412776"/>
            <a:ext cx="193094" cy="36004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outon d’action : Suivant 7">
            <a:hlinkClick r:id="rId3" action="ppaction://hlinksldjump" highlightClick="1"/>
          </p:cNvPr>
          <p:cNvSpPr/>
          <p:nvPr/>
        </p:nvSpPr>
        <p:spPr>
          <a:xfrm>
            <a:off x="6143102" y="2528900"/>
            <a:ext cx="170164" cy="36004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outon d’action : Suivant 8">
            <a:hlinkClick r:id="rId4" action="ppaction://hlinksldjump" highlightClick="1"/>
          </p:cNvPr>
          <p:cNvSpPr/>
          <p:nvPr/>
        </p:nvSpPr>
        <p:spPr>
          <a:xfrm>
            <a:off x="6210420" y="3429000"/>
            <a:ext cx="170164" cy="36004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outon d’action : Suivant 9">
            <a:hlinkClick r:id="rId5" action="ppaction://hlinksldjump" highlightClick="1"/>
          </p:cNvPr>
          <p:cNvSpPr/>
          <p:nvPr/>
        </p:nvSpPr>
        <p:spPr>
          <a:xfrm>
            <a:off x="4932040" y="4653136"/>
            <a:ext cx="170164" cy="36004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7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EFA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method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: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context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analysis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and usage capture</a:t>
            </a:r>
            <a:endParaRPr lang="fr-FR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9294" y="1157695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 err="1" smtClean="0">
                <a:solidFill>
                  <a:srgbClr val="7030A0"/>
                </a:solidFill>
              </a:rPr>
              <a:t>Strategical</a:t>
            </a:r>
            <a:r>
              <a:rPr lang="fr-FR" b="1" i="1" u="sng" dirty="0" smtClean="0">
                <a:solidFill>
                  <a:srgbClr val="7030A0"/>
                </a:solidFill>
              </a:rPr>
              <a:t> contextualisation</a:t>
            </a:r>
            <a:endParaRPr lang="fr-FR" b="1" i="1" u="sng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48472" y="1124744"/>
            <a:ext cx="5076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 smtClean="0">
                <a:solidFill>
                  <a:srgbClr val="7030A0"/>
                </a:solidFill>
              </a:rPr>
              <a:t>Usage </a:t>
            </a:r>
            <a:r>
              <a:rPr lang="fr-FR" b="1" i="1" u="sng" dirty="0" err="1" smtClean="0">
                <a:solidFill>
                  <a:srgbClr val="7030A0"/>
                </a:solidFill>
              </a:rPr>
              <a:t>analysis</a:t>
            </a:r>
            <a:endParaRPr lang="fr-FR" b="1" i="1" u="sng" dirty="0" smtClean="0">
              <a:solidFill>
                <a:srgbClr val="7030A0"/>
              </a:solidFill>
            </a:endParaRPr>
          </a:p>
          <a:p>
            <a:endParaRPr lang="fr-FR" sz="1600" dirty="0"/>
          </a:p>
          <a:p>
            <a:r>
              <a:rPr lang="en-GB" sz="1600" b="1" dirty="0">
                <a:solidFill>
                  <a:srgbClr val="0070C0"/>
                </a:solidFill>
              </a:rPr>
              <a:t>General analysis of the current client/user network of the company. </a:t>
            </a:r>
            <a:endParaRPr lang="en-GB" sz="1600" b="1" dirty="0" smtClean="0">
              <a:solidFill>
                <a:srgbClr val="0070C0"/>
              </a:solidFill>
            </a:endParaRPr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b="1" dirty="0" smtClean="0">
              <a:solidFill>
                <a:srgbClr val="0070C0"/>
              </a:solidFill>
            </a:endParaRPr>
          </a:p>
          <a:p>
            <a:endParaRPr lang="en-GB" sz="1600" b="1" dirty="0">
              <a:solidFill>
                <a:srgbClr val="0070C0"/>
              </a:solidFill>
            </a:endParaRPr>
          </a:p>
          <a:p>
            <a:r>
              <a:rPr lang="en-GB" sz="1600" b="1" dirty="0" smtClean="0">
                <a:solidFill>
                  <a:srgbClr val="0070C0"/>
                </a:solidFill>
              </a:rPr>
              <a:t>A </a:t>
            </a:r>
            <a:r>
              <a:rPr lang="en-GB" sz="1600" b="1" dirty="0">
                <a:solidFill>
                  <a:srgbClr val="0070C0"/>
                </a:solidFill>
              </a:rPr>
              <a:t>narrow number of key users are identified, for specific interviews on usage expectations and </a:t>
            </a:r>
            <a:r>
              <a:rPr lang="en-GB" sz="1600" b="1" dirty="0" smtClean="0">
                <a:solidFill>
                  <a:srgbClr val="0070C0"/>
                </a:solidFill>
              </a:rPr>
              <a:t>client/customer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service opportunities (Client employee training, Solution experimentations,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Innovation constraints for the customer (cost, competencies…), thus added-value of usage </a:t>
            </a:r>
            <a:r>
              <a:rPr lang="en-US" sz="1400" dirty="0" smtClean="0"/>
              <a:t>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Openness to </a:t>
            </a:r>
            <a:r>
              <a:rPr lang="en-US" sz="1400" dirty="0" smtClean="0"/>
              <a:t>collaboration</a:t>
            </a:r>
            <a:endParaRPr lang="fr-FR" sz="1600" dirty="0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0" y="1844824"/>
            <a:ext cx="2736304" cy="2384588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-9294" y="1628800"/>
            <a:ext cx="4067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70C0"/>
                </a:solidFill>
              </a:rPr>
              <a:t>Internal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Environment</a:t>
            </a:r>
            <a:r>
              <a:rPr lang="fr-FR" sz="1600" b="1" dirty="0" smtClean="0">
                <a:solidFill>
                  <a:srgbClr val="0070C0"/>
                </a:solidFill>
              </a:rPr>
              <a:t> versus Service Orientation</a:t>
            </a:r>
            <a:r>
              <a:rPr lang="fr-FR" sz="1600" dirty="0" smtClean="0"/>
              <a:t>: SWOT </a:t>
            </a:r>
            <a:r>
              <a:rPr lang="fr-FR" sz="1600" dirty="0" err="1" smtClean="0"/>
              <a:t>Analysis</a:t>
            </a:r>
            <a:endParaRPr lang="fr-FR" sz="14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i="1" dirty="0" err="1" smtClean="0"/>
              <a:t>Internal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strong</a:t>
            </a:r>
            <a:r>
              <a:rPr lang="fr-FR" sz="1600" i="1" dirty="0" smtClean="0"/>
              <a:t> and </a:t>
            </a:r>
            <a:r>
              <a:rPr lang="fr-FR" sz="1600" i="1" dirty="0" err="1" smtClean="0"/>
              <a:t>weak</a:t>
            </a:r>
            <a:r>
              <a:rPr lang="fr-FR" sz="1600" i="1" dirty="0" smtClean="0"/>
              <a:t> points of the collective </a:t>
            </a:r>
            <a:r>
              <a:rPr lang="fr-FR" sz="1600" i="1" dirty="0" err="1" smtClean="0"/>
              <a:t>competencies</a:t>
            </a:r>
            <a:r>
              <a:rPr lang="fr-FR" sz="1600" i="1" dirty="0" smtClean="0"/>
              <a:t>.</a:t>
            </a:r>
          </a:p>
          <a:p>
            <a:endParaRPr lang="fr-FR" sz="1600" dirty="0"/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External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Environment</a:t>
            </a:r>
            <a:r>
              <a:rPr lang="fr-FR" sz="1600" b="1" dirty="0" smtClean="0">
                <a:solidFill>
                  <a:srgbClr val="0070C0"/>
                </a:solidFill>
              </a:rPr>
              <a:t> versus Service Orientation</a:t>
            </a:r>
            <a:r>
              <a:rPr lang="fr-FR" sz="1600" dirty="0" smtClean="0"/>
              <a:t>: PESTEL </a:t>
            </a:r>
            <a:r>
              <a:rPr lang="fr-FR" sz="1600" dirty="0" err="1" smtClean="0"/>
              <a:t>Analysis</a:t>
            </a:r>
            <a:endParaRPr lang="fr-FR" sz="14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i="1" dirty="0" smtClean="0"/>
              <a:t>Key </a:t>
            </a:r>
            <a:r>
              <a:rPr lang="fr-FR" sz="1600" i="1" dirty="0" err="1" smtClean="0"/>
              <a:t>external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factors</a:t>
            </a:r>
            <a:r>
              <a:rPr lang="fr-FR" sz="1600" i="1" dirty="0" smtClean="0"/>
              <a:t> : </a:t>
            </a:r>
            <a:r>
              <a:rPr lang="fr-FR" sz="1600" i="1" dirty="0" err="1" smtClean="0"/>
              <a:t>Political</a:t>
            </a:r>
            <a:r>
              <a:rPr lang="fr-FR" sz="1600" i="1" dirty="0" smtClean="0"/>
              <a:t>, </a:t>
            </a:r>
            <a:r>
              <a:rPr lang="fr-FR" sz="1600" i="1" dirty="0" err="1" smtClean="0"/>
              <a:t>Economical</a:t>
            </a:r>
            <a:r>
              <a:rPr lang="fr-FR" sz="1600" i="1" dirty="0" smtClean="0"/>
              <a:t>, Social, </a:t>
            </a:r>
            <a:r>
              <a:rPr lang="fr-FR" sz="1600" i="1" dirty="0" err="1" smtClean="0"/>
              <a:t>Technological</a:t>
            </a:r>
            <a:r>
              <a:rPr lang="fr-FR" sz="1600" i="1" dirty="0" smtClean="0"/>
              <a:t>, </a:t>
            </a:r>
            <a:r>
              <a:rPr lang="fr-FR" sz="1600" i="1" dirty="0" err="1" smtClean="0"/>
              <a:t>Ecological</a:t>
            </a:r>
            <a:r>
              <a:rPr lang="fr-FR" sz="1600" i="1" dirty="0" smtClean="0"/>
              <a:t>, </a:t>
            </a:r>
            <a:r>
              <a:rPr lang="fr-FR" sz="1600" i="1" dirty="0" err="1"/>
              <a:t>L</a:t>
            </a:r>
            <a:r>
              <a:rPr lang="fr-FR" sz="1600" i="1" dirty="0" err="1" smtClean="0"/>
              <a:t>egal</a:t>
            </a:r>
            <a:endParaRPr lang="fr-FR" sz="1600" i="1" dirty="0" smtClean="0"/>
          </a:p>
          <a:p>
            <a:endParaRPr lang="fr-FR" sz="1600" dirty="0"/>
          </a:p>
          <a:p>
            <a:r>
              <a:rPr lang="fr-FR" sz="1600" b="1" dirty="0" err="1" smtClean="0">
                <a:solidFill>
                  <a:srgbClr val="0070C0"/>
                </a:solidFill>
              </a:rPr>
              <a:t>Technological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 smtClean="0">
                <a:solidFill>
                  <a:srgbClr val="0070C0"/>
                </a:solidFill>
              </a:rPr>
              <a:t>context</a:t>
            </a:r>
            <a:r>
              <a:rPr lang="fr-FR" sz="1600" b="1" dirty="0" smtClean="0">
                <a:solidFill>
                  <a:srgbClr val="0070C0"/>
                </a:solidFill>
              </a:rPr>
              <a:t>…versus Service Orientation</a:t>
            </a:r>
            <a:r>
              <a:rPr lang="fr-FR" sz="1600" dirty="0" smtClean="0"/>
              <a:t>: </a:t>
            </a:r>
            <a:r>
              <a:rPr lang="fr-FR" sz="1600" dirty="0" err="1" smtClean="0"/>
              <a:t>Technological</a:t>
            </a:r>
            <a:r>
              <a:rPr lang="fr-FR" sz="1600" dirty="0" smtClean="0"/>
              <a:t> and Service Innovation </a:t>
            </a:r>
            <a:r>
              <a:rPr lang="fr-FR" sz="1600" dirty="0" err="1" smtClean="0"/>
              <a:t>factors</a:t>
            </a:r>
            <a:endParaRPr lang="fr-FR" sz="16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i="1" dirty="0" smtClean="0"/>
              <a:t>First identification of key orientations for pertinent innovations on PSS</a:t>
            </a:r>
            <a:endParaRPr lang="fr-FR" sz="1600" i="1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4058650" y="1342361"/>
            <a:ext cx="0" cy="439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outon d'action : Précédent 12">
            <a:hlinkClick r:id="rId3" action="ppaction://hlinksldjump" highlightClick="1"/>
          </p:cNvPr>
          <p:cNvSpPr/>
          <p:nvPr/>
        </p:nvSpPr>
        <p:spPr>
          <a:xfrm>
            <a:off x="7205605" y="5831643"/>
            <a:ext cx="288032" cy="361393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484592" y="581281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Back slide 10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0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EFA </a:t>
            </a:r>
            <a:r>
              <a:rPr lang="fr-FR" sz="3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method</a:t>
            </a:r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: </a:t>
            </a:r>
            <a:r>
              <a:rPr lang="fr-FR" sz="3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study</a:t>
            </a:r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of service </a:t>
            </a:r>
            <a:r>
              <a:rPr lang="fr-FR" sz="3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opportunities</a:t>
            </a:r>
            <a:endParaRPr lang="fr-FR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D:\RECHERCHE\publications\2016-2017\Papier avec Hery\Figures\Figure 9. PSS services ideas and cata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" y="1043834"/>
            <a:ext cx="6683457" cy="51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uton d'action : Précédent 7">
            <a:hlinkClick r:id="rId3" action="ppaction://hlinksldjump" highlightClick="1"/>
          </p:cNvPr>
          <p:cNvSpPr/>
          <p:nvPr/>
        </p:nvSpPr>
        <p:spPr>
          <a:xfrm>
            <a:off x="7210635" y="5248033"/>
            <a:ext cx="288032" cy="361393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489622" y="522920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Back slide 10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1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EFA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method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: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study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of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organisational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industrial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scenarios</a:t>
            </a:r>
            <a:endParaRPr lang="fr-FR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24163"/>
          <a:stretch/>
        </p:blipFill>
        <p:spPr>
          <a:xfrm>
            <a:off x="185057" y="2245627"/>
            <a:ext cx="4212000" cy="36140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1" r="1320" b="4470"/>
          <a:stretch/>
        </p:blipFill>
        <p:spPr bwMode="auto">
          <a:xfrm>
            <a:off x="5016661" y="2768744"/>
            <a:ext cx="4127339" cy="267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921035" y="1781058"/>
            <a:ext cx="2569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C00000"/>
                </a:solidFill>
              </a:rPr>
              <a:t>Structured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modelling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r-FR" b="1" dirty="0" err="1" smtClean="0">
                <a:solidFill>
                  <a:srgbClr val="C00000"/>
                </a:solidFill>
              </a:rPr>
              <a:t>procedure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5057" y="170080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ADOxx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meta-modelling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platform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http://vienna.omilab.org/repo/files/PS3M/PS3M_ic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05" y="2104224"/>
            <a:ext cx="439052" cy="4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703219" y="3667935"/>
            <a:ext cx="72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+</a:t>
            </a:r>
            <a:endParaRPr lang="fr-FR" sz="4400" b="1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379" y="59324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Scenarios :</a:t>
            </a:r>
            <a:r>
              <a:rPr lang="fr-FR" dirty="0" smtClean="0"/>
              <a:t> alternative PSS </a:t>
            </a:r>
            <a:r>
              <a:rPr lang="fr-FR" dirty="0" err="1" smtClean="0"/>
              <a:t>Offers</a:t>
            </a:r>
            <a:r>
              <a:rPr lang="fr-FR" dirty="0" smtClean="0"/>
              <a:t> (Product-</a:t>
            </a:r>
            <a:r>
              <a:rPr lang="fr-FR" dirty="0" err="1" smtClean="0"/>
              <a:t>oriented</a:t>
            </a:r>
            <a:r>
              <a:rPr lang="fr-FR" dirty="0" smtClean="0"/>
              <a:t>, Use-</a:t>
            </a:r>
            <a:r>
              <a:rPr lang="fr-FR" dirty="0" err="1" smtClean="0"/>
              <a:t>oriented</a:t>
            </a:r>
            <a:r>
              <a:rPr lang="fr-FR" dirty="0" smtClean="0"/>
              <a:t>, </a:t>
            </a:r>
            <a:r>
              <a:rPr lang="fr-FR" dirty="0" err="1" smtClean="0"/>
              <a:t>Result-oriented</a:t>
            </a:r>
            <a:r>
              <a:rPr lang="fr-FR" dirty="0" smtClean="0"/>
              <a:t>)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delivered</a:t>
            </a:r>
            <a:r>
              <a:rPr lang="fr-FR" dirty="0" smtClean="0"/>
              <a:t> on the </a:t>
            </a:r>
            <a:r>
              <a:rPr lang="fr-FR" dirty="0" err="1" smtClean="0"/>
              <a:t>market</a:t>
            </a:r>
            <a:r>
              <a:rPr lang="fr-FR" dirty="0" smtClean="0"/>
              <a:t> – Distinct </a:t>
            </a:r>
            <a:r>
              <a:rPr lang="fr-FR" dirty="0" err="1" smtClean="0"/>
              <a:t>actors</a:t>
            </a:r>
            <a:r>
              <a:rPr lang="fr-FR" dirty="0" smtClean="0"/>
              <a:t>, </a:t>
            </a:r>
            <a:r>
              <a:rPr lang="fr-FR" dirty="0" err="1" smtClean="0"/>
              <a:t>processes</a:t>
            </a:r>
            <a:r>
              <a:rPr lang="fr-FR" dirty="0" smtClean="0"/>
              <a:t>,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4" name="Bouton d'action : Précédent 13">
            <a:hlinkClick r:id="rId5" action="ppaction://hlinksldjump" highlightClick="1"/>
          </p:cNvPr>
          <p:cNvSpPr/>
          <p:nvPr/>
        </p:nvSpPr>
        <p:spPr>
          <a:xfrm>
            <a:off x="7205605" y="5831643"/>
            <a:ext cx="288032" cy="361393"/>
          </a:xfrm>
          <a:prstGeom prst="actionButtonBackPrevio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484592" y="581281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Back slide 10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6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87162" y="5409"/>
            <a:ext cx="9144000" cy="6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EFA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method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: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assessment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of performance and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economic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models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for the </a:t>
            </a:r>
            <a:r>
              <a:rPr lang="fr-FR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organisational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scenarios</a:t>
            </a:r>
            <a:endParaRPr lang="fr-FR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95" y="2771418"/>
            <a:ext cx="3941618" cy="165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95" y="4081264"/>
            <a:ext cx="3086120" cy="258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èche courbée vers le bas 10"/>
          <p:cNvSpPr/>
          <p:nvPr/>
        </p:nvSpPr>
        <p:spPr>
          <a:xfrm rot="1346736">
            <a:off x="2199926" y="2447460"/>
            <a:ext cx="1066800" cy="228600"/>
          </a:xfrm>
          <a:prstGeom prst="curvedDownArrow">
            <a:avLst/>
          </a:prstGeom>
          <a:solidFill>
            <a:srgbClr val="A40000"/>
          </a:solidFill>
          <a:ln>
            <a:solidFill>
              <a:srgbClr val="A4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e bas 11"/>
          <p:cNvSpPr/>
          <p:nvPr/>
        </p:nvSpPr>
        <p:spPr>
          <a:xfrm rot="1762346" flipV="1">
            <a:off x="4393989" y="4869855"/>
            <a:ext cx="1066800" cy="228600"/>
          </a:xfrm>
          <a:prstGeom prst="curvedDownArrow">
            <a:avLst/>
          </a:prstGeom>
          <a:solidFill>
            <a:srgbClr val="A40000"/>
          </a:solidFill>
          <a:ln>
            <a:solidFill>
              <a:srgbClr val="A4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itre 5"/>
          <p:cNvSpPr txBox="1">
            <a:spLocks/>
          </p:cNvSpPr>
          <p:nvPr/>
        </p:nvSpPr>
        <p:spPr>
          <a:xfrm>
            <a:off x="-61510" y="908720"/>
            <a:ext cx="6433710" cy="11243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smtClean="0">
                <a:solidFill>
                  <a:schemeClr val="tx1"/>
                </a:solidFill>
              </a:rPr>
              <a:t>PSS </a:t>
            </a:r>
            <a:r>
              <a:rPr lang="fr-FR" sz="1800" dirty="0" err="1" smtClean="0">
                <a:solidFill>
                  <a:schemeClr val="tx1"/>
                </a:solidFill>
              </a:rPr>
              <a:t>Decision-Making</a:t>
            </a:r>
            <a:r>
              <a:rPr lang="fr-FR" sz="1800" dirty="0" smtClean="0">
                <a:solidFill>
                  <a:schemeClr val="tx1"/>
                </a:solidFill>
              </a:rPr>
              <a:t> : </a:t>
            </a:r>
            <a:r>
              <a:rPr lang="fr-FR" sz="1800" dirty="0" err="1" smtClean="0">
                <a:solidFill>
                  <a:schemeClr val="tx1"/>
                </a:solidFill>
              </a:rPr>
              <a:t>add</a:t>
            </a:r>
            <a:r>
              <a:rPr lang="fr-FR" sz="1800" dirty="0" smtClean="0">
                <a:solidFill>
                  <a:schemeClr val="tx1"/>
                </a:solidFill>
              </a:rPr>
              <a:t> to the </a:t>
            </a:r>
            <a:r>
              <a:rPr lang="fr-FR" sz="1800" dirty="0" err="1" smtClean="0">
                <a:solidFill>
                  <a:schemeClr val="tx1"/>
                </a:solidFill>
              </a:rPr>
              <a:t>traditional</a:t>
            </a:r>
            <a:r>
              <a:rPr lang="fr-FR" sz="1800" dirty="0" smtClean="0">
                <a:solidFill>
                  <a:schemeClr val="tx1"/>
                </a:solidFill>
              </a:rPr>
              <a:t> </a:t>
            </a:r>
            <a:r>
              <a:rPr lang="fr-FR" sz="1800" dirty="0">
                <a:solidFill>
                  <a:schemeClr val="tx1"/>
                </a:solidFill>
              </a:rPr>
              <a:t> </a:t>
            </a:r>
            <a:r>
              <a:rPr lang="fr-FR" sz="1800" dirty="0" smtClean="0">
                <a:solidFill>
                  <a:schemeClr val="tx1"/>
                </a:solidFill>
              </a:rPr>
              <a:t>CAD </a:t>
            </a:r>
            <a:r>
              <a:rPr lang="fr-FR" sz="1800" dirty="0" err="1" smtClean="0">
                <a:solidFill>
                  <a:schemeClr val="tx1"/>
                </a:solidFill>
              </a:rPr>
              <a:t>product</a:t>
            </a:r>
            <a:r>
              <a:rPr lang="fr-FR" sz="1800" dirty="0" smtClean="0">
                <a:solidFill>
                  <a:schemeClr val="tx1"/>
                </a:solidFill>
              </a:rPr>
              <a:t> simulation, a simulation of the full value </a:t>
            </a:r>
            <a:r>
              <a:rPr lang="fr-FR" sz="1800" dirty="0" err="1" smtClean="0">
                <a:solidFill>
                  <a:schemeClr val="tx1"/>
                </a:solidFill>
              </a:rPr>
              <a:t>creation</a:t>
            </a:r>
            <a:r>
              <a:rPr lang="fr-FR" sz="1800" dirty="0" smtClean="0">
                <a:solidFill>
                  <a:schemeClr val="tx1"/>
                </a:solidFill>
              </a:rPr>
              <a:t> network </a:t>
            </a:r>
            <a:r>
              <a:rPr lang="fr-FR" sz="1800" dirty="0" err="1" smtClean="0">
                <a:solidFill>
                  <a:schemeClr val="tx1"/>
                </a:solidFill>
              </a:rPr>
              <a:t>designed</a:t>
            </a:r>
            <a:r>
              <a:rPr lang="fr-FR" sz="1800" dirty="0" smtClean="0">
                <a:solidFill>
                  <a:schemeClr val="tx1"/>
                </a:solidFill>
              </a:rPr>
              <a:t> for PSS </a:t>
            </a:r>
            <a:r>
              <a:rPr lang="fr-FR" sz="1800" dirty="0" err="1" smtClean="0">
                <a:solidFill>
                  <a:schemeClr val="tx1"/>
                </a:solidFill>
              </a:rPr>
              <a:t>delivery</a:t>
            </a:r>
            <a:r>
              <a:rPr lang="fr-FR" sz="1800" dirty="0" smtClean="0">
                <a:solidFill>
                  <a:schemeClr val="tx1"/>
                </a:solidFill>
              </a:rPr>
              <a:t>.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167504" y="2182659"/>
            <a:ext cx="293875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PS3A : </a:t>
            </a:r>
            <a:r>
              <a:rPr lang="fr-FR" b="1" dirty="0" smtClean="0">
                <a:solidFill>
                  <a:srgbClr val="FF0000"/>
                </a:solidFill>
              </a:rPr>
              <a:t>PSS </a:t>
            </a:r>
            <a:r>
              <a:rPr lang="fr-FR" b="1" dirty="0" smtClean="0">
                <a:solidFill>
                  <a:srgbClr val="FF0000"/>
                </a:solidFill>
              </a:rPr>
              <a:t>Scenario </a:t>
            </a:r>
            <a:r>
              <a:rPr lang="fr-FR" b="1" dirty="0" smtClean="0">
                <a:solidFill>
                  <a:srgbClr val="FF0000"/>
                </a:solidFill>
              </a:rPr>
              <a:t>Analyser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pic>
        <p:nvPicPr>
          <p:cNvPr id="15" name="Imag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24163"/>
          <a:stretch/>
        </p:blipFill>
        <p:spPr>
          <a:xfrm>
            <a:off x="107504" y="1926686"/>
            <a:ext cx="1712909" cy="1944216"/>
          </a:xfrm>
          <a:prstGeom prst="rect">
            <a:avLst/>
          </a:prstGeom>
        </p:spPr>
      </p:pic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7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101058"/>
            <a:ext cx="6660232" cy="11243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Integrated </a:t>
            </a:r>
            <a:r>
              <a:rPr lang="fr-FR" dirty="0" err="1" smtClean="0"/>
              <a:t>methodology</a:t>
            </a:r>
            <a:r>
              <a:rPr lang="fr-FR" dirty="0" smtClean="0"/>
              <a:t> </a:t>
            </a:r>
            <a:r>
              <a:rPr lang="fr-FR" dirty="0" err="1" smtClean="0"/>
              <a:t>associating</a:t>
            </a:r>
            <a:r>
              <a:rPr lang="fr-FR" dirty="0" smtClean="0"/>
              <a:t> PSS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(PS3M &amp; PS3A)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complementary</a:t>
            </a:r>
            <a:r>
              <a:rPr lang="fr-FR" dirty="0" smtClean="0"/>
              <a:t> design </a:t>
            </a:r>
            <a:r>
              <a:rPr lang="fr-FR" dirty="0" err="1" smtClean="0"/>
              <a:t>tools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0" y="2924944"/>
            <a:ext cx="1367953" cy="19277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Accolade ouvrante 40"/>
          <p:cNvSpPr/>
          <p:nvPr/>
        </p:nvSpPr>
        <p:spPr>
          <a:xfrm>
            <a:off x="2411760" y="1700808"/>
            <a:ext cx="576064" cy="46085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 flipV="1">
            <a:off x="2100951" y="3356992"/>
            <a:ext cx="461665" cy="11782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fr-FR" b="1" dirty="0" smtClean="0"/>
              <a:t>TOOLSET</a:t>
            </a:r>
            <a:endParaRPr lang="fr-FR" b="1" dirty="0"/>
          </a:p>
        </p:txBody>
      </p:sp>
      <p:sp>
        <p:nvSpPr>
          <p:cNvPr id="43" name="ZoneTexte 42"/>
          <p:cNvSpPr txBox="1"/>
          <p:nvPr/>
        </p:nvSpPr>
        <p:spPr>
          <a:xfrm rot="16200000">
            <a:off x="-773825" y="3634111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METHODOLOGY</a:t>
            </a:r>
            <a:endParaRPr lang="fr-FR" b="1" dirty="0"/>
          </a:p>
        </p:txBody>
      </p:sp>
      <p:sp>
        <p:nvSpPr>
          <p:cNvPr id="44" name="Flèche droite 43"/>
          <p:cNvSpPr/>
          <p:nvPr/>
        </p:nvSpPr>
        <p:spPr>
          <a:xfrm>
            <a:off x="1783504" y="3677394"/>
            <a:ext cx="412232" cy="5872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1781633" y="378635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+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2" name="Image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5819978" cy="4680520"/>
          </a:xfrm>
          <a:prstGeom prst="rect">
            <a:avLst/>
          </a:prstGeom>
          <a:noFill/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PSS Design </a:t>
            </a:r>
            <a:r>
              <a:rPr lang="fr-FR" sz="2400" dirty="0" err="1" smtClean="0"/>
              <a:t>problematics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Key </a:t>
            </a:r>
            <a:r>
              <a:rPr lang="fr-FR" sz="2400" dirty="0" smtClean="0"/>
              <a:t>concepts and </a:t>
            </a:r>
            <a:r>
              <a:rPr lang="fr-FR" sz="2400" dirty="0" err="1" smtClean="0"/>
              <a:t>methodologies</a:t>
            </a:r>
            <a:r>
              <a:rPr lang="fr-FR" sz="2400" dirty="0" smtClean="0"/>
              <a:t> </a:t>
            </a:r>
            <a:r>
              <a:rPr lang="fr-FR" sz="2400" dirty="0" smtClean="0"/>
              <a:t>for PSS design</a:t>
            </a:r>
          </a:p>
          <a:p>
            <a:endParaRPr lang="fr-FR" sz="2400" dirty="0"/>
          </a:p>
          <a:p>
            <a:r>
              <a:rPr lang="fr-FR" sz="2400" dirty="0" smtClean="0"/>
              <a:t>Introduction to PS3M </a:t>
            </a:r>
            <a:r>
              <a:rPr lang="fr-FR" sz="2400" dirty="0" smtClean="0"/>
              <a:t>design </a:t>
            </a:r>
            <a:r>
              <a:rPr lang="fr-FR" sz="2400" dirty="0" err="1" smtClean="0"/>
              <a:t>approach</a:t>
            </a:r>
            <a:r>
              <a:rPr lang="fr-FR" sz="2400" dirty="0" smtClean="0"/>
              <a:t> and </a:t>
            </a:r>
            <a:r>
              <a:rPr lang="fr-FR" sz="2400" dirty="0" err="1" smtClean="0"/>
              <a:t>modelling</a:t>
            </a:r>
            <a:r>
              <a:rPr lang="fr-FR" sz="2400" dirty="0" smtClean="0"/>
              <a:t> </a:t>
            </a:r>
            <a:r>
              <a:rPr lang="fr-FR" sz="2400" dirty="0" err="1" smtClean="0"/>
              <a:t>toolkit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39552" y="3356992"/>
            <a:ext cx="8064896" cy="7570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24163"/>
          <a:stretch/>
        </p:blipFill>
        <p:spPr>
          <a:xfrm>
            <a:off x="1815034" y="4260023"/>
            <a:ext cx="3177877" cy="2051876"/>
          </a:xfrm>
          <a:prstGeom prst="rect">
            <a:avLst/>
          </a:prstGeom>
        </p:spPr>
      </p:pic>
      <p:pic>
        <p:nvPicPr>
          <p:cNvPr id="10" name="Picture 2" descr="http://vienna.omilab.org/repo/files/PS3M/PS3M_ic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78" y="4121089"/>
            <a:ext cx="612462" cy="6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4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1026"/>
            <a:ext cx="7211144" cy="720080"/>
          </a:xfrm>
        </p:spPr>
        <p:txBody>
          <a:bodyPr/>
          <a:lstStyle/>
          <a:p>
            <a:r>
              <a:rPr lang="fr-FR" dirty="0" smtClean="0"/>
              <a:t>Utility of the </a:t>
            </a:r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17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14001" y="1564630"/>
            <a:ext cx="76816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i="1" dirty="0" smtClean="0">
                <a:solidFill>
                  <a:srgbClr val="FF0000"/>
                </a:solidFill>
              </a:rPr>
              <a:t>Qualitative </a:t>
            </a:r>
            <a:r>
              <a:rPr lang="fr-FR" i="1" dirty="0" err="1" smtClean="0">
                <a:solidFill>
                  <a:srgbClr val="FF0000"/>
                </a:solidFill>
              </a:rPr>
              <a:t>models</a:t>
            </a:r>
            <a:r>
              <a:rPr lang="fr-FR" i="1" dirty="0" smtClean="0">
                <a:solidFill>
                  <a:srgbClr val="FF0000"/>
                </a:solidFill>
              </a:rPr>
              <a:t>, to capture and structure key </a:t>
            </a:r>
            <a:r>
              <a:rPr lang="fr-FR" i="1" dirty="0" err="1" smtClean="0">
                <a:solidFill>
                  <a:srgbClr val="FF0000"/>
                </a:solidFill>
              </a:rPr>
              <a:t>pieces</a:t>
            </a:r>
            <a:r>
              <a:rPr lang="fr-FR" i="1" dirty="0" smtClean="0">
                <a:solidFill>
                  <a:srgbClr val="FF0000"/>
                </a:solidFill>
              </a:rPr>
              <a:t> of information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i="1" dirty="0" smtClean="0">
                <a:solidFill>
                  <a:srgbClr val="FF0000"/>
                </a:solidFill>
              </a:rPr>
              <a:t>Cognitive support to </a:t>
            </a:r>
            <a:r>
              <a:rPr lang="fr-FR" i="1" dirty="0" err="1" smtClean="0">
                <a:solidFill>
                  <a:srgbClr val="FF0000"/>
                </a:solidFill>
              </a:rPr>
              <a:t>make</a:t>
            </a:r>
            <a:r>
              <a:rPr lang="fr-FR" i="1" dirty="0" smtClean="0">
                <a:solidFill>
                  <a:srgbClr val="FF0000"/>
                </a:solidFill>
              </a:rPr>
              <a:t> explicit all </a:t>
            </a:r>
            <a:r>
              <a:rPr lang="fr-FR" i="1" dirty="0" err="1" smtClean="0">
                <a:solidFill>
                  <a:srgbClr val="FF0000"/>
                </a:solidFill>
              </a:rPr>
              <a:t>pieces</a:t>
            </a:r>
            <a:r>
              <a:rPr lang="fr-FR" i="1" dirty="0" smtClean="0">
                <a:solidFill>
                  <a:srgbClr val="FF0000"/>
                </a:solidFill>
              </a:rPr>
              <a:t> of information </a:t>
            </a:r>
            <a:r>
              <a:rPr lang="fr-FR" i="1" dirty="0" err="1" smtClean="0">
                <a:solidFill>
                  <a:srgbClr val="FF0000"/>
                </a:solidFill>
              </a:rPr>
              <a:t>required</a:t>
            </a:r>
            <a:r>
              <a:rPr lang="fr-FR" i="1" dirty="0" smtClean="0">
                <a:solidFill>
                  <a:srgbClr val="FF0000"/>
                </a:solidFill>
              </a:rPr>
              <a:t> for </a:t>
            </a:r>
            <a:r>
              <a:rPr lang="fr-FR" i="1" dirty="0" err="1" smtClean="0">
                <a:solidFill>
                  <a:srgbClr val="FF0000"/>
                </a:solidFill>
              </a:rPr>
              <a:t>offer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enginering</a:t>
            </a:r>
            <a:r>
              <a:rPr lang="fr-FR" i="1" dirty="0" smtClean="0">
                <a:solidFill>
                  <a:srgbClr val="FF0000"/>
                </a:solidFill>
              </a:rPr>
              <a:t> and help interactions </a:t>
            </a:r>
            <a:r>
              <a:rPr lang="fr-FR" i="1" dirty="0" err="1" smtClean="0">
                <a:solidFill>
                  <a:srgbClr val="FF0000"/>
                </a:solidFill>
              </a:rPr>
              <a:t>among</a:t>
            </a:r>
            <a:r>
              <a:rPr lang="fr-FR" i="1" dirty="0" smtClean="0">
                <a:solidFill>
                  <a:srgbClr val="FF0000"/>
                </a:solidFill>
              </a:rPr>
              <a:t> all design </a:t>
            </a:r>
            <a:r>
              <a:rPr lang="fr-FR" i="1" dirty="0" err="1" smtClean="0">
                <a:solidFill>
                  <a:srgbClr val="FF0000"/>
                </a:solidFill>
              </a:rPr>
              <a:t>actors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://vienna.omilab.org/repo/files/PS3M/PS3M_ic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9940"/>
            <a:ext cx="617073" cy="6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06" y="1268760"/>
            <a:ext cx="9165921" cy="512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7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Modelling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18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77779" cy="414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8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</a:t>
            </a:r>
            <a:r>
              <a:rPr lang="en-US" dirty="0" smtClean="0"/>
              <a:t>structure</a:t>
            </a:r>
            <a:endParaRPr lang="fr-FR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6" name="Diagram 1"/>
          <p:cNvGraphicFramePr/>
          <p:nvPr>
            <p:extLst>
              <p:ext uri="{D42A27DB-BD31-4B8C-83A1-F6EECF244321}">
                <p14:modId xmlns:p14="http://schemas.microsoft.com/office/powerpoint/2010/main" val="3283549444"/>
              </p:ext>
            </p:extLst>
          </p:nvPr>
        </p:nvGraphicFramePr>
        <p:xfrm>
          <a:off x="170048" y="1910825"/>
          <a:ext cx="6997049" cy="374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2"/>
          <p:cNvGraphicFramePr/>
          <p:nvPr>
            <p:extLst>
              <p:ext uri="{D42A27DB-BD31-4B8C-83A1-F6EECF244321}">
                <p14:modId xmlns:p14="http://schemas.microsoft.com/office/powerpoint/2010/main" val="4255543971"/>
              </p:ext>
            </p:extLst>
          </p:nvPr>
        </p:nvGraphicFramePr>
        <p:xfrm>
          <a:off x="7337466" y="1268760"/>
          <a:ext cx="2373744" cy="2882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20"/>
          <p:cNvGraphicFramePr/>
          <p:nvPr>
            <p:extLst>
              <p:ext uri="{D42A27DB-BD31-4B8C-83A1-F6EECF244321}">
                <p14:modId xmlns:p14="http://schemas.microsoft.com/office/powerpoint/2010/main" val="40116917"/>
              </p:ext>
            </p:extLst>
          </p:nvPr>
        </p:nvGraphicFramePr>
        <p:xfrm>
          <a:off x="7332925" y="3556371"/>
          <a:ext cx="2373744" cy="222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796660" y="1541493"/>
            <a:ext cx="1776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C00000"/>
                </a:solidFill>
              </a:rPr>
              <a:t>Modelling</a:t>
            </a:r>
            <a:r>
              <a:rPr lang="fr-FR" b="1" i="1" dirty="0" smtClean="0">
                <a:solidFill>
                  <a:srgbClr val="C00000"/>
                </a:solidFill>
              </a:rPr>
              <a:t> </a:t>
            </a:r>
            <a:r>
              <a:rPr lang="fr-FR" b="1" i="1" dirty="0" err="1" smtClean="0">
                <a:solidFill>
                  <a:srgbClr val="C00000"/>
                </a:solidFill>
              </a:rPr>
              <a:t>Views</a:t>
            </a:r>
            <a:endParaRPr lang="fr-FR" b="1" i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0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992888" cy="238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dirty="0" smtClean="0"/>
              <a:t>Module </a:t>
            </a:r>
            <a:r>
              <a:rPr lang="fr-FR" dirty="0" smtClean="0"/>
              <a:t>3 </a:t>
            </a:r>
            <a:r>
              <a:rPr lang="fr-FR" dirty="0" smtClean="0"/>
              <a:t>: </a:t>
            </a:r>
            <a:r>
              <a:rPr lang="en-GB" dirty="0"/>
              <a:t>Understand PSS design problematics and methodologies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32" y="2297676"/>
            <a:ext cx="1512168" cy="10843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5092" y="3381887"/>
            <a:ext cx="1887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Pr. Xavier Boucher</a:t>
            </a:r>
          </a:p>
        </p:txBody>
      </p:sp>
    </p:spTree>
    <p:extLst>
      <p:ext uri="{BB962C8B-B14F-4D97-AF65-F5344CB8AC3E}">
        <p14:creationId xmlns:p14="http://schemas.microsoft.com/office/powerpoint/2010/main" val="2102337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290" y="92971"/>
            <a:ext cx="8190689" cy="1124316"/>
          </a:xfrm>
        </p:spPr>
        <p:txBody>
          <a:bodyPr>
            <a:noAutofit/>
          </a:bodyPr>
          <a:lstStyle/>
          <a:p>
            <a:r>
              <a:rPr lang="fr-FR" dirty="0" err="1"/>
              <a:t>Example</a:t>
            </a:r>
            <a:r>
              <a:rPr lang="fr-FR" dirty="0"/>
              <a:t> : STRUCTURE- « </a:t>
            </a:r>
            <a:r>
              <a:rPr lang="fr-FR" dirty="0" err="1"/>
              <a:t>Requirement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 »</a:t>
            </a:r>
            <a:br>
              <a:rPr lang="fr-FR" dirty="0"/>
            </a:br>
            <a:endParaRPr lang="fr-FR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l="32813" t="10894" r="8086" b="8337"/>
          <a:stretch/>
        </p:blipFill>
        <p:spPr bwMode="auto">
          <a:xfrm>
            <a:off x="237995" y="1173480"/>
            <a:ext cx="7267705" cy="517721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3733799" y="1165924"/>
            <a:ext cx="5279571" cy="2667000"/>
            <a:chOff x="3733800" y="1055914"/>
            <a:chExt cx="5279571" cy="2667000"/>
          </a:xfrm>
        </p:grpSpPr>
        <p:sp>
          <p:nvSpPr>
            <p:cNvPr id="8" name="Rectangle 7"/>
            <p:cNvSpPr/>
            <p:nvPr/>
          </p:nvSpPr>
          <p:spPr>
            <a:xfrm>
              <a:off x="3733800" y="1055914"/>
              <a:ext cx="5279571" cy="266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 descr="C:\Users\W4DAI\Desktop\SANNSS.png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71" t="2661" r="28891" b="78523"/>
            <a:stretch/>
          </p:blipFill>
          <p:spPr bwMode="auto">
            <a:xfrm>
              <a:off x="3905372" y="1138331"/>
              <a:ext cx="5008729" cy="2412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4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haled.medini\Documents\Mes documents\04_Education\06_NEMO Summer School\00_Summer 2018\Organisation01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1123" r="1105" b="5614"/>
          <a:stretch/>
        </p:blipFill>
        <p:spPr bwMode="auto">
          <a:xfrm>
            <a:off x="240314" y="1230087"/>
            <a:ext cx="7496403" cy="49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089"/>
            <a:ext cx="7812360" cy="1124316"/>
          </a:xfrm>
        </p:spPr>
        <p:txBody>
          <a:bodyPr>
            <a:noAutofit/>
          </a:bodyPr>
          <a:lstStyle/>
          <a:p>
            <a:r>
              <a:rPr lang="fr-FR" dirty="0" err="1"/>
              <a:t>Example</a:t>
            </a:r>
            <a:r>
              <a:rPr lang="fr-FR" dirty="0"/>
              <a:t> : STRUCTURE- « organisation </a:t>
            </a:r>
            <a:r>
              <a:rPr lang="fr-FR" dirty="0" err="1"/>
              <a:t>view</a:t>
            </a:r>
            <a:r>
              <a:rPr lang="fr-FR" dirty="0"/>
              <a:t> »</a:t>
            </a:r>
            <a:br>
              <a:rPr lang="fr-FR" dirty="0"/>
            </a:br>
            <a:endParaRPr lang="fr-FR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21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552135" y="1230087"/>
            <a:ext cx="4321629" cy="3668484"/>
            <a:chOff x="5061857" y="1404257"/>
            <a:chExt cx="2950029" cy="2511343"/>
          </a:xfrm>
        </p:grpSpPr>
        <p:sp>
          <p:nvSpPr>
            <p:cNvPr id="8" name="Rectangle 7"/>
            <p:cNvSpPr/>
            <p:nvPr/>
          </p:nvSpPr>
          <p:spPr>
            <a:xfrm>
              <a:off x="5061857" y="1404257"/>
              <a:ext cx="2950029" cy="25113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 descr="C:\Users\W4DAI\Desktop\SANNSS.png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65" t="62865" r="50226" b="-717"/>
            <a:stretch/>
          </p:blipFill>
          <p:spPr bwMode="auto">
            <a:xfrm>
              <a:off x="5146715" y="1575600"/>
              <a:ext cx="2664000" cy="234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146714" y="1497359"/>
              <a:ext cx="818657" cy="104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7371" y="1497358"/>
              <a:ext cx="1164772" cy="104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67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haled.medini\Documents\Mes documents\04_Education\06_NEMO Summer School\00_Summer 2018\Offer1-01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4"/>
          <a:stretch/>
        </p:blipFill>
        <p:spPr bwMode="auto">
          <a:xfrm>
            <a:off x="546099" y="908720"/>
            <a:ext cx="5174793" cy="55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89" y="88847"/>
            <a:ext cx="7211144" cy="1124316"/>
          </a:xfrm>
        </p:spPr>
        <p:txBody>
          <a:bodyPr>
            <a:normAutofit/>
          </a:bodyPr>
          <a:lstStyle/>
          <a:p>
            <a:r>
              <a:rPr lang="fr-FR" dirty="0" err="1"/>
              <a:t>Example</a:t>
            </a:r>
            <a:r>
              <a:rPr lang="fr-FR" dirty="0"/>
              <a:t> : DYNAMICS- « </a:t>
            </a: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 »</a:t>
            </a:r>
            <a:endParaRPr lang="fr-FR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22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8" t="6250" r="723" b="35814"/>
          <a:stretch/>
        </p:blipFill>
        <p:spPr>
          <a:xfrm>
            <a:off x="3975850" y="1300170"/>
            <a:ext cx="4860000" cy="3276000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1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haled.medini\Documents\Mes documents\04_Education\06_NEMO Summer School\00_Summer 2018\Scenario101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1" b="20190"/>
          <a:stretch/>
        </p:blipFill>
        <p:spPr bwMode="auto">
          <a:xfrm>
            <a:off x="-4467" y="2286951"/>
            <a:ext cx="6419850" cy="361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6135"/>
            <a:ext cx="7211144" cy="1124316"/>
          </a:xfrm>
        </p:spPr>
        <p:txBody>
          <a:bodyPr>
            <a:normAutofit/>
          </a:bodyPr>
          <a:lstStyle/>
          <a:p>
            <a:r>
              <a:rPr lang="fr-FR" dirty="0" err="1"/>
              <a:t>Example</a:t>
            </a:r>
            <a:r>
              <a:rPr lang="fr-FR" dirty="0"/>
              <a:t> : </a:t>
            </a:r>
            <a:r>
              <a:rPr lang="fr-FR" dirty="0" smtClean="0"/>
              <a:t>DYNAMICS - </a:t>
            </a:r>
            <a:r>
              <a:rPr lang="fr-FR" dirty="0"/>
              <a:t>« Scenario </a:t>
            </a:r>
            <a:r>
              <a:rPr lang="fr-FR" dirty="0" err="1"/>
              <a:t>view</a:t>
            </a:r>
            <a:r>
              <a:rPr lang="fr-FR" dirty="0"/>
              <a:t> »</a:t>
            </a:r>
            <a:endParaRPr lang="fr-FR" sz="4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23</a:t>
            </a:fld>
            <a:endParaRPr lang="fr-FR"/>
          </a:p>
        </p:txBody>
      </p:sp>
      <p:pic>
        <p:nvPicPr>
          <p:cNvPr id="7" name="Picture 8" descr="Scenario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5" t="31482" r="44151" b="57924"/>
          <a:stretch>
            <a:fillRect/>
          </a:stretch>
        </p:blipFill>
        <p:spPr bwMode="auto">
          <a:xfrm>
            <a:off x="3517489" y="1575951"/>
            <a:ext cx="5365253" cy="2840201"/>
          </a:xfrm>
          <a:prstGeom prst="rect">
            <a:avLst/>
          </a:prstGeom>
          <a:noFill/>
          <a:ln w="2540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2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PSS Design </a:t>
            </a:r>
            <a:r>
              <a:rPr lang="fr-FR" sz="2400" dirty="0" err="1" smtClean="0"/>
              <a:t>problematics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Key </a:t>
            </a:r>
            <a:r>
              <a:rPr lang="fr-FR" sz="2400" dirty="0" smtClean="0"/>
              <a:t>concepts and </a:t>
            </a:r>
            <a:r>
              <a:rPr lang="fr-FR" sz="2400" dirty="0" err="1" smtClean="0"/>
              <a:t>methodologies</a:t>
            </a:r>
            <a:r>
              <a:rPr lang="fr-FR" sz="2400" dirty="0" smtClean="0"/>
              <a:t> </a:t>
            </a:r>
            <a:r>
              <a:rPr lang="fr-FR" sz="2400" dirty="0" smtClean="0"/>
              <a:t>for PSS design</a:t>
            </a:r>
          </a:p>
          <a:p>
            <a:endParaRPr lang="fr-FR" sz="2400" dirty="0"/>
          </a:p>
          <a:p>
            <a:r>
              <a:rPr lang="fr-FR" sz="2400" dirty="0" smtClean="0"/>
              <a:t>Introduction to PS3M </a:t>
            </a:r>
            <a:r>
              <a:rPr lang="fr-FR" sz="2400" dirty="0" smtClean="0"/>
              <a:t>design </a:t>
            </a:r>
            <a:r>
              <a:rPr lang="fr-FR" sz="2400" dirty="0" err="1" smtClean="0"/>
              <a:t>approach</a:t>
            </a:r>
            <a:r>
              <a:rPr lang="fr-FR" sz="2400" dirty="0" smtClean="0"/>
              <a:t> and </a:t>
            </a:r>
            <a:r>
              <a:rPr lang="fr-FR" sz="2400" dirty="0" err="1" smtClean="0"/>
              <a:t>modelling</a:t>
            </a:r>
            <a:r>
              <a:rPr lang="fr-FR" sz="2400" dirty="0" smtClean="0"/>
              <a:t> </a:t>
            </a:r>
            <a:r>
              <a:rPr lang="fr-FR" sz="2400" dirty="0" err="1" smtClean="0"/>
              <a:t>toolkit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539552" y="1608795"/>
            <a:ext cx="8064896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77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467544" y="1988840"/>
            <a:ext cx="8208912" cy="40324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5639" y="25286"/>
            <a:ext cx="7488832" cy="990437"/>
          </a:xfrm>
        </p:spPr>
        <p:txBody>
          <a:bodyPr>
            <a:noAutofit/>
          </a:bodyPr>
          <a:lstStyle/>
          <a:p>
            <a:r>
              <a:rPr lang="fr-FR" dirty="0" smtClean="0"/>
              <a:t>PSS : a high </a:t>
            </a:r>
            <a:r>
              <a:rPr lang="fr-FR" dirty="0" err="1" smtClean="0"/>
              <a:t>complexity</a:t>
            </a:r>
            <a:r>
              <a:rPr lang="fr-FR" dirty="0" smtClean="0"/>
              <a:t> of system engineering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02536" y="1433054"/>
            <a:ext cx="8954481" cy="741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designing</a:t>
            </a:r>
            <a:r>
              <a:rPr lang="fr-FR" dirty="0" smtClean="0"/>
              <a:t> a PSS, </a:t>
            </a:r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analyse and design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203848" y="2221414"/>
            <a:ext cx="29523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 </a:t>
            </a:r>
            <a:r>
              <a:rPr lang="fr-FR" sz="1200" dirty="0" err="1" smtClean="0"/>
              <a:t>Market</a:t>
            </a:r>
            <a:endParaRPr lang="fr-FR" sz="1200" dirty="0" smtClean="0"/>
          </a:p>
          <a:p>
            <a:pPr algn="ctr"/>
            <a:r>
              <a:rPr lang="fr-FR" sz="1200" dirty="0" smtClean="0"/>
              <a:t>A user population</a:t>
            </a:r>
          </a:p>
          <a:p>
            <a:pPr algn="ctr"/>
            <a:endParaRPr lang="fr-FR" sz="1200" dirty="0"/>
          </a:p>
          <a:p>
            <a:pPr algn="ctr"/>
            <a:r>
              <a:rPr lang="fr-FR" sz="1200" i="1" dirty="0" err="1" smtClean="0"/>
              <a:t>Which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behaviours</a:t>
            </a:r>
            <a:r>
              <a:rPr lang="fr-FR" sz="1200" i="1" dirty="0" smtClean="0"/>
              <a:t> ?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463677" y="3445550"/>
            <a:ext cx="244827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Usage Delivery</a:t>
            </a:r>
          </a:p>
          <a:p>
            <a:pPr algn="ctr"/>
            <a:endParaRPr lang="fr-FR" sz="1200" dirty="0"/>
          </a:p>
          <a:p>
            <a:pPr algn="ctr"/>
            <a:r>
              <a:rPr lang="fr-FR" sz="1200" i="1" dirty="0" err="1" smtClean="0"/>
              <a:t>Which</a:t>
            </a:r>
            <a:r>
              <a:rPr lang="fr-FR" sz="1200" i="1" dirty="0" smtClean="0"/>
              <a:t> interactions </a:t>
            </a:r>
            <a:r>
              <a:rPr lang="fr-FR" sz="1200" i="1" dirty="0" err="1" smtClean="0"/>
              <a:t>between</a:t>
            </a:r>
            <a:r>
              <a:rPr lang="fr-FR" sz="1200" i="1" dirty="0" smtClean="0"/>
              <a:t> the </a:t>
            </a:r>
            <a:r>
              <a:rPr lang="fr-FR" sz="1200" i="1" dirty="0" err="1" smtClean="0"/>
              <a:t>offer</a:t>
            </a:r>
            <a:r>
              <a:rPr lang="fr-FR" sz="1200" i="1" dirty="0" smtClean="0"/>
              <a:t>, the clients, the </a:t>
            </a:r>
            <a:r>
              <a:rPr lang="fr-FR" sz="1200" i="1" dirty="0" err="1" smtClean="0"/>
              <a:t>users</a:t>
            </a:r>
            <a:r>
              <a:rPr lang="fr-FR" sz="1200" i="1" dirty="0" smtClean="0"/>
              <a:t> ?</a:t>
            </a:r>
            <a:endParaRPr lang="fr-FR" sz="12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940152" y="4518536"/>
            <a:ext cx="24482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 production system and value </a:t>
            </a:r>
            <a:r>
              <a:rPr lang="fr-FR" sz="1200" dirty="0" err="1" smtClean="0"/>
              <a:t>creation</a:t>
            </a:r>
            <a:r>
              <a:rPr lang="fr-FR" sz="1200" dirty="0" smtClean="0"/>
              <a:t> network</a:t>
            </a:r>
          </a:p>
          <a:p>
            <a:pPr algn="ctr"/>
            <a:endParaRPr lang="fr-FR" sz="1200" dirty="0"/>
          </a:p>
          <a:p>
            <a:pPr algn="ctr"/>
            <a:r>
              <a:rPr lang="fr-FR" sz="1200" i="1" dirty="0" err="1" smtClean="0"/>
              <a:t>Which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industrial</a:t>
            </a:r>
            <a:r>
              <a:rPr lang="fr-FR" sz="1200" i="1" dirty="0" smtClean="0"/>
              <a:t> organisation ? </a:t>
            </a:r>
            <a:r>
              <a:rPr lang="fr-FR" sz="1200" i="1" dirty="0" err="1" smtClean="0"/>
              <a:t>Which</a:t>
            </a:r>
            <a:r>
              <a:rPr lang="fr-FR" sz="1200" i="1" dirty="0" smtClean="0"/>
              <a:t> interfaces </a:t>
            </a:r>
            <a:r>
              <a:rPr lang="fr-FR" sz="1200" i="1" dirty="0" err="1" smtClean="0"/>
              <a:t>between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manufacturing</a:t>
            </a:r>
            <a:r>
              <a:rPr lang="fr-FR" sz="1200" i="1" dirty="0" smtClean="0"/>
              <a:t> and service </a:t>
            </a:r>
            <a:r>
              <a:rPr lang="fr-FR" sz="1200" i="1" dirty="0" err="1" smtClean="0"/>
              <a:t>delivery</a:t>
            </a:r>
            <a:r>
              <a:rPr lang="fr-FR" sz="1200" i="1" dirty="0" smtClean="0"/>
              <a:t> ? Etc…</a:t>
            </a:r>
            <a:endParaRPr lang="fr-FR" sz="12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55576" y="4518536"/>
            <a:ext cx="24482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An </a:t>
            </a:r>
            <a:r>
              <a:rPr lang="fr-FR" sz="1200" dirty="0" err="1" smtClean="0"/>
              <a:t>integrated</a:t>
            </a:r>
            <a:r>
              <a:rPr lang="fr-FR" sz="1200" dirty="0" smtClean="0"/>
              <a:t> </a:t>
            </a:r>
            <a:r>
              <a:rPr lang="fr-FR" sz="1200" dirty="0" err="1" smtClean="0"/>
              <a:t>offer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{</a:t>
            </a:r>
            <a:r>
              <a:rPr lang="fr-FR" sz="1200" dirty="0" err="1" smtClean="0"/>
              <a:t>products</a:t>
            </a:r>
            <a:r>
              <a:rPr lang="fr-FR" sz="1200" dirty="0" smtClean="0"/>
              <a:t> &amp; services}</a:t>
            </a:r>
          </a:p>
          <a:p>
            <a:pPr algn="ctr"/>
            <a:endParaRPr lang="fr-FR" sz="1200" dirty="0"/>
          </a:p>
          <a:p>
            <a:pPr algn="ctr"/>
            <a:r>
              <a:rPr lang="fr-FR" sz="1200" i="1" dirty="0" err="1" smtClean="0"/>
              <a:t>Which</a:t>
            </a:r>
            <a:r>
              <a:rPr lang="fr-FR" sz="1200" i="1" dirty="0" smtClean="0"/>
              <a:t> innovation </a:t>
            </a:r>
            <a:r>
              <a:rPr lang="fr-FR" sz="1200" i="1" dirty="0" err="1" smtClean="0"/>
              <a:t>strategy</a:t>
            </a:r>
            <a:r>
              <a:rPr lang="fr-FR" sz="1200" i="1" dirty="0" smtClean="0"/>
              <a:t>? </a:t>
            </a:r>
            <a:r>
              <a:rPr lang="fr-FR" sz="1200" i="1" dirty="0" err="1" smtClean="0"/>
              <a:t>Which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offer</a:t>
            </a:r>
            <a:r>
              <a:rPr lang="fr-FR" sz="1200" i="1" dirty="0" smtClean="0"/>
              <a:t> ? </a:t>
            </a:r>
            <a:r>
              <a:rPr lang="fr-FR" sz="1200" i="1" dirty="0" err="1" smtClean="0"/>
              <a:t>Which</a:t>
            </a:r>
            <a:r>
              <a:rPr lang="fr-FR" sz="1200" i="1" dirty="0" smtClean="0"/>
              <a:t> service packages ? </a:t>
            </a:r>
            <a:r>
              <a:rPr lang="fr-FR" sz="1200" i="1" dirty="0" err="1" smtClean="0"/>
              <a:t>Which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customer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relationship</a:t>
            </a:r>
            <a:r>
              <a:rPr lang="fr-FR" sz="1200" i="1" dirty="0" smtClean="0"/>
              <a:t> system ?</a:t>
            </a:r>
            <a:endParaRPr lang="fr-FR" sz="12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11560" y="2077398"/>
            <a:ext cx="166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A </a:t>
            </a:r>
            <a:r>
              <a:rPr lang="fr-FR" b="1" i="1" dirty="0" err="1" smtClean="0"/>
              <a:t>societal</a:t>
            </a:r>
            <a:r>
              <a:rPr lang="fr-FR" b="1" i="1" dirty="0" smtClean="0"/>
              <a:t> </a:t>
            </a:r>
            <a:r>
              <a:rPr lang="fr-FR" b="1" i="1" dirty="0" err="1" smtClean="0"/>
              <a:t>Environment</a:t>
            </a:r>
            <a:endParaRPr lang="fr-FR" b="1" i="1" dirty="0"/>
          </a:p>
        </p:txBody>
      </p:sp>
      <p:cxnSp>
        <p:nvCxnSpPr>
          <p:cNvPr id="14" name="Connecteur droit 13"/>
          <p:cNvCxnSpPr>
            <a:endCxn id="10" idx="0"/>
          </p:cNvCxnSpPr>
          <p:nvPr/>
        </p:nvCxnSpPr>
        <p:spPr>
          <a:xfrm flipH="1">
            <a:off x="1979712" y="2636912"/>
            <a:ext cx="1224136" cy="188162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156176" y="2646621"/>
            <a:ext cx="1008112" cy="188162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203848" y="5220742"/>
            <a:ext cx="2736304" cy="97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8" idx="0"/>
          </p:cNvCxnSpPr>
          <p:nvPr/>
        </p:nvCxnSpPr>
        <p:spPr>
          <a:xfrm>
            <a:off x="4687813" y="3052411"/>
            <a:ext cx="0" cy="39313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911949" y="4276547"/>
            <a:ext cx="244227" cy="25169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3131840" y="4276547"/>
            <a:ext cx="331837" cy="25169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2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6332" y="1180232"/>
            <a:ext cx="7211144" cy="741469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designing</a:t>
            </a:r>
            <a:r>
              <a:rPr lang="fr-FR" dirty="0" smtClean="0"/>
              <a:t> a PSS </a:t>
            </a:r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design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6381750"/>
            <a:ext cx="869950" cy="36036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16225" y="1700807"/>
            <a:ext cx="6327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 smtClean="0">
                <a:ea typeface="ＭＳ Ｐゴシック" pitchFamily="34" charset="-128"/>
              </a:rPr>
              <a:t>Design Value </a:t>
            </a:r>
            <a:r>
              <a:rPr lang="fr-FR" sz="1600" b="1" dirty="0" err="1" smtClean="0">
                <a:ea typeface="ＭＳ Ｐゴシック" pitchFamily="34" charset="-128"/>
              </a:rPr>
              <a:t>Creation</a:t>
            </a:r>
            <a:r>
              <a:rPr lang="fr-FR" sz="1600" b="1" dirty="0" smtClean="0">
                <a:ea typeface="ＭＳ Ｐゴシック" pitchFamily="34" charset="-128"/>
              </a:rPr>
              <a:t> </a:t>
            </a:r>
            <a:r>
              <a:rPr lang="fr-FR" sz="1600" b="1" dirty="0" err="1" smtClean="0">
                <a:ea typeface="ＭＳ Ｐゴシック" pitchFamily="34" charset="-128"/>
              </a:rPr>
              <a:t>Processes</a:t>
            </a:r>
            <a:endParaRPr lang="fr-FR" sz="1600" b="1" dirty="0">
              <a:ea typeface="ＭＳ Ｐゴシック" pitchFamily="34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400" dirty="0" err="1" smtClean="0">
                <a:ea typeface="ＭＳ Ｐゴシック" pitchFamily="34" charset="-128"/>
              </a:rPr>
              <a:t>Specification</a:t>
            </a:r>
            <a:r>
              <a:rPr lang="fr-FR" sz="1400" dirty="0" smtClean="0">
                <a:ea typeface="ＭＳ Ｐゴシック" pitchFamily="34" charset="-128"/>
              </a:rPr>
              <a:t> of the value </a:t>
            </a:r>
            <a:r>
              <a:rPr lang="fr-FR" sz="1400" dirty="0" err="1" smtClean="0">
                <a:ea typeface="ＭＳ Ｐゴシック" pitchFamily="34" charset="-128"/>
              </a:rPr>
              <a:t>offer</a:t>
            </a:r>
            <a:r>
              <a:rPr lang="fr-FR" sz="1400" dirty="0" smtClean="0">
                <a:ea typeface="ＭＳ Ｐゴシック" pitchFamily="34" charset="-128"/>
              </a:rPr>
              <a:t>, configuration of the value </a:t>
            </a:r>
            <a:r>
              <a:rPr lang="fr-FR" sz="1400" dirty="0" err="1" smtClean="0">
                <a:ea typeface="ＭＳ Ｐゴシック" pitchFamily="34" charset="-128"/>
              </a:rPr>
              <a:t>creation</a:t>
            </a:r>
            <a:r>
              <a:rPr lang="fr-FR" sz="1400" dirty="0" smtClean="0">
                <a:ea typeface="ＭＳ Ｐゴシック" pitchFamily="34" charset="-128"/>
              </a:rPr>
              <a:t> network</a:t>
            </a:r>
            <a:endParaRPr lang="fr-FR" sz="1400" dirty="0">
              <a:ea typeface="ＭＳ Ｐゴシック" pitchFamily="34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400" dirty="0" err="1" smtClean="0">
                <a:ea typeface="ＭＳ Ｐゴシック" pitchFamily="34" charset="-128"/>
              </a:rPr>
              <a:t>Identify</a:t>
            </a:r>
            <a:r>
              <a:rPr lang="fr-FR" sz="1400" dirty="0" smtClean="0">
                <a:ea typeface="ＭＳ Ｐゴシック" pitchFamily="34" charset="-128"/>
              </a:rPr>
              <a:t>/analyse the key value </a:t>
            </a:r>
            <a:r>
              <a:rPr lang="fr-FR" sz="1400" dirty="0" err="1" smtClean="0">
                <a:ea typeface="ＭＳ Ｐゴシック" pitchFamily="34" charset="-128"/>
              </a:rPr>
              <a:t>creation</a:t>
            </a:r>
            <a:r>
              <a:rPr lang="fr-FR" sz="1400" dirty="0" smtClean="0">
                <a:ea typeface="ＭＳ Ｐゴシック" pitchFamily="34" charset="-128"/>
              </a:rPr>
              <a:t> </a:t>
            </a:r>
            <a:r>
              <a:rPr lang="fr-FR" sz="1400" dirty="0" err="1" smtClean="0">
                <a:ea typeface="ＭＳ Ｐゴシック" pitchFamily="34" charset="-128"/>
              </a:rPr>
              <a:t>factors</a:t>
            </a:r>
            <a:endParaRPr lang="fr-FR" sz="1400" dirty="0">
              <a:ea typeface="ＭＳ Ｐゴシック" pitchFamily="34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400" dirty="0" smtClean="0">
                <a:ea typeface="ＭＳ Ｐゴシック" pitchFamily="34" charset="-128"/>
              </a:rPr>
              <a:t>Configure and manage distinct business </a:t>
            </a:r>
            <a:r>
              <a:rPr lang="fr-FR" sz="1400" dirty="0" err="1" smtClean="0">
                <a:ea typeface="ＭＳ Ｐゴシック" pitchFamily="34" charset="-128"/>
              </a:rPr>
              <a:t>models</a:t>
            </a:r>
            <a:r>
              <a:rPr lang="fr-FR" sz="1400" dirty="0" smtClean="0">
                <a:ea typeface="ＭＳ Ｐゴシック" pitchFamily="34" charset="-128"/>
              </a:rPr>
              <a:t> </a:t>
            </a:r>
            <a:r>
              <a:rPr lang="fr-FR" sz="1400" dirty="0" err="1" smtClean="0">
                <a:ea typeface="ＭＳ Ｐゴシック" pitchFamily="34" charset="-128"/>
              </a:rPr>
              <a:t>depending</a:t>
            </a:r>
            <a:r>
              <a:rPr lang="fr-FR" sz="1400" dirty="0" smtClean="0">
                <a:ea typeface="ＭＳ Ｐゴシック" pitchFamily="34" charset="-128"/>
              </a:rPr>
              <a:t> on </a:t>
            </a:r>
            <a:r>
              <a:rPr lang="fr-FR" sz="1400" dirty="0" err="1" smtClean="0">
                <a:ea typeface="ＭＳ Ｐゴシック" pitchFamily="34" charset="-128"/>
              </a:rPr>
              <a:t>each</a:t>
            </a:r>
            <a:r>
              <a:rPr lang="fr-FR" sz="1400" dirty="0" smtClean="0">
                <a:ea typeface="ＭＳ Ｐゴシック" pitchFamily="34" charset="-128"/>
              </a:rPr>
              <a:t> </a:t>
            </a:r>
            <a:r>
              <a:rPr lang="fr-FR" sz="1400" dirty="0" err="1" smtClean="0">
                <a:ea typeface="ＭＳ Ｐゴシック" pitchFamily="34" charset="-128"/>
              </a:rPr>
              <a:t>contextual</a:t>
            </a:r>
            <a:r>
              <a:rPr lang="fr-FR" sz="1400" dirty="0" smtClean="0">
                <a:ea typeface="ＭＳ Ｐゴシック" pitchFamily="34" charset="-128"/>
              </a:rPr>
              <a:t> situation</a:t>
            </a:r>
            <a:endParaRPr lang="fr-FR" sz="1400" dirty="0">
              <a:ea typeface="ＭＳ Ｐゴシック" pitchFamily="34" charset="-12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2780928"/>
            <a:ext cx="7597775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 dirty="0" smtClean="0"/>
              <a:t>Design </a:t>
            </a:r>
            <a:r>
              <a:rPr lang="fr-FR" sz="1600" b="1" dirty="0" err="1" smtClean="0"/>
              <a:t>Economic</a:t>
            </a:r>
            <a:r>
              <a:rPr lang="fr-FR" sz="1600" b="1" dirty="0" smtClean="0"/>
              <a:t> </a:t>
            </a:r>
            <a:r>
              <a:rPr lang="fr-FR" sz="1600" b="1" dirty="0" err="1"/>
              <a:t>M</a:t>
            </a:r>
            <a:r>
              <a:rPr lang="fr-FR" sz="1600" b="1" dirty="0" err="1" smtClean="0"/>
              <a:t>odels</a:t>
            </a:r>
            <a:r>
              <a:rPr lang="fr-FR" sz="1600" b="1" dirty="0" smtClean="0"/>
              <a:t> (</a:t>
            </a:r>
            <a:r>
              <a:rPr lang="fr-FR" sz="1600" b="1" dirty="0" err="1" smtClean="0"/>
              <a:t>costs</a:t>
            </a:r>
            <a:r>
              <a:rPr lang="fr-FR" sz="1600" b="1" dirty="0" smtClean="0"/>
              <a:t>/revenues</a:t>
            </a:r>
            <a:r>
              <a:rPr lang="fr-FR" sz="1600" b="1" dirty="0"/>
              <a:t>)</a:t>
            </a: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Availability</a:t>
            </a:r>
            <a:r>
              <a:rPr lang="fr-FR" sz="1400" dirty="0" smtClean="0"/>
              <a:t> or performance sale ?</a:t>
            </a:r>
            <a:endParaRPr lang="fr-FR" sz="1400" dirty="0"/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/>
              <a:t> Share the </a:t>
            </a:r>
            <a:r>
              <a:rPr lang="fr-FR" sz="1400" dirty="0" err="1" smtClean="0"/>
              <a:t>added</a:t>
            </a:r>
            <a:r>
              <a:rPr lang="fr-FR" sz="1400" dirty="0" smtClean="0"/>
              <a:t>-value </a:t>
            </a:r>
            <a:r>
              <a:rPr lang="fr-FR" sz="1400" dirty="0" err="1" smtClean="0"/>
              <a:t>amongst</a:t>
            </a:r>
            <a:r>
              <a:rPr lang="fr-FR" sz="1400" dirty="0" smtClean="0"/>
              <a:t> all </a:t>
            </a:r>
            <a:r>
              <a:rPr lang="fr-FR" sz="1400" dirty="0" err="1" smtClean="0"/>
              <a:t>partners</a:t>
            </a:r>
            <a:r>
              <a:rPr lang="fr-FR" sz="1400" dirty="0" smtClean="0"/>
              <a:t> of the value </a:t>
            </a:r>
            <a:r>
              <a:rPr lang="fr-FR" sz="1400" dirty="0" err="1" smtClean="0"/>
              <a:t>creation</a:t>
            </a:r>
            <a:r>
              <a:rPr lang="fr-FR" sz="1400" dirty="0" smtClean="0"/>
              <a:t> network</a:t>
            </a:r>
            <a:endParaRPr lang="fr-FR" sz="1400" dirty="0"/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/>
              <a:t> Impacts of obsolescence, Impacts of service </a:t>
            </a:r>
            <a:r>
              <a:rPr lang="fr-FR" sz="1400" dirty="0" err="1" smtClean="0"/>
              <a:t>contracts</a:t>
            </a:r>
            <a:r>
              <a:rPr lang="fr-FR" sz="1400" dirty="0" smtClean="0"/>
              <a:t> on cash </a:t>
            </a:r>
            <a:r>
              <a:rPr lang="fr-FR" sz="1400" dirty="0" err="1" smtClean="0"/>
              <a:t>flows</a:t>
            </a:r>
            <a:r>
              <a:rPr lang="fr-FR" sz="1400" dirty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mid</a:t>
            </a:r>
            <a:r>
              <a:rPr lang="fr-FR" sz="1400" dirty="0" smtClean="0"/>
              <a:t> and long </a:t>
            </a:r>
            <a:r>
              <a:rPr lang="fr-FR" sz="1400" dirty="0" err="1" smtClean="0"/>
              <a:t>term</a:t>
            </a:r>
            <a:r>
              <a:rPr lang="fr-FR" sz="1400" dirty="0" smtClean="0"/>
              <a:t>)….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19856" y="4348627"/>
            <a:ext cx="5392737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 dirty="0" smtClean="0"/>
              <a:t>Design and manage life-cycles</a:t>
            </a:r>
            <a:endParaRPr lang="fr-FR" sz="1600" b="1" dirty="0"/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/>
              <a:t>Information System, </a:t>
            </a:r>
            <a:r>
              <a:rPr lang="fr-FR" sz="1400" dirty="0"/>
              <a:t>PLM, </a:t>
            </a:r>
            <a:r>
              <a:rPr lang="fr-FR" sz="1400" dirty="0" err="1" smtClean="0"/>
              <a:t>traçeability</a:t>
            </a:r>
            <a:r>
              <a:rPr lang="fr-FR" sz="1400" dirty="0" smtClean="0"/>
              <a:t> </a:t>
            </a:r>
            <a:r>
              <a:rPr lang="fr-FR" sz="1400" dirty="0"/>
              <a:t>?</a:t>
            </a:r>
          </a:p>
          <a:p>
            <a:pPr eaLnBrk="1" hangingPunct="1">
              <a:buFont typeface="Arial" charset="0"/>
              <a:buChar char="•"/>
            </a:pPr>
            <a:r>
              <a:rPr lang="fr-FR" sz="1400" dirty="0" smtClean="0"/>
              <a:t>Environnemental performance </a:t>
            </a:r>
            <a:r>
              <a:rPr lang="fr-FR" sz="1400" dirty="0"/>
              <a:t>?</a:t>
            </a:r>
          </a:p>
          <a:p>
            <a:pPr eaLnBrk="1" hangingPunct="1">
              <a:buFont typeface="Arial" charset="0"/>
              <a:buChar char="•"/>
            </a:pPr>
            <a:r>
              <a:rPr lang="fr-FR" sz="1400" dirty="0" err="1" smtClean="0"/>
              <a:t>Interdependence</a:t>
            </a:r>
            <a:r>
              <a:rPr lang="fr-FR" sz="1400" dirty="0" smtClean="0"/>
              <a:t>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</a:t>
            </a:r>
            <a:r>
              <a:rPr lang="fr-FR" sz="1400" dirty="0" err="1" smtClean="0"/>
              <a:t>product</a:t>
            </a:r>
            <a:r>
              <a:rPr lang="fr-FR" sz="1400" dirty="0" smtClean="0"/>
              <a:t> life-cycles </a:t>
            </a:r>
            <a:r>
              <a:rPr lang="fr-FR" sz="1400" dirty="0"/>
              <a:t>et </a:t>
            </a:r>
            <a:r>
              <a:rPr lang="fr-FR" sz="1400" dirty="0" smtClean="0"/>
              <a:t>service life-cycles </a:t>
            </a:r>
            <a:r>
              <a:rPr lang="fr-FR" sz="1400" dirty="0"/>
              <a:t>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862748" y="3765813"/>
            <a:ext cx="5262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 smtClean="0">
                <a:ea typeface="ＭＳ Ｐゴシック" pitchFamily="34" charset="-128"/>
              </a:rPr>
              <a:t>Design Usages</a:t>
            </a:r>
            <a:endParaRPr lang="fr-FR" sz="1600" b="1" dirty="0">
              <a:ea typeface="ＭＳ Ｐゴシック" pitchFamily="34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400" dirty="0" err="1" smtClean="0">
                <a:ea typeface="ＭＳ Ｐゴシック" pitchFamily="34" charset="-128"/>
              </a:rPr>
              <a:t>Ability</a:t>
            </a:r>
            <a:r>
              <a:rPr lang="fr-FR" sz="1400" dirty="0" smtClean="0">
                <a:ea typeface="ＭＳ Ｐゴシック" pitchFamily="34" charset="-128"/>
              </a:rPr>
              <a:t> to </a:t>
            </a:r>
            <a:r>
              <a:rPr lang="fr-FR" sz="1400" dirty="0" err="1" smtClean="0">
                <a:ea typeface="ＭＳ Ｐゴシック" pitchFamily="34" charset="-128"/>
              </a:rPr>
              <a:t>anticipate</a:t>
            </a:r>
            <a:r>
              <a:rPr lang="fr-FR" sz="1400" dirty="0" smtClean="0">
                <a:ea typeface="ＭＳ Ｐゴシック" pitchFamily="34" charset="-128"/>
              </a:rPr>
              <a:t> and analyse user </a:t>
            </a:r>
            <a:r>
              <a:rPr lang="fr-FR" sz="1400" dirty="0" err="1" smtClean="0">
                <a:ea typeface="ＭＳ Ｐゴシック" pitchFamily="34" charset="-128"/>
              </a:rPr>
              <a:t>behaviours</a:t>
            </a:r>
            <a:endParaRPr lang="fr-FR" sz="1400" dirty="0">
              <a:ea typeface="ＭＳ Ｐゴシック" pitchFamily="34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400" dirty="0" err="1" smtClean="0">
                <a:ea typeface="ＭＳ Ｐゴシック" pitchFamily="34" charset="-128"/>
              </a:rPr>
              <a:t>Anticipate</a:t>
            </a:r>
            <a:r>
              <a:rPr lang="fr-FR" sz="1400" dirty="0" smtClean="0">
                <a:ea typeface="ＭＳ Ｐゴシック" pitchFamily="34" charset="-128"/>
              </a:rPr>
              <a:t> </a:t>
            </a:r>
            <a:r>
              <a:rPr lang="fr-FR" sz="1400" dirty="0" err="1" smtClean="0">
                <a:ea typeface="ＭＳ Ｐゴシック" pitchFamily="34" charset="-128"/>
              </a:rPr>
              <a:t>resistances</a:t>
            </a:r>
            <a:r>
              <a:rPr lang="fr-FR" sz="1400" dirty="0" smtClean="0">
                <a:ea typeface="ＭＳ Ｐゴシック" pitchFamily="34" charset="-128"/>
              </a:rPr>
              <a:t> </a:t>
            </a:r>
            <a:r>
              <a:rPr lang="fr-FR" sz="1400" dirty="0">
                <a:ea typeface="ＭＳ Ｐゴシック" pitchFamily="34" charset="-128"/>
              </a:rPr>
              <a:t>et </a:t>
            </a:r>
            <a:r>
              <a:rPr lang="fr-FR" sz="1400" dirty="0" err="1" smtClean="0">
                <a:ea typeface="ＭＳ Ｐゴシック" pitchFamily="34" charset="-128"/>
              </a:rPr>
              <a:t>constraints</a:t>
            </a:r>
            <a:r>
              <a:rPr lang="fr-FR" sz="1400" dirty="0" smtClean="0">
                <a:ea typeface="ＭＳ Ｐゴシック" pitchFamily="34" charset="-128"/>
              </a:rPr>
              <a:t> </a:t>
            </a:r>
            <a:r>
              <a:rPr lang="fr-FR" sz="1400" dirty="0" err="1" smtClean="0">
                <a:ea typeface="ＭＳ Ｐゴシック" pitchFamily="34" charset="-128"/>
              </a:rPr>
              <a:t>from</a:t>
            </a:r>
            <a:r>
              <a:rPr lang="fr-FR" sz="1400" dirty="0" smtClean="0">
                <a:ea typeface="ＭＳ Ｐゴシック" pitchFamily="34" charset="-128"/>
              </a:rPr>
              <a:t> </a:t>
            </a:r>
            <a:r>
              <a:rPr lang="fr-FR" sz="1400" dirty="0" err="1" smtClean="0">
                <a:ea typeface="ＭＳ Ｐゴシック" pitchFamily="34" charset="-128"/>
              </a:rPr>
              <a:t>consumers</a:t>
            </a:r>
            <a:r>
              <a:rPr lang="fr-FR" sz="1400" dirty="0" smtClean="0">
                <a:ea typeface="ＭＳ Ｐゴシック" pitchFamily="34" charset="-128"/>
              </a:rPr>
              <a:t> ?</a:t>
            </a:r>
            <a:endParaRPr lang="fr-FR" sz="1400" dirty="0">
              <a:ea typeface="ＭＳ Ｐゴシック" pitchFamily="34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fr-FR" sz="1400" dirty="0" err="1" smtClean="0">
                <a:ea typeface="ＭＳ Ｐゴシック" pitchFamily="34" charset="-128"/>
              </a:rPr>
              <a:t>Transform</a:t>
            </a:r>
            <a:r>
              <a:rPr lang="fr-FR" sz="1400" dirty="0" smtClean="0">
                <a:ea typeface="ＭＳ Ｐゴシック" pitchFamily="34" charset="-128"/>
              </a:rPr>
              <a:t> usage </a:t>
            </a:r>
            <a:r>
              <a:rPr lang="fr-FR" sz="1400" dirty="0" err="1" smtClean="0">
                <a:ea typeface="ＭＳ Ｐゴシック" pitchFamily="34" charset="-128"/>
              </a:rPr>
              <a:t>specifications</a:t>
            </a:r>
            <a:r>
              <a:rPr lang="fr-FR" sz="1400" dirty="0" smtClean="0">
                <a:ea typeface="ＭＳ Ｐゴシック" pitchFamily="34" charset="-128"/>
              </a:rPr>
              <a:t> </a:t>
            </a:r>
            <a:r>
              <a:rPr lang="fr-FR" sz="1400" dirty="0" err="1" smtClean="0">
                <a:ea typeface="ＭＳ Ｐゴシック" pitchFamily="34" charset="-128"/>
              </a:rPr>
              <a:t>into</a:t>
            </a:r>
            <a:r>
              <a:rPr lang="fr-FR" sz="1400" dirty="0" smtClean="0">
                <a:ea typeface="ＭＳ Ｐゴシック" pitchFamily="34" charset="-128"/>
              </a:rPr>
              <a:t> </a:t>
            </a:r>
            <a:r>
              <a:rPr lang="fr-FR" sz="1400" dirty="0" err="1" smtClean="0">
                <a:ea typeface="ＭＳ Ｐゴシック" pitchFamily="34" charset="-128"/>
              </a:rPr>
              <a:t>adapted</a:t>
            </a:r>
            <a:r>
              <a:rPr lang="fr-FR" sz="1400" dirty="0" smtClean="0">
                <a:ea typeface="ＭＳ Ｐゴシック" pitchFamily="34" charset="-128"/>
              </a:rPr>
              <a:t> service packages? Rapid </a:t>
            </a:r>
            <a:r>
              <a:rPr lang="fr-FR" sz="1400" dirty="0" err="1" smtClean="0">
                <a:ea typeface="ＭＳ Ｐゴシック" pitchFamily="34" charset="-128"/>
              </a:rPr>
              <a:t>prototyping</a:t>
            </a:r>
            <a:r>
              <a:rPr lang="fr-FR" sz="1400" dirty="0" smtClean="0">
                <a:ea typeface="ＭＳ Ｐゴシック" pitchFamily="34" charset="-128"/>
              </a:rPr>
              <a:t> of Services </a:t>
            </a:r>
            <a:r>
              <a:rPr lang="fr-FR" sz="1400" dirty="0">
                <a:ea typeface="ＭＳ Ｐゴシック" pitchFamily="34" charset="-128"/>
              </a:rPr>
              <a:t>?</a:t>
            </a:r>
          </a:p>
        </p:txBody>
      </p:sp>
      <p:sp>
        <p:nvSpPr>
          <p:cNvPr id="12" name="ZoneTexte 7"/>
          <p:cNvSpPr txBox="1">
            <a:spLocks noChangeArrowheads="1"/>
          </p:cNvSpPr>
          <p:nvPr/>
        </p:nvSpPr>
        <p:spPr bwMode="auto">
          <a:xfrm>
            <a:off x="1870075" y="5301208"/>
            <a:ext cx="8220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… ‘intelligent’ </a:t>
            </a:r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</a:rPr>
              <a:t>product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….new organisations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….Collaborative </a:t>
            </a:r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</a:rPr>
              <a:t>Ecosystems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/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</a:rPr>
              <a:t>Interoperable</a:t>
            </a: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 information </a:t>
            </a:r>
            <a:r>
              <a:rPr lang="fr-FR" sz="1600" b="1" dirty="0" err="1" smtClean="0">
                <a:solidFill>
                  <a:schemeClr val="bg1">
                    <a:lumMod val="50000"/>
                  </a:schemeClr>
                </a:solidFill>
              </a:rPr>
              <a:t>systems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-55639" y="25286"/>
            <a:ext cx="7488832" cy="990437"/>
          </a:xfrm>
        </p:spPr>
        <p:txBody>
          <a:bodyPr>
            <a:noAutofit/>
          </a:bodyPr>
          <a:lstStyle/>
          <a:p>
            <a:r>
              <a:rPr lang="fr-FR" dirty="0" smtClean="0"/>
              <a:t>PSS : a high </a:t>
            </a:r>
            <a:r>
              <a:rPr lang="fr-FR" dirty="0" err="1" smtClean="0"/>
              <a:t>complexity</a:t>
            </a:r>
            <a:r>
              <a:rPr lang="fr-FR" dirty="0" smtClean="0"/>
              <a:t> of system engineering</a:t>
            </a:r>
            <a:endParaRPr lang="fr-FR" dirty="0"/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DIGIFoF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3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avec flèche 37"/>
          <p:cNvCxnSpPr/>
          <p:nvPr/>
        </p:nvCxnSpPr>
        <p:spPr>
          <a:xfrm>
            <a:off x="1799585" y="2027905"/>
            <a:ext cx="0" cy="36963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95874" y="2924944"/>
            <a:ext cx="168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rgbClr val="FF0000"/>
                </a:solidFill>
              </a:rPr>
              <a:t>Quite</a:t>
            </a:r>
            <a:r>
              <a:rPr lang="fr-FR" sz="1600" i="1" dirty="0" smtClean="0">
                <a:solidFill>
                  <a:srgbClr val="FF0000"/>
                </a:solidFill>
              </a:rPr>
              <a:t> </a:t>
            </a:r>
            <a:r>
              <a:rPr lang="fr-FR" sz="1600" i="1" dirty="0" err="1" smtClean="0">
                <a:solidFill>
                  <a:srgbClr val="FF0000"/>
                </a:solidFill>
              </a:rPr>
              <a:t>linear</a:t>
            </a:r>
            <a:endParaRPr lang="fr-FR" sz="1600" i="1" dirty="0" smtClean="0">
              <a:solidFill>
                <a:srgbClr val="FF0000"/>
              </a:solidFill>
            </a:endParaRPr>
          </a:p>
          <a:p>
            <a:r>
              <a:rPr lang="fr-FR" sz="1600" i="1" dirty="0" smtClean="0">
                <a:solidFill>
                  <a:srgbClr val="FF0000"/>
                </a:solidFill>
              </a:rPr>
              <a:t>(</a:t>
            </a:r>
            <a:r>
              <a:rPr lang="fr-FR" sz="1600" i="1" dirty="0" err="1" smtClean="0">
                <a:solidFill>
                  <a:srgbClr val="FF0000"/>
                </a:solidFill>
              </a:rPr>
              <a:t>even</a:t>
            </a:r>
            <a:r>
              <a:rPr lang="fr-FR" sz="1600" i="1" dirty="0" smtClean="0">
                <a:solidFill>
                  <a:srgbClr val="FF0000"/>
                </a:solidFill>
              </a:rPr>
              <a:t> </a:t>
            </a:r>
            <a:r>
              <a:rPr lang="fr-FR" sz="1600" i="1" dirty="0" err="1" smtClean="0">
                <a:solidFill>
                  <a:srgbClr val="FF0000"/>
                </a:solidFill>
              </a:rPr>
              <a:t>with</a:t>
            </a:r>
            <a:r>
              <a:rPr lang="fr-FR" sz="1600" i="1" dirty="0" smtClean="0">
                <a:solidFill>
                  <a:srgbClr val="FF0000"/>
                </a:solidFill>
              </a:rPr>
              <a:t> </a:t>
            </a:r>
            <a:r>
              <a:rPr lang="fr-FR" sz="1600" i="1" dirty="0" err="1" smtClean="0">
                <a:solidFill>
                  <a:srgbClr val="FF0000"/>
                </a:solidFill>
              </a:rPr>
              <a:t>some</a:t>
            </a:r>
            <a:r>
              <a:rPr lang="fr-FR" sz="1600" i="1" dirty="0" smtClean="0">
                <a:solidFill>
                  <a:srgbClr val="FF0000"/>
                </a:solidFill>
              </a:rPr>
              <a:t> </a:t>
            </a:r>
            <a:r>
              <a:rPr lang="fr-FR" sz="1600" i="1" dirty="0" smtClean="0">
                <a:solidFill>
                  <a:srgbClr val="FF0000"/>
                </a:solidFill>
              </a:rPr>
              <a:t>feed-back </a:t>
            </a:r>
            <a:r>
              <a:rPr lang="fr-FR" sz="1600" i="1" dirty="0" err="1" smtClean="0">
                <a:solidFill>
                  <a:srgbClr val="FF0000"/>
                </a:solidFill>
              </a:rPr>
              <a:t>loops</a:t>
            </a:r>
            <a:r>
              <a:rPr lang="fr-FR" sz="1600" i="1" dirty="0" smtClean="0">
                <a:solidFill>
                  <a:srgbClr val="FF0000"/>
                </a:solidFill>
              </a:rPr>
              <a:t>)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6084168" cy="6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How to </a:t>
            </a:r>
            <a:r>
              <a:rPr lang="fr-FR" sz="3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cope</a:t>
            </a:r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with</a:t>
            </a:r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the design of ‘Product-Service-</a:t>
            </a:r>
            <a:r>
              <a:rPr lang="fr-FR" sz="3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Systems</a:t>
            </a:r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’ ?</a:t>
            </a:r>
            <a:endParaRPr lang="fr-FR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70010" y="1325081"/>
            <a:ext cx="62282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/>
              <a:t>Traditional</a:t>
            </a:r>
            <a:r>
              <a:rPr lang="fr-FR" sz="2400" b="1" i="1" dirty="0" smtClean="0"/>
              <a:t> Product Design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Needs</a:t>
            </a:r>
            <a:r>
              <a:rPr lang="fr-FR" dirty="0" smtClean="0"/>
              <a:t> and </a:t>
            </a:r>
            <a:r>
              <a:rPr lang="fr-FR" dirty="0" err="1" smtClean="0"/>
              <a:t>requirements</a:t>
            </a:r>
            <a:r>
              <a:rPr lang="fr-FR" dirty="0" smtClean="0"/>
              <a:t> (Cahier des charges)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General </a:t>
            </a:r>
            <a:r>
              <a:rPr lang="fr-FR" dirty="0" err="1" smtClean="0"/>
              <a:t>functional</a:t>
            </a:r>
            <a:r>
              <a:rPr lang="fr-FR" dirty="0" smtClean="0"/>
              <a:t> design of the </a:t>
            </a:r>
            <a:r>
              <a:rPr lang="fr-FR" dirty="0" err="1" smtClean="0"/>
              <a:t>product</a:t>
            </a:r>
            <a:r>
              <a:rPr lang="fr-FR" dirty="0" smtClean="0"/>
              <a:t> (CAD, Bureau d’études)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Technical</a:t>
            </a:r>
            <a:r>
              <a:rPr lang="fr-FR" dirty="0" smtClean="0"/>
              <a:t> design of the system (CAD, validation </a:t>
            </a:r>
            <a:r>
              <a:rPr lang="fr-FR" dirty="0" err="1" smtClean="0"/>
              <a:t>mock</a:t>
            </a:r>
            <a:r>
              <a:rPr lang="fr-FR" dirty="0" smtClean="0"/>
              <a:t>-up </a:t>
            </a:r>
            <a:r>
              <a:rPr lang="fr-FR" dirty="0"/>
              <a:t>, Bureau d’études.)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Product industrialisation (Design of Tools, Production Lines design,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Chains</a:t>
            </a:r>
            <a:r>
              <a:rPr lang="fr-FR" dirty="0" smtClean="0"/>
              <a:t> design Bureau des méthodes)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Product </a:t>
            </a:r>
            <a:r>
              <a:rPr lang="fr-FR" dirty="0" err="1" smtClean="0"/>
              <a:t>Manufacturing</a:t>
            </a:r>
            <a:r>
              <a:rPr lang="fr-FR" dirty="0" smtClean="0"/>
              <a:t> and </a:t>
            </a:r>
            <a:r>
              <a:rPr lang="fr-FR" dirty="0" err="1" smtClean="0"/>
              <a:t>Assembly</a:t>
            </a:r>
            <a:r>
              <a:rPr lang="fr-FR" dirty="0" smtClean="0"/>
              <a:t> (Production)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Small </a:t>
            </a:r>
            <a:r>
              <a:rPr lang="fr-FR" dirty="0" err="1" smtClean="0"/>
              <a:t>series</a:t>
            </a:r>
            <a:endParaRPr lang="fr-FR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Large </a:t>
            </a:r>
            <a:r>
              <a:rPr lang="fr-FR" dirty="0" err="1" smtClean="0"/>
              <a:t>series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endParaRPr lang="fr-FR" dirty="0"/>
          </a:p>
        </p:txBody>
      </p:sp>
      <p:sp>
        <p:nvSpPr>
          <p:cNvPr id="3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39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DIGIFoF Training – EMSE_02_Module3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-36512" y="980728"/>
            <a:ext cx="8934327" cy="5472608"/>
            <a:chOff x="-20807" y="919074"/>
            <a:chExt cx="9217024" cy="5534262"/>
          </a:xfrm>
        </p:grpSpPr>
        <p:grpSp>
          <p:nvGrpSpPr>
            <p:cNvPr id="7" name="Groupe 6"/>
            <p:cNvGrpSpPr/>
            <p:nvPr/>
          </p:nvGrpSpPr>
          <p:grpSpPr>
            <a:xfrm>
              <a:off x="-20807" y="919074"/>
              <a:ext cx="9217024" cy="5530023"/>
              <a:chOff x="-36512" y="692696"/>
              <a:chExt cx="9217024" cy="553002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-36512" y="692696"/>
                <a:ext cx="9217024" cy="55086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i</a:t>
                </a:r>
                <a:endParaRPr lang="fr-FR" dirty="0"/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1473184" y="908720"/>
                <a:ext cx="6699216" cy="4536504"/>
                <a:chOff x="2121256" y="692696"/>
                <a:chExt cx="6699216" cy="4536504"/>
              </a:xfrm>
            </p:grpSpPr>
            <p:sp>
              <p:nvSpPr>
                <p:cNvPr id="24" name="Parallélogramme 23"/>
                <p:cNvSpPr/>
                <p:nvPr/>
              </p:nvSpPr>
              <p:spPr>
                <a:xfrm>
                  <a:off x="2123728" y="3212976"/>
                  <a:ext cx="6696744" cy="2016224"/>
                </a:xfrm>
                <a:prstGeom prst="parallelogram">
                  <a:avLst>
                    <a:gd name="adj" fmla="val 1234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Parallélogramme 24"/>
                <p:cNvSpPr/>
                <p:nvPr/>
              </p:nvSpPr>
              <p:spPr>
                <a:xfrm rot="16200000" flipV="1">
                  <a:off x="1115616" y="1700807"/>
                  <a:ext cx="4536504" cy="2520282"/>
                </a:xfrm>
                <a:prstGeom prst="parallelogram">
                  <a:avLst>
                    <a:gd name="adj" fmla="val 80993"/>
                  </a:avLst>
                </a:prstGeom>
                <a:solidFill>
                  <a:srgbClr val="DFCCF3">
                    <a:alpha val="4588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6" name="Connecteur droit avec flèche 25"/>
                <p:cNvCxnSpPr/>
                <p:nvPr/>
              </p:nvCxnSpPr>
              <p:spPr>
                <a:xfrm>
                  <a:off x="2123728" y="5229200"/>
                  <a:ext cx="5688632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avec flèche 26"/>
                <p:cNvCxnSpPr/>
                <p:nvPr/>
              </p:nvCxnSpPr>
              <p:spPr>
                <a:xfrm flipV="1">
                  <a:off x="2123728" y="2744924"/>
                  <a:ext cx="3024336" cy="2484276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avec flèche 27"/>
                <p:cNvCxnSpPr/>
                <p:nvPr/>
              </p:nvCxnSpPr>
              <p:spPr>
                <a:xfrm flipH="1" flipV="1">
                  <a:off x="2121256" y="2096852"/>
                  <a:ext cx="2472" cy="3132348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ZoneTexte 10"/>
              <p:cNvSpPr txBox="1"/>
              <p:nvPr/>
            </p:nvSpPr>
            <p:spPr>
              <a:xfrm>
                <a:off x="751624" y="1503408"/>
                <a:ext cx="10801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rgbClr val="7030A0"/>
                    </a:solidFill>
                  </a:rPr>
                  <a:t>Value</a:t>
                </a:r>
              </a:p>
              <a:p>
                <a:r>
                  <a:rPr lang="fr-FR" b="1" i="1" dirty="0" smtClean="0">
                    <a:solidFill>
                      <a:srgbClr val="7030A0"/>
                    </a:solidFill>
                  </a:rPr>
                  <a:t>Design</a:t>
                </a:r>
                <a:endParaRPr lang="fr-FR" b="1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4377875" y="2312876"/>
                <a:ext cx="12365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rgbClr val="7030A0"/>
                    </a:solidFill>
                  </a:rPr>
                  <a:t>Solution</a:t>
                </a:r>
              </a:p>
              <a:p>
                <a:r>
                  <a:rPr lang="fr-FR" b="1" i="1" dirty="0" smtClean="0">
                    <a:solidFill>
                      <a:srgbClr val="7030A0"/>
                    </a:solidFill>
                  </a:rPr>
                  <a:t>Design</a:t>
                </a:r>
                <a:endParaRPr lang="fr-FR" b="1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6129818" y="4566535"/>
                <a:ext cx="23166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err="1" smtClean="0">
                    <a:solidFill>
                      <a:srgbClr val="7030A0"/>
                    </a:solidFill>
                  </a:rPr>
                  <a:t>Organization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 &amp; Business Model</a:t>
                </a:r>
              </a:p>
              <a:p>
                <a:r>
                  <a:rPr lang="fr-FR" b="1" i="1" dirty="0" smtClean="0">
                    <a:solidFill>
                      <a:srgbClr val="7030A0"/>
                    </a:solidFill>
                  </a:rPr>
                  <a:t>Design</a:t>
                </a:r>
                <a:endParaRPr lang="fr-FR" b="1" i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86204" y="4893108"/>
                <a:ext cx="9252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i="1" dirty="0" smtClean="0"/>
                  <a:t>User</a:t>
                </a:r>
              </a:p>
              <a:p>
                <a:pPr algn="ctr"/>
                <a:r>
                  <a:rPr lang="fr-FR" sz="1600" i="1" dirty="0" err="1" smtClean="0"/>
                  <a:t>problem</a:t>
                </a:r>
                <a:endParaRPr lang="fr-FR" sz="1600" i="1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751624" y="3420007"/>
                <a:ext cx="69961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i="1" dirty="0" smtClean="0"/>
                  <a:t>Value</a:t>
                </a:r>
              </a:p>
              <a:p>
                <a:pPr algn="ctr"/>
                <a:r>
                  <a:rPr lang="fr-FR" sz="1600" i="1" dirty="0" err="1" smtClean="0"/>
                  <a:t>Offer</a:t>
                </a:r>
                <a:endParaRPr lang="fr-FR" sz="1600" i="1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53596" y="4206495"/>
                <a:ext cx="10390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i="1" dirty="0" err="1" smtClean="0"/>
                  <a:t>Expected</a:t>
                </a:r>
                <a:endParaRPr lang="fr-FR" sz="1600" i="1" dirty="0" smtClean="0"/>
              </a:p>
              <a:p>
                <a:pPr algn="ctr"/>
                <a:r>
                  <a:rPr lang="fr-FR" sz="1600" i="1" dirty="0" smtClean="0"/>
                  <a:t>Usage</a:t>
                </a:r>
                <a:endParaRPr lang="fr-FR" sz="1600" i="1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325799" y="2617963"/>
                <a:ext cx="14449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i="1" dirty="0" smtClean="0"/>
                  <a:t>Solution </a:t>
                </a:r>
              </a:p>
              <a:p>
                <a:pPr algn="ctr"/>
                <a:r>
                  <a:rPr lang="fr-FR" sz="1600" i="1" dirty="0" err="1" smtClean="0"/>
                  <a:t>Offer</a:t>
                </a:r>
                <a:endParaRPr lang="fr-FR" sz="1600" i="1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1678365" y="4324510"/>
                <a:ext cx="891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i="1" dirty="0" smtClean="0"/>
                  <a:t>Product</a:t>
                </a:r>
                <a:endParaRPr lang="fr-FR" sz="1600" i="1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2394362" y="3630431"/>
                <a:ext cx="8675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i="1" dirty="0" smtClean="0"/>
                  <a:t>Service</a:t>
                </a:r>
                <a:endParaRPr lang="fr-FR" sz="1600" i="1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3189900" y="2910351"/>
                <a:ext cx="8288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i="1" dirty="0" smtClean="0"/>
                  <a:t>Life Cycles</a:t>
                </a:r>
                <a:endParaRPr lang="fr-FR" sz="1600" i="1" dirty="0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1173676" y="5421920"/>
                <a:ext cx="16420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i="1" dirty="0" smtClean="0"/>
                  <a:t>Collectives </a:t>
                </a:r>
                <a:r>
                  <a:rPr lang="fr-FR" sz="1600" i="1" dirty="0" err="1" smtClean="0"/>
                  <a:t>competencies</a:t>
                </a:r>
                <a:endParaRPr lang="fr-FR" sz="1600" i="1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2829860" y="5391722"/>
                <a:ext cx="17063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i="1" dirty="0" err="1" smtClean="0"/>
                  <a:t>Industrial</a:t>
                </a:r>
                <a:r>
                  <a:rPr lang="fr-FR" sz="1600" i="1" dirty="0" smtClean="0"/>
                  <a:t> scenarios</a:t>
                </a:r>
              </a:p>
              <a:p>
                <a:pPr algn="ctr"/>
                <a:r>
                  <a:rPr lang="fr-FR" sz="1600" i="1" dirty="0" smtClean="0"/>
                  <a:t>&amp; value network</a:t>
                </a:r>
                <a:endParaRPr lang="fr-FR" sz="1600" i="1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6026047" y="5421920"/>
                <a:ext cx="10081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i="1" dirty="0" smtClean="0"/>
                  <a:t>Business</a:t>
                </a:r>
              </a:p>
              <a:p>
                <a:pPr algn="ctr"/>
                <a:r>
                  <a:rPr lang="fr-FR" sz="1600" i="1" dirty="0" smtClean="0"/>
                  <a:t>Model</a:t>
                </a:r>
                <a:endParaRPr lang="fr-FR" sz="1600" i="1" dirty="0"/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4456855" y="5622339"/>
              <a:ext cx="17713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i="1" dirty="0" err="1" smtClean="0"/>
                <a:t>Economic</a:t>
              </a:r>
              <a:r>
                <a:rPr lang="fr-FR" sz="1600" i="1" dirty="0" smtClean="0"/>
                <a:t> </a:t>
              </a:r>
            </a:p>
            <a:p>
              <a:pPr algn="ctr"/>
              <a:r>
                <a:rPr lang="fr-FR" sz="1600" i="1" dirty="0" err="1" smtClean="0"/>
                <a:t>Models</a:t>
              </a:r>
              <a:r>
                <a:rPr lang="fr-FR" sz="1600" i="1" dirty="0" smtClean="0"/>
                <a:t> &amp; value sharing</a:t>
              </a:r>
              <a:endParaRPr lang="fr-FR" sz="1600" i="1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5070369" y="1534174"/>
            <a:ext cx="374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 smtClean="0">
                <a:solidFill>
                  <a:srgbClr val="FF0000"/>
                </a:solidFill>
              </a:rPr>
              <a:t>Integration</a:t>
            </a:r>
            <a:r>
              <a:rPr lang="fr-FR" sz="2400" b="1" i="1" dirty="0" smtClean="0">
                <a:solidFill>
                  <a:srgbClr val="FF0000"/>
                </a:solidFill>
              </a:rPr>
              <a:t>= to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integrate</a:t>
            </a:r>
            <a:r>
              <a:rPr lang="fr-FR" sz="2400" b="1" i="1" dirty="0" smtClean="0">
                <a:solidFill>
                  <a:srgbClr val="FF0000"/>
                </a:solidFill>
              </a:rPr>
              <a:t> 3 dimensions !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0" y="0"/>
            <a:ext cx="6084168" cy="6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How to </a:t>
            </a:r>
            <a:r>
              <a:rPr lang="fr-FR" sz="3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cope</a:t>
            </a:r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with</a:t>
            </a:r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the design of ‘Product-Service-</a:t>
            </a:r>
            <a:r>
              <a:rPr lang="fr-FR" sz="32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Systems</a:t>
            </a:r>
            <a:r>
              <a:rPr lang="fr-FR" sz="3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’ ?</a:t>
            </a:r>
            <a:endParaRPr lang="fr-FR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PSS Design </a:t>
            </a:r>
            <a:r>
              <a:rPr lang="fr-FR" sz="2400" dirty="0" err="1" smtClean="0"/>
              <a:t>problematics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Key </a:t>
            </a:r>
            <a:r>
              <a:rPr lang="fr-FR" sz="2400" dirty="0" smtClean="0"/>
              <a:t>concepts and </a:t>
            </a:r>
            <a:r>
              <a:rPr lang="fr-FR" sz="2400" dirty="0" err="1" smtClean="0"/>
              <a:t>methodologies</a:t>
            </a:r>
            <a:r>
              <a:rPr lang="fr-FR" sz="2400" dirty="0" smtClean="0"/>
              <a:t> </a:t>
            </a:r>
            <a:r>
              <a:rPr lang="fr-FR" sz="2400" dirty="0" smtClean="0"/>
              <a:t>for PSS design</a:t>
            </a:r>
          </a:p>
          <a:p>
            <a:endParaRPr lang="fr-FR" sz="2400" dirty="0"/>
          </a:p>
          <a:p>
            <a:r>
              <a:rPr lang="fr-FR" sz="2400" dirty="0" smtClean="0"/>
              <a:t>Introduction to PS3M </a:t>
            </a:r>
            <a:r>
              <a:rPr lang="fr-FR" sz="2400" dirty="0" smtClean="0"/>
              <a:t>design </a:t>
            </a:r>
            <a:r>
              <a:rPr lang="fr-FR" sz="2400" dirty="0" err="1" smtClean="0"/>
              <a:t>approach</a:t>
            </a:r>
            <a:r>
              <a:rPr lang="fr-FR" sz="2400" dirty="0" smtClean="0"/>
              <a:t> and </a:t>
            </a:r>
            <a:r>
              <a:rPr lang="fr-FR" sz="2400" dirty="0" err="1" smtClean="0"/>
              <a:t>modelling</a:t>
            </a:r>
            <a:r>
              <a:rPr lang="fr-FR" sz="2400" dirty="0" smtClean="0"/>
              <a:t> </a:t>
            </a:r>
            <a:r>
              <a:rPr lang="fr-FR" sz="2400" dirty="0" err="1" smtClean="0"/>
              <a:t>toolkit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50454" y="2492896"/>
            <a:ext cx="8064896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4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5F259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The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need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to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transform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current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produc-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toriented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design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methods</a:t>
            </a:r>
            <a:endParaRPr lang="fr-FR" sz="2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Example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=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Functional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Analysis</a:t>
            </a:r>
            <a:r>
              <a:rPr lang="fr-FR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– NF X </a:t>
            </a:r>
            <a:r>
              <a:rPr lang="fr-FR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50-100)</a:t>
            </a:r>
            <a:endParaRPr lang="fr-FR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D:\RECHERCHE\publications\2016-2017\Papier avec Hery\Figures\Figure 4. FA standard appro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78" y="847305"/>
            <a:ext cx="6624810" cy="56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-74" y="1377546"/>
            <a:ext cx="2339752" cy="4667746"/>
            <a:chOff x="-72008" y="1196752"/>
            <a:chExt cx="2339752" cy="4667746"/>
          </a:xfrm>
        </p:grpSpPr>
        <p:sp>
          <p:nvSpPr>
            <p:cNvPr id="6" name="ZoneTexte 5"/>
            <p:cNvSpPr txBox="1"/>
            <p:nvPr/>
          </p:nvSpPr>
          <p:spPr>
            <a:xfrm>
              <a:off x="0" y="1196752"/>
              <a:ext cx="1835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rgbClr val="7030A0"/>
                  </a:solidFill>
                </a:rPr>
                <a:t>User </a:t>
              </a:r>
              <a:r>
                <a:rPr lang="fr-FR" i="1" dirty="0" err="1" smtClean="0">
                  <a:solidFill>
                    <a:srgbClr val="7030A0"/>
                  </a:solidFill>
                </a:rPr>
                <a:t>problem</a:t>
              </a:r>
              <a:r>
                <a:rPr lang="fr-FR" i="1" dirty="0" smtClean="0">
                  <a:solidFill>
                    <a:srgbClr val="7030A0"/>
                  </a:solidFill>
                </a:rPr>
                <a:t> </a:t>
              </a:r>
              <a:r>
                <a:rPr lang="fr-FR" i="1" dirty="0" err="1" smtClean="0">
                  <a:solidFill>
                    <a:srgbClr val="7030A0"/>
                  </a:solidFill>
                </a:rPr>
                <a:t>understanding</a:t>
              </a:r>
              <a:r>
                <a:rPr lang="fr-FR" i="1" dirty="0" smtClean="0">
                  <a:solidFill>
                    <a:srgbClr val="7030A0"/>
                  </a:solidFill>
                </a:rPr>
                <a:t> ?</a:t>
              </a:r>
            </a:p>
            <a:p>
              <a:endParaRPr lang="fr-FR" i="1" dirty="0">
                <a:solidFill>
                  <a:srgbClr val="7030A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-72008" y="1988840"/>
              <a:ext cx="1979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rgbClr val="7030A0"/>
                  </a:solidFill>
                </a:rPr>
                <a:t>Usage </a:t>
              </a:r>
              <a:r>
                <a:rPr lang="fr-FR" i="1" dirty="0" err="1" smtClean="0">
                  <a:solidFill>
                    <a:srgbClr val="7030A0"/>
                  </a:solidFill>
                </a:rPr>
                <a:t>analysis</a:t>
              </a:r>
              <a:r>
                <a:rPr lang="fr-FR" i="1" dirty="0" smtClean="0">
                  <a:solidFill>
                    <a:srgbClr val="7030A0"/>
                  </a:solidFill>
                </a:rPr>
                <a:t> ?</a:t>
              </a:r>
            </a:p>
            <a:p>
              <a:endParaRPr lang="fr-FR" i="1" dirty="0">
                <a:solidFill>
                  <a:srgbClr val="7030A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-72008" y="2639466"/>
              <a:ext cx="1907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rgbClr val="7030A0"/>
                  </a:solidFill>
                </a:rPr>
                <a:t>Service design ?</a:t>
              </a:r>
            </a:p>
            <a:p>
              <a:endParaRPr lang="fr-FR" i="1" dirty="0">
                <a:solidFill>
                  <a:srgbClr val="7030A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-19344" y="3469526"/>
              <a:ext cx="19077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rgbClr val="7030A0"/>
                  </a:solidFill>
                </a:rPr>
                <a:t>Network and </a:t>
              </a:r>
              <a:r>
                <a:rPr lang="fr-FR" i="1" dirty="0" err="1" smtClean="0">
                  <a:solidFill>
                    <a:srgbClr val="7030A0"/>
                  </a:solidFill>
                </a:rPr>
                <a:t>economic</a:t>
              </a:r>
              <a:r>
                <a:rPr lang="fr-FR" i="1" dirty="0" smtClean="0">
                  <a:solidFill>
                    <a:srgbClr val="7030A0"/>
                  </a:solidFill>
                </a:rPr>
                <a:t> model design  and optimisation?</a:t>
              </a:r>
            </a:p>
            <a:p>
              <a:endParaRPr lang="fr-FR" i="1" dirty="0">
                <a:solidFill>
                  <a:srgbClr val="7030A0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0" y="4941168"/>
              <a:ext cx="19077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rgbClr val="7030A0"/>
                  </a:solidFill>
                </a:rPr>
                <a:t>Business model </a:t>
              </a:r>
              <a:r>
                <a:rPr lang="fr-FR" i="1" dirty="0" err="1" smtClean="0">
                  <a:solidFill>
                    <a:srgbClr val="7030A0"/>
                  </a:solidFill>
                </a:rPr>
                <a:t>deployment</a:t>
              </a:r>
              <a:r>
                <a:rPr lang="fr-FR" i="1" dirty="0" smtClean="0">
                  <a:solidFill>
                    <a:srgbClr val="7030A0"/>
                  </a:solidFill>
                </a:rPr>
                <a:t> ?</a:t>
              </a:r>
            </a:p>
            <a:p>
              <a:endParaRPr lang="fr-FR" i="1" dirty="0">
                <a:solidFill>
                  <a:srgbClr val="7030A0"/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V="1">
              <a:off x="1835696" y="1196752"/>
              <a:ext cx="43204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1888360" y="1988840"/>
              <a:ext cx="379384" cy="1312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9" idx="3"/>
            </p:cNvCxnSpPr>
            <p:nvPr/>
          </p:nvCxnSpPr>
          <p:spPr>
            <a:xfrm flipV="1">
              <a:off x="1835696" y="2962631"/>
              <a:ext cx="43204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9" idx="3"/>
            </p:cNvCxnSpPr>
            <p:nvPr/>
          </p:nvCxnSpPr>
          <p:spPr>
            <a:xfrm flipV="1">
              <a:off x="1835696" y="2120082"/>
              <a:ext cx="432048" cy="842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1691680" y="4208190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1691680" y="5402833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55776" y="64997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DIGIFoF</a:t>
            </a:r>
            <a:r>
              <a:rPr lang="fr-FR" dirty="0" smtClean="0"/>
              <a:t> Training – EMSE_02_Module3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60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9F4E9B0E-489A-435A-96D0-A8F353DFCC63}" vid="{AF59F26E-EA0C-4AC3-9059-1CE2BE81FC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4746</TotalTime>
  <Words>1015</Words>
  <Application>Microsoft Office PowerPoint</Application>
  <PresentationFormat>Affichage à l'écran (4:3)</PresentationFormat>
  <Paragraphs>226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MS PGothic</vt:lpstr>
      <vt:lpstr>MS PGothic</vt:lpstr>
      <vt:lpstr>Arial</vt:lpstr>
      <vt:lpstr>Arial Narrow</vt:lpstr>
      <vt:lpstr>Calibri</vt:lpstr>
      <vt:lpstr>Calibri Light</vt:lpstr>
      <vt:lpstr>Wingdings</vt:lpstr>
      <vt:lpstr>Thème1</vt:lpstr>
      <vt:lpstr>EMSE_02 Product-Service-System Design  Pr. Xavier Boucher</vt:lpstr>
      <vt:lpstr>Module 3 : Understand PSS design problematics and methodologies </vt:lpstr>
      <vt:lpstr>Agenda</vt:lpstr>
      <vt:lpstr>PSS : a high complexity of system engineering</vt:lpstr>
      <vt:lpstr>PSS : a high complexity of system engineering</vt:lpstr>
      <vt:lpstr>Présentation PowerPoint</vt:lpstr>
      <vt:lpstr>Présentation PowerPoint</vt:lpstr>
      <vt:lpstr>Agenda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Integrated methodology associating PSS specific tools (PS3M &amp; PS3A) with complementary design tools</vt:lpstr>
      <vt:lpstr>Agenda</vt:lpstr>
      <vt:lpstr>Utility of the modelling tool</vt:lpstr>
      <vt:lpstr>Modelling approach</vt:lpstr>
      <vt:lpstr>Overall structure</vt:lpstr>
      <vt:lpstr>Example : STRUCTURE- « Requirement view » </vt:lpstr>
      <vt:lpstr>Example : STRUCTURE- « organisation view » </vt:lpstr>
      <vt:lpstr>Example : DYNAMICS- « offer view »</vt:lpstr>
      <vt:lpstr>Example : DYNAMICS - « Scenario view »</vt:lpstr>
    </vt:vector>
  </TitlesOfParts>
  <Company>Institut Mines-Télécom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Charpenel;Implica</dc:creator>
  <cp:lastModifiedBy>BOUCHER Xavier</cp:lastModifiedBy>
  <cp:revision>179</cp:revision>
  <cp:lastPrinted>2019-01-31T10:03:47Z</cp:lastPrinted>
  <dcterms:created xsi:type="dcterms:W3CDTF">2013-01-04T16:51:24Z</dcterms:created>
  <dcterms:modified xsi:type="dcterms:W3CDTF">2020-03-19T09:21:07Z</dcterms:modified>
</cp:coreProperties>
</file>