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20" r:id="rId2"/>
    <p:sldId id="353" r:id="rId3"/>
    <p:sldId id="373" r:id="rId4"/>
    <p:sldId id="357" r:id="rId5"/>
    <p:sldId id="379" r:id="rId6"/>
    <p:sldId id="381" r:id="rId7"/>
    <p:sldId id="382" r:id="rId8"/>
    <p:sldId id="358" r:id="rId9"/>
    <p:sldId id="376" r:id="rId10"/>
    <p:sldId id="360" r:id="rId11"/>
    <p:sldId id="361" r:id="rId12"/>
    <p:sldId id="362" r:id="rId13"/>
    <p:sldId id="363" r:id="rId14"/>
    <p:sldId id="365" r:id="rId15"/>
    <p:sldId id="364" r:id="rId16"/>
    <p:sldId id="375" r:id="rId17"/>
    <p:sldId id="383" r:id="rId18"/>
    <p:sldId id="377" r:id="rId19"/>
    <p:sldId id="371" r:id="rId20"/>
    <p:sldId id="384" r:id="rId21"/>
    <p:sldId id="386" r:id="rId22"/>
    <p:sldId id="385" r:id="rId23"/>
    <p:sldId id="387" r:id="rId24"/>
    <p:sldId id="348" r:id="rId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E500"/>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95" autoAdjust="0"/>
  </p:normalViewPr>
  <p:slideViewPr>
    <p:cSldViewPr>
      <p:cViewPr varScale="1">
        <p:scale>
          <a:sx n="81" d="100"/>
          <a:sy n="81" d="100"/>
        </p:scale>
        <p:origin x="845"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AB38E6-4883-40D7-9274-FB4CF3AF68A2}" type="slidenum">
              <a:rPr lang="de-DE" smtClean="0">
                <a:latin typeface="Arial Narrow" panose="020B0606020202030204" pitchFamily="34" charset="0"/>
              </a:rPr>
              <a:t>‹N°›</a:t>
            </a:fld>
            <a:endParaRPr lang="de-DE">
              <a:latin typeface="Arial Narrow" panose="020B0606020202030204" pitchFamily="34" charset="0"/>
            </a:endParaRPr>
          </a:p>
        </p:txBody>
      </p:sp>
      <p:sp>
        <p:nvSpPr>
          <p:cNvPr id="6" name="Rechteck 5"/>
          <p:cNvSpPr/>
          <p:nvPr/>
        </p:nvSpPr>
        <p:spPr>
          <a:xfrm>
            <a:off x="0" y="8682335"/>
            <a:ext cx="2168573" cy="461665"/>
          </a:xfrm>
          <a:prstGeom prst="rect">
            <a:avLst/>
          </a:prstGeom>
        </p:spPr>
        <p:txBody>
          <a:bodyPr vert="horz" lIns="91440" tIns="45720" rIns="91440" bIns="45720" rtlCol="0" anchor="t"/>
          <a:lstStyle/>
          <a:p>
            <a:pPr lvl="0"/>
            <a:r>
              <a:rPr lang="de-DE" sz="1200" dirty="0">
                <a:latin typeface="Arial Narrow" panose="020B0606020202030204" pitchFamily="34" charset="0"/>
              </a:rPr>
              <a:t>WWW: www.cloudsocket.eu</a:t>
            </a:r>
          </a:p>
          <a:p>
            <a:pPr lvl="0"/>
            <a:r>
              <a:rPr lang="de-DE" sz="1200" dirty="0">
                <a:latin typeface="Arial Narrow" panose="020B0606020202030204" pitchFamily="34" charset="0"/>
              </a:rPr>
              <a:t>Email: info@cloudsocket.eu</a:t>
            </a:r>
          </a:p>
        </p:txBody>
      </p:sp>
      <p:pic>
        <p:nvPicPr>
          <p:cNvPr id="7" name="Picture 2"/>
          <p:cNvPicPr>
            <a:picLocks noChangeAspect="1" noChangeArrowheads="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t="73189" r="9564"/>
          <a:stretch/>
        </p:blipFill>
        <p:spPr bwMode="auto">
          <a:xfrm>
            <a:off x="4637712" y="8475027"/>
            <a:ext cx="2219255" cy="38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601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5F7511-DDAC-4421-B2A0-9A0E0B149896}" type="datetimeFigureOut">
              <a:rPr lang="de-DE" smtClean="0"/>
              <a:t>04.02.2021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DA7297-693B-443F-B76A-788184289E0E}" type="slidenum">
              <a:rPr lang="de-DE" smtClean="0"/>
              <a:t>‹N°›</a:t>
            </a:fld>
            <a:endParaRPr lang="de-DE"/>
          </a:p>
        </p:txBody>
      </p:sp>
    </p:spTree>
    <p:extLst>
      <p:ext uri="{BB962C8B-B14F-4D97-AF65-F5344CB8AC3E}">
        <p14:creationId xmlns:p14="http://schemas.microsoft.com/office/powerpoint/2010/main" val="253063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p:spPr>
        <p:txBody>
          <a:bodyPr>
            <a:noAutofit/>
          </a:bodyPr>
          <a:lstStyle>
            <a:lvl1pPr>
              <a:defRPr sz="4800"/>
            </a:lvl1pPr>
          </a:lstStyle>
          <a:p>
            <a:r>
              <a:rPr lang="de-DE" dirty="0"/>
              <a:t>TITELMASTERFORMAT DURCH KLICKEN BEARBEITEN</a:t>
            </a:r>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10" name="Foliennummernplatzhalter 3"/>
          <p:cNvSpPr>
            <a:spLocks noGrp="1"/>
          </p:cNvSpPr>
          <p:nvPr>
            <p:ph type="sldNum" sz="quarter" idx="12"/>
          </p:nvPr>
        </p:nvSpPr>
        <p:spPr>
          <a:xfrm>
            <a:off x="6300192" y="6237312"/>
            <a:ext cx="2592288" cy="514128"/>
          </a:xfrm>
        </p:spPr>
        <p:txBody>
          <a:bodyPr/>
          <a:lstStyle/>
          <a:p>
            <a:fld id="{EBEF5301-6CB9-4036-932F-7497656FBF09}" type="slidenum">
              <a:rPr lang="de-DE" smtClean="0"/>
              <a:t>‹N°›</a:t>
            </a:fld>
            <a:endParaRPr lang="de-DE"/>
          </a:p>
        </p:txBody>
      </p:sp>
      <p:pic>
        <p:nvPicPr>
          <p:cNvPr id="12" name="Obraz 11">
            <a:extLst>
              <a:ext uri="{FF2B5EF4-FFF2-40B4-BE49-F238E27FC236}">
                <a16:creationId xmlns:a16="http://schemas.microsoft.com/office/drawing/2014/main" id="{8BD39898-F82E-4EEE-BDD4-A2BA69C09FA8}"/>
              </a:ext>
            </a:extLst>
          </p:cNvPr>
          <p:cNvPicPr>
            <a:picLocks noChangeAspect="1"/>
          </p:cNvPicPr>
          <p:nvPr userDrawn="1"/>
        </p:nvPicPr>
        <p:blipFill>
          <a:blip r:embed="rId2"/>
          <a:stretch>
            <a:fillRect/>
          </a:stretch>
        </p:blipFill>
        <p:spPr>
          <a:xfrm>
            <a:off x="2177988" y="4466369"/>
            <a:ext cx="4788024" cy="2245742"/>
          </a:xfrm>
          <a:prstGeom prst="rect">
            <a:avLst/>
          </a:prstGeom>
        </p:spPr>
      </p:pic>
    </p:spTree>
    <p:extLst>
      <p:ext uri="{BB962C8B-B14F-4D97-AF65-F5344CB8AC3E}">
        <p14:creationId xmlns:p14="http://schemas.microsoft.com/office/powerpoint/2010/main" val="162201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BEF5301-6CB9-4036-932F-7497656FBF09}" type="slidenum">
              <a:rPr lang="de-DE" smtClean="0"/>
              <a:t>‹N°›</a:t>
            </a:fld>
            <a:endParaRPr lang="de-DE"/>
          </a:p>
        </p:txBody>
      </p:sp>
    </p:spTree>
    <p:extLst>
      <p:ext uri="{BB962C8B-B14F-4D97-AF65-F5344CB8AC3E}">
        <p14:creationId xmlns:p14="http://schemas.microsoft.com/office/powerpoint/2010/main" val="215415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1520" y="197768"/>
            <a:ext cx="6439988" cy="926976"/>
          </a:xfrm>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EBEF5301-6CB9-4036-932F-7497656FBF09}" type="slidenum">
              <a:rPr lang="de-DE" smtClean="0"/>
              <a:t>‹N°›</a:t>
            </a:fld>
            <a:endParaRPr lang="de-DE"/>
          </a:p>
        </p:txBody>
      </p:sp>
      <p:pic>
        <p:nvPicPr>
          <p:cNvPr id="7" name="Obraz 6">
            <a:extLst>
              <a:ext uri="{FF2B5EF4-FFF2-40B4-BE49-F238E27FC236}">
                <a16:creationId xmlns:a16="http://schemas.microsoft.com/office/drawing/2014/main" id="{B314B53A-58AE-44F3-9724-E0B3937B4B3E}"/>
              </a:ext>
            </a:extLst>
          </p:cNvPr>
          <p:cNvPicPr>
            <a:picLocks noChangeAspect="1"/>
          </p:cNvPicPr>
          <p:nvPr userDrawn="1"/>
        </p:nvPicPr>
        <p:blipFill>
          <a:blip r:embed="rId2"/>
          <a:stretch>
            <a:fillRect/>
          </a:stretch>
        </p:blipFill>
        <p:spPr>
          <a:xfrm>
            <a:off x="6691508" y="159023"/>
            <a:ext cx="2290728" cy="1074427"/>
          </a:xfrm>
          <a:prstGeom prst="rect">
            <a:avLst/>
          </a:prstGeom>
        </p:spPr>
      </p:pic>
    </p:spTree>
    <p:extLst>
      <p:ext uri="{BB962C8B-B14F-4D97-AF65-F5344CB8AC3E}">
        <p14:creationId xmlns:p14="http://schemas.microsoft.com/office/powerpoint/2010/main" val="423220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1520" y="197768"/>
            <a:ext cx="6439988" cy="926976"/>
          </a:xfr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BEF5301-6CB9-4036-932F-7497656FBF09}" type="slidenum">
              <a:rPr lang="de-DE" smtClean="0"/>
              <a:t>‹N°›</a:t>
            </a:fld>
            <a:endParaRPr lang="de-DE"/>
          </a:p>
        </p:txBody>
      </p:sp>
      <p:pic>
        <p:nvPicPr>
          <p:cNvPr id="8" name="Obraz 7">
            <a:extLst>
              <a:ext uri="{FF2B5EF4-FFF2-40B4-BE49-F238E27FC236}">
                <a16:creationId xmlns:a16="http://schemas.microsoft.com/office/drawing/2014/main" id="{E3FF91CA-FFEA-4EA7-9ADD-95B9BE57100F}"/>
              </a:ext>
            </a:extLst>
          </p:cNvPr>
          <p:cNvPicPr>
            <a:picLocks noChangeAspect="1"/>
          </p:cNvPicPr>
          <p:nvPr userDrawn="1"/>
        </p:nvPicPr>
        <p:blipFill>
          <a:blip r:embed="rId2"/>
          <a:stretch>
            <a:fillRect/>
          </a:stretch>
        </p:blipFill>
        <p:spPr>
          <a:xfrm>
            <a:off x="6691508" y="159023"/>
            <a:ext cx="2290728" cy="1074427"/>
          </a:xfrm>
          <a:prstGeom prst="rect">
            <a:avLst/>
          </a:prstGeom>
        </p:spPr>
      </p:pic>
    </p:spTree>
    <p:extLst>
      <p:ext uri="{BB962C8B-B14F-4D97-AF65-F5344CB8AC3E}">
        <p14:creationId xmlns:p14="http://schemas.microsoft.com/office/powerpoint/2010/main" val="289531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251520" y="197768"/>
            <a:ext cx="6408712" cy="926976"/>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BEF5301-6CB9-4036-932F-7497656FBF09}" type="slidenum">
              <a:rPr lang="de-DE" smtClean="0"/>
              <a:t>‹N°›</a:t>
            </a:fld>
            <a:endParaRPr lang="de-DE"/>
          </a:p>
        </p:txBody>
      </p:sp>
      <p:pic>
        <p:nvPicPr>
          <p:cNvPr id="10" name="Obraz 9">
            <a:extLst>
              <a:ext uri="{FF2B5EF4-FFF2-40B4-BE49-F238E27FC236}">
                <a16:creationId xmlns:a16="http://schemas.microsoft.com/office/drawing/2014/main" id="{3EC8DD92-997A-409D-BA37-EB406D2D06E3}"/>
              </a:ext>
            </a:extLst>
          </p:cNvPr>
          <p:cNvPicPr>
            <a:picLocks noChangeAspect="1"/>
          </p:cNvPicPr>
          <p:nvPr userDrawn="1"/>
        </p:nvPicPr>
        <p:blipFill>
          <a:blip r:embed="rId2"/>
          <a:stretch>
            <a:fillRect/>
          </a:stretch>
        </p:blipFill>
        <p:spPr>
          <a:xfrm>
            <a:off x="6691508" y="159023"/>
            <a:ext cx="2290728" cy="1074427"/>
          </a:xfrm>
          <a:prstGeom prst="rect">
            <a:avLst/>
          </a:prstGeom>
        </p:spPr>
      </p:pic>
    </p:spTree>
    <p:extLst>
      <p:ext uri="{BB962C8B-B14F-4D97-AF65-F5344CB8AC3E}">
        <p14:creationId xmlns:p14="http://schemas.microsoft.com/office/powerpoint/2010/main" val="140491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51520" y="197768"/>
            <a:ext cx="6336704" cy="926976"/>
          </a:xfrm>
        </p:spPr>
        <p:txBody>
          <a:bodyPr/>
          <a:lstStyle/>
          <a:p>
            <a:r>
              <a:rPr lang="de-DE"/>
              <a:t>Titelmasterformat durch Klicken bearbeiten</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BEF5301-6CB9-4036-932F-7497656FBF09}" type="slidenum">
              <a:rPr lang="de-DE" smtClean="0"/>
              <a:t>‹N°›</a:t>
            </a:fld>
            <a:endParaRPr lang="de-DE"/>
          </a:p>
        </p:txBody>
      </p:sp>
      <p:pic>
        <p:nvPicPr>
          <p:cNvPr id="6" name="Obraz 5">
            <a:extLst>
              <a:ext uri="{FF2B5EF4-FFF2-40B4-BE49-F238E27FC236}">
                <a16:creationId xmlns:a16="http://schemas.microsoft.com/office/drawing/2014/main" id="{3BD6819C-CFC1-4F43-A720-880A5D498C1F}"/>
              </a:ext>
            </a:extLst>
          </p:cNvPr>
          <p:cNvPicPr>
            <a:picLocks noChangeAspect="1"/>
          </p:cNvPicPr>
          <p:nvPr userDrawn="1"/>
        </p:nvPicPr>
        <p:blipFill>
          <a:blip r:embed="rId2"/>
          <a:stretch>
            <a:fillRect/>
          </a:stretch>
        </p:blipFill>
        <p:spPr>
          <a:xfrm>
            <a:off x="6691508" y="159023"/>
            <a:ext cx="2290728" cy="1074427"/>
          </a:xfrm>
          <a:prstGeom prst="rect">
            <a:avLst/>
          </a:prstGeom>
        </p:spPr>
      </p:pic>
    </p:spTree>
    <p:extLst>
      <p:ext uri="{BB962C8B-B14F-4D97-AF65-F5344CB8AC3E}">
        <p14:creationId xmlns:p14="http://schemas.microsoft.com/office/powerpoint/2010/main" val="307516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BEF5301-6CB9-4036-932F-7497656FBF09}" type="slidenum">
              <a:rPr lang="de-DE" smtClean="0"/>
              <a:t>‹N°›</a:t>
            </a:fld>
            <a:endParaRPr lang="de-DE"/>
          </a:p>
        </p:txBody>
      </p:sp>
      <p:pic>
        <p:nvPicPr>
          <p:cNvPr id="5" name="Obraz 4">
            <a:extLst>
              <a:ext uri="{FF2B5EF4-FFF2-40B4-BE49-F238E27FC236}">
                <a16:creationId xmlns:a16="http://schemas.microsoft.com/office/drawing/2014/main" id="{4C9F3629-BE4F-448A-B164-F97B7E5F5CF1}"/>
              </a:ext>
            </a:extLst>
          </p:cNvPr>
          <p:cNvPicPr>
            <a:picLocks noChangeAspect="1"/>
          </p:cNvPicPr>
          <p:nvPr userDrawn="1"/>
        </p:nvPicPr>
        <p:blipFill>
          <a:blip r:embed="rId2"/>
          <a:stretch>
            <a:fillRect/>
          </a:stretch>
        </p:blipFill>
        <p:spPr>
          <a:xfrm>
            <a:off x="6691508" y="159023"/>
            <a:ext cx="2290728" cy="1074427"/>
          </a:xfrm>
          <a:prstGeom prst="rect">
            <a:avLst/>
          </a:prstGeom>
        </p:spPr>
      </p:pic>
    </p:spTree>
    <p:extLst>
      <p:ext uri="{BB962C8B-B14F-4D97-AF65-F5344CB8AC3E}">
        <p14:creationId xmlns:p14="http://schemas.microsoft.com/office/powerpoint/2010/main" val="401443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1323403"/>
            <a:ext cx="5111750" cy="4802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BEF5301-6CB9-4036-932F-7497656FBF09}" type="slidenum">
              <a:rPr lang="de-DE" smtClean="0"/>
              <a:t>‹N°›</a:t>
            </a:fld>
            <a:endParaRPr lang="de-DE"/>
          </a:p>
        </p:txBody>
      </p:sp>
      <p:pic>
        <p:nvPicPr>
          <p:cNvPr id="8" name="Obraz 7">
            <a:extLst>
              <a:ext uri="{FF2B5EF4-FFF2-40B4-BE49-F238E27FC236}">
                <a16:creationId xmlns:a16="http://schemas.microsoft.com/office/drawing/2014/main" id="{53A7FF22-4645-46CE-AC08-38F94C6F6BF8}"/>
              </a:ext>
            </a:extLst>
          </p:cNvPr>
          <p:cNvPicPr>
            <a:picLocks noChangeAspect="1"/>
          </p:cNvPicPr>
          <p:nvPr userDrawn="1"/>
        </p:nvPicPr>
        <p:blipFill>
          <a:blip r:embed="rId2"/>
          <a:stretch>
            <a:fillRect/>
          </a:stretch>
        </p:blipFill>
        <p:spPr>
          <a:xfrm>
            <a:off x="6691508" y="159023"/>
            <a:ext cx="2290728" cy="1074427"/>
          </a:xfrm>
          <a:prstGeom prst="rect">
            <a:avLst/>
          </a:prstGeom>
        </p:spPr>
      </p:pic>
    </p:spTree>
    <p:extLst>
      <p:ext uri="{BB962C8B-B14F-4D97-AF65-F5344CB8AC3E}">
        <p14:creationId xmlns:p14="http://schemas.microsoft.com/office/powerpoint/2010/main" val="40649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DE" dirty="0"/>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BEF5301-6CB9-4036-932F-7497656FBF09}" type="slidenum">
              <a:rPr lang="de-DE" smtClean="0"/>
              <a:t>‹N°›</a:t>
            </a:fld>
            <a:endParaRPr lang="de-DE"/>
          </a:p>
        </p:txBody>
      </p:sp>
      <p:pic>
        <p:nvPicPr>
          <p:cNvPr id="8" name="Obraz 7">
            <a:extLst>
              <a:ext uri="{FF2B5EF4-FFF2-40B4-BE49-F238E27FC236}">
                <a16:creationId xmlns:a16="http://schemas.microsoft.com/office/drawing/2014/main" id="{B025D9FB-0DCC-4603-9CCD-BBD2D8302055}"/>
              </a:ext>
            </a:extLst>
          </p:cNvPr>
          <p:cNvPicPr>
            <a:picLocks noChangeAspect="1"/>
          </p:cNvPicPr>
          <p:nvPr userDrawn="1"/>
        </p:nvPicPr>
        <p:blipFill>
          <a:blip r:embed="rId2"/>
          <a:stretch>
            <a:fillRect/>
          </a:stretch>
        </p:blipFill>
        <p:spPr>
          <a:xfrm>
            <a:off x="6691508" y="159023"/>
            <a:ext cx="2290728" cy="1074427"/>
          </a:xfrm>
          <a:prstGeom prst="rect">
            <a:avLst/>
          </a:prstGeom>
        </p:spPr>
      </p:pic>
    </p:spTree>
    <p:extLst>
      <p:ext uri="{BB962C8B-B14F-4D97-AF65-F5344CB8AC3E}">
        <p14:creationId xmlns:p14="http://schemas.microsoft.com/office/powerpoint/2010/main" val="364931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251520" y="197768"/>
            <a:ext cx="6336704" cy="926976"/>
          </a:xfrm>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BEF5301-6CB9-4036-932F-7497656FBF09}" type="slidenum">
              <a:rPr lang="de-DE" smtClean="0"/>
              <a:t>‹N°›</a:t>
            </a:fld>
            <a:endParaRPr lang="de-DE"/>
          </a:p>
        </p:txBody>
      </p:sp>
      <p:pic>
        <p:nvPicPr>
          <p:cNvPr id="7" name="Obraz 6">
            <a:extLst>
              <a:ext uri="{FF2B5EF4-FFF2-40B4-BE49-F238E27FC236}">
                <a16:creationId xmlns:a16="http://schemas.microsoft.com/office/drawing/2014/main" id="{A7574214-8C65-41AB-A1D5-F9DF244051F8}"/>
              </a:ext>
            </a:extLst>
          </p:cNvPr>
          <p:cNvPicPr>
            <a:picLocks noChangeAspect="1"/>
          </p:cNvPicPr>
          <p:nvPr userDrawn="1"/>
        </p:nvPicPr>
        <p:blipFill>
          <a:blip r:embed="rId2"/>
          <a:stretch>
            <a:fillRect/>
          </a:stretch>
        </p:blipFill>
        <p:spPr>
          <a:xfrm>
            <a:off x="6691508" y="159023"/>
            <a:ext cx="2290728" cy="1074427"/>
          </a:xfrm>
          <a:prstGeom prst="rect">
            <a:avLst/>
          </a:prstGeom>
        </p:spPr>
      </p:pic>
    </p:spTree>
    <p:extLst>
      <p:ext uri="{BB962C8B-B14F-4D97-AF65-F5344CB8AC3E}">
        <p14:creationId xmlns:p14="http://schemas.microsoft.com/office/powerpoint/2010/main" val="899122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51520" y="1268760"/>
            <a:ext cx="8640960" cy="5430217"/>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3124200" y="6216116"/>
            <a:ext cx="2895600" cy="504056"/>
          </a:xfrm>
          <a:prstGeom prst="rect">
            <a:avLst/>
          </a:prstGeom>
        </p:spPr>
        <p:txBody>
          <a:bodyPr vert="horz" lIns="91440" tIns="45720" rIns="91440" bIns="45720" rtlCol="0" anchor="t"/>
          <a:lstStyle>
            <a:lvl1pPr algn="ctr">
              <a:defRPr sz="1200">
                <a:solidFill>
                  <a:schemeClr val="tx1"/>
                </a:solidFill>
                <a:latin typeface="Arial Narrow" panose="020B0606020202030204" pitchFamily="34" charset="0"/>
              </a:defRPr>
            </a:lvl1pPr>
          </a:lstStyle>
          <a:p>
            <a:endParaRPr lang="de-DE" dirty="0"/>
          </a:p>
        </p:txBody>
      </p:sp>
      <p:sp>
        <p:nvSpPr>
          <p:cNvPr id="6" name="Foliennummernplatzhalter 5"/>
          <p:cNvSpPr>
            <a:spLocks noGrp="1"/>
          </p:cNvSpPr>
          <p:nvPr>
            <p:ph type="sldNum" sz="quarter" idx="4"/>
          </p:nvPr>
        </p:nvSpPr>
        <p:spPr>
          <a:xfrm>
            <a:off x="6300192" y="6220159"/>
            <a:ext cx="2592288" cy="514128"/>
          </a:xfrm>
          <a:prstGeom prst="rect">
            <a:avLst/>
          </a:prstGeom>
        </p:spPr>
        <p:txBody>
          <a:bodyPr vert="horz" lIns="91440" tIns="45720" rIns="91440" bIns="45720" rtlCol="0" anchor="b"/>
          <a:lstStyle>
            <a:lvl1pPr algn="r">
              <a:defRPr sz="1200">
                <a:solidFill>
                  <a:schemeClr val="tx1"/>
                </a:solidFill>
                <a:latin typeface="Arial Narrow" panose="020B0606020202030204" pitchFamily="34" charset="0"/>
              </a:defRPr>
            </a:lvl1pPr>
          </a:lstStyle>
          <a:p>
            <a:fld id="{EBEF5301-6CB9-4036-932F-7497656FBF09}" type="slidenum">
              <a:rPr lang="de-DE" smtClean="0"/>
              <a:pPr/>
              <a:t>‹N°›</a:t>
            </a:fld>
            <a:endParaRPr lang="de-DE" dirty="0"/>
          </a:p>
        </p:txBody>
      </p:sp>
      <p:sp>
        <p:nvSpPr>
          <p:cNvPr id="15" name="Rechteck 14"/>
          <p:cNvSpPr/>
          <p:nvPr/>
        </p:nvSpPr>
        <p:spPr>
          <a:xfrm>
            <a:off x="243187" y="6237312"/>
            <a:ext cx="2672629" cy="461665"/>
          </a:xfrm>
          <a:prstGeom prst="rect">
            <a:avLst/>
          </a:prstGeom>
        </p:spPr>
        <p:txBody>
          <a:bodyPr vert="horz" lIns="91440" tIns="45720" rIns="91440" bIns="45720" rtlCol="0" anchor="t"/>
          <a:lstStyle/>
          <a:p>
            <a:pPr lvl="0"/>
            <a:endParaRPr lang="de-DE" sz="12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Narrow" panose="020B0606020202030204" pitchFamily="34" charset="0"/>
              </a:rPr>
              <a:t>www.</a:t>
            </a:r>
            <a:r>
              <a:rPr lang="pl-PL" sz="1200" dirty="0">
                <a:latin typeface="Arial Narrow" panose="020B0606020202030204" pitchFamily="34" charset="0"/>
              </a:rPr>
              <a:t>digifof.org</a:t>
            </a:r>
            <a:endParaRPr lang="de-DE" sz="1200" dirty="0">
              <a:latin typeface="Arial Narrow" panose="020B0606020202030204" pitchFamily="34" charset="0"/>
            </a:endParaRPr>
          </a:p>
        </p:txBody>
      </p:sp>
      <p:sp>
        <p:nvSpPr>
          <p:cNvPr id="2" name="Titelplatzhalter 1"/>
          <p:cNvSpPr>
            <a:spLocks noGrp="1"/>
          </p:cNvSpPr>
          <p:nvPr>
            <p:ph type="title"/>
          </p:nvPr>
        </p:nvSpPr>
        <p:spPr>
          <a:xfrm>
            <a:off x="251520" y="197768"/>
            <a:ext cx="8640960" cy="926976"/>
          </a:xfrm>
          <a:prstGeom prst="rect">
            <a:avLst/>
          </a:prstGeom>
        </p:spPr>
        <p:txBody>
          <a:bodyPr vert="horz" lIns="91440" tIns="45720" rIns="91440" bIns="45720" rtlCol="0" anchor="t">
            <a:noAutofit/>
          </a:bodyPr>
          <a:lstStyle/>
          <a:p>
            <a:r>
              <a:rPr lang="de-DE" dirty="0"/>
              <a:t>TITELMASTERFORMAT DURCH KLICKEN BEARBEITEN</a:t>
            </a:r>
          </a:p>
        </p:txBody>
      </p:sp>
      <p:sp>
        <p:nvSpPr>
          <p:cNvPr id="11" name="Prostokąt 10">
            <a:extLst>
              <a:ext uri="{FF2B5EF4-FFF2-40B4-BE49-F238E27FC236}">
                <a16:creationId xmlns:a16="http://schemas.microsoft.com/office/drawing/2014/main" id="{524DEB3F-15E4-44D2-ACB9-252DFAC42C3C}"/>
              </a:ext>
            </a:extLst>
          </p:cNvPr>
          <p:cNvSpPr/>
          <p:nvPr userDrawn="1"/>
        </p:nvSpPr>
        <p:spPr>
          <a:xfrm>
            <a:off x="0" y="0"/>
            <a:ext cx="6660232" cy="116632"/>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E500"/>
              </a:solidFill>
            </a:endParaRPr>
          </a:p>
        </p:txBody>
      </p:sp>
      <p:sp>
        <p:nvSpPr>
          <p:cNvPr id="12" name="Prostokąt 11">
            <a:extLst>
              <a:ext uri="{FF2B5EF4-FFF2-40B4-BE49-F238E27FC236}">
                <a16:creationId xmlns:a16="http://schemas.microsoft.com/office/drawing/2014/main" id="{1212ADA7-2006-4598-B475-25951AC3AEFE}"/>
              </a:ext>
            </a:extLst>
          </p:cNvPr>
          <p:cNvSpPr/>
          <p:nvPr userDrawn="1"/>
        </p:nvSpPr>
        <p:spPr>
          <a:xfrm>
            <a:off x="6660232" y="0"/>
            <a:ext cx="2483768" cy="1166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E500"/>
              </a:solidFill>
            </a:endParaRPr>
          </a:p>
        </p:txBody>
      </p:sp>
    </p:spTree>
    <p:extLst>
      <p:ext uri="{BB962C8B-B14F-4D97-AF65-F5344CB8AC3E}">
        <p14:creationId xmlns:p14="http://schemas.microsoft.com/office/powerpoint/2010/main" val="2169495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4OddlnE7JSE"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image" Target="../media/image19.emf"/><Relationship Id="rId1" Type="http://schemas.openxmlformats.org/officeDocument/2006/relationships/slideLayout" Target="../slideLayouts/slideLayout6.xml"/><Relationship Id="rId6" Type="http://schemas.openxmlformats.org/officeDocument/2006/relationships/image" Target="../media/image22.gif"/><Relationship Id="rId5" Type="http://schemas.openxmlformats.org/officeDocument/2006/relationships/image" Target="../media/image14.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austria.omilab.org/psm/content/scene2model/download?view=downloa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4.sv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7.svg"/><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svg"/><Relationship Id="rId14" Type="http://schemas.openxmlformats.org/officeDocument/2006/relationships/image" Target="../media/image35.svg"/></Relationships>
</file>

<file path=ppt/slides/_rels/slide2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digifof.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courses.edx.org/dashboard/programs/9b729425-b524-4344-baaa-107abdee62c6/"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urses.edx.org/dashboard/programs/9b729425-b524-4344-baaa-107abdee62c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milab.org/nodes/design-thinking.html" TargetMode="External"/><Relationship Id="rId2" Type="http://schemas.openxmlformats.org/officeDocument/2006/relationships/hyperlink" Target="https://courses.edx.org/dashboard/programs/9b729425-b524-4344-baaa-107abdee62c6/"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courses.edx.org/dashboard/programs/9b729425-b524-4344-baaa-107abdee62c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edium.com/@conductal/beyond-design-thinking-the-systemic-design-thinking-framework-8d4952271222"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268760"/>
            <a:ext cx="7772400" cy="2880319"/>
          </a:xfrm>
        </p:spPr>
        <p:txBody>
          <a:bodyPr/>
          <a:lstStyle/>
          <a:p>
            <a:pPr algn="ctr"/>
            <a:r>
              <a:rPr lang="de-DE" dirty="0"/>
              <a:t>EMSE_07</a:t>
            </a:r>
            <a:br>
              <a:rPr lang="de-DE" dirty="0"/>
            </a:br>
            <a:r>
              <a:rPr lang="en-US" sz="2800" dirty="0"/>
              <a:t>Design Thinking for </a:t>
            </a:r>
            <a:br>
              <a:rPr lang="en-US" sz="2800" dirty="0"/>
            </a:br>
            <a:r>
              <a:rPr lang="en-US" sz="2800" dirty="0"/>
              <a:t>Product-Service System Design</a:t>
            </a:r>
            <a:br>
              <a:rPr lang="en-US" sz="2800" dirty="0"/>
            </a:br>
            <a:br>
              <a:rPr lang="de-DE" sz="2800" dirty="0"/>
            </a:br>
            <a:r>
              <a:rPr lang="en-US" sz="2800" b="0" dirty="0"/>
              <a:t>Elaheh </a:t>
            </a:r>
            <a:r>
              <a:rPr lang="en-US" sz="2800" b="0" dirty="0" err="1"/>
              <a:t>Maleki</a:t>
            </a:r>
            <a:endParaRPr lang="de-DE" sz="2800"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188640"/>
            <a:ext cx="1620096" cy="1620096"/>
          </a:xfrm>
          <a:prstGeom prst="rect">
            <a:avLst/>
          </a:prstGeom>
        </p:spPr>
      </p:pic>
    </p:spTree>
    <p:extLst>
      <p:ext uri="{BB962C8B-B14F-4D97-AF65-F5344CB8AC3E}">
        <p14:creationId xmlns:p14="http://schemas.microsoft.com/office/powerpoint/2010/main" val="168493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31CF96C-7672-4D84-A7A1-010FD98B1FFE}" type="slidenum">
              <a:rPr lang="en-US" smtClean="0"/>
              <a:t>10</a:t>
            </a:fld>
            <a:endParaRPr lang="en-US"/>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309" y="1985380"/>
            <a:ext cx="3686773" cy="2515946"/>
          </a:xfrm>
          <a:prstGeom prst="rect">
            <a:avLst/>
          </a:prstGeom>
        </p:spPr>
      </p:pic>
      <p:sp>
        <p:nvSpPr>
          <p:cNvPr id="14" name="Rectangle 13"/>
          <p:cNvSpPr/>
          <p:nvPr/>
        </p:nvSpPr>
        <p:spPr>
          <a:xfrm>
            <a:off x="4882378" y="4647420"/>
            <a:ext cx="2719215" cy="338554"/>
          </a:xfrm>
          <a:prstGeom prst="rect">
            <a:avLst/>
          </a:prstGeom>
        </p:spPr>
        <p:txBody>
          <a:bodyPr wrap="square">
            <a:spAutoFit/>
          </a:bodyPr>
          <a:lstStyle/>
          <a:p>
            <a:pPr algn="ctr"/>
            <a:r>
              <a:rPr lang="fr-FR" sz="1600" b="1" dirty="0" err="1">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Manufacturing</a:t>
            </a:r>
            <a:r>
              <a:rPr lang="fr-FR"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 of </a:t>
            </a:r>
            <a:r>
              <a:rPr lang="fr-FR" sz="1600" b="1" dirty="0" err="1">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wind</a:t>
            </a:r>
            <a:r>
              <a:rPr lang="fr-FR"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 turbines</a:t>
            </a:r>
            <a:endParaRPr lang="en-US" sz="1600" b="1" dirty="0">
              <a:solidFill>
                <a:schemeClr val="accent1">
                  <a:lumMod val="75000"/>
                </a:schemeClr>
              </a:solidFill>
              <a:latin typeface="Arial Narrow" panose="020B0606020202030204" pitchFamily="34" charset="0"/>
            </a:endParaRPr>
          </a:p>
        </p:txBody>
      </p:sp>
      <p:sp>
        <p:nvSpPr>
          <p:cNvPr id="23" name="Rectangle 22"/>
          <p:cNvSpPr/>
          <p:nvPr/>
        </p:nvSpPr>
        <p:spPr>
          <a:xfrm>
            <a:off x="1013444" y="4868791"/>
            <a:ext cx="184731" cy="369332"/>
          </a:xfrm>
          <a:prstGeom prst="rect">
            <a:avLst/>
          </a:prstGeom>
        </p:spPr>
        <p:txBody>
          <a:bodyPr wrap="none">
            <a:spAutoFit/>
          </a:bodyPr>
          <a:lstStyle/>
          <a:p>
            <a:endPar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Flèche vers le bas 34"/>
          <p:cNvSpPr/>
          <p:nvPr/>
        </p:nvSpPr>
        <p:spPr>
          <a:xfrm rot="16200000">
            <a:off x="3827693" y="3064049"/>
            <a:ext cx="637953" cy="358605"/>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177" t="7462" r="-177" b="-1119"/>
          <a:stretch/>
        </p:blipFill>
        <p:spPr>
          <a:xfrm>
            <a:off x="130259" y="1948505"/>
            <a:ext cx="3686773" cy="2589696"/>
          </a:xfrm>
          <a:prstGeom prst="rect">
            <a:avLst/>
          </a:prstGeom>
        </p:spPr>
      </p:pic>
      <p:sp>
        <p:nvSpPr>
          <p:cNvPr id="19" name="Rectangle 18"/>
          <p:cNvSpPr/>
          <p:nvPr/>
        </p:nvSpPr>
        <p:spPr>
          <a:xfrm>
            <a:off x="529181" y="4645439"/>
            <a:ext cx="2719215" cy="338554"/>
          </a:xfrm>
          <a:prstGeom prst="rect">
            <a:avLst/>
          </a:prstGeom>
        </p:spPr>
        <p:txBody>
          <a:bodyPr wrap="square">
            <a:spAutoFit/>
          </a:bodyPr>
          <a:lstStyle/>
          <a:p>
            <a:pPr algn="ctr"/>
            <a:r>
              <a:rPr lang="fr-FR"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Green </a:t>
            </a:r>
            <a:r>
              <a:rPr lang="fr-FR" sz="1600" b="1" dirty="0" err="1">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Energy</a:t>
            </a:r>
            <a:endParaRPr lang="en-US" sz="1600" b="1" dirty="0">
              <a:solidFill>
                <a:schemeClr val="accent1">
                  <a:lumMod val="75000"/>
                </a:schemeClr>
              </a:solidFill>
              <a:latin typeface="Arial Narrow" panose="020B0606020202030204" pitchFamily="34" charset="0"/>
            </a:endParaRPr>
          </a:p>
        </p:txBody>
      </p:sp>
      <p:sp>
        <p:nvSpPr>
          <p:cNvPr id="9"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de-DE" dirty="0"/>
              <a:t>Industrial PSS Case</a:t>
            </a:r>
          </a:p>
        </p:txBody>
      </p:sp>
    </p:spTree>
    <p:extLst>
      <p:ext uri="{BB962C8B-B14F-4D97-AF65-F5344CB8AC3E}">
        <p14:creationId xmlns:p14="http://schemas.microsoft.com/office/powerpoint/2010/main" val="288921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7772" y="3998714"/>
            <a:ext cx="3679981" cy="2454519"/>
          </a:xfrm>
          <a:prstGeom prst="rect">
            <a:avLst/>
          </a:prstGeom>
        </p:spPr>
      </p:pic>
      <p:sp>
        <p:nvSpPr>
          <p:cNvPr id="3" name="Espace réservé du numéro de diapositive 2"/>
          <p:cNvSpPr>
            <a:spLocks noGrp="1"/>
          </p:cNvSpPr>
          <p:nvPr>
            <p:ph type="sldNum" sz="quarter" idx="12"/>
          </p:nvPr>
        </p:nvSpPr>
        <p:spPr/>
        <p:txBody>
          <a:bodyPr/>
          <a:lstStyle/>
          <a:p>
            <a:fld id="{F31CF96C-7672-4D84-A7A1-010FD98B1FFE}" type="slidenum">
              <a:rPr lang="en-US" smtClean="0"/>
              <a:t>11</a:t>
            </a:fld>
            <a:endParaRPr lang="en-US"/>
          </a:p>
        </p:txBody>
      </p:sp>
      <p:grpSp>
        <p:nvGrpSpPr>
          <p:cNvPr id="17" name="Groupe 16"/>
          <p:cNvGrpSpPr/>
          <p:nvPr/>
        </p:nvGrpSpPr>
        <p:grpSpPr>
          <a:xfrm>
            <a:off x="152879" y="1597119"/>
            <a:ext cx="2719215" cy="2160971"/>
            <a:chOff x="7223640" y="3070659"/>
            <a:chExt cx="3400628" cy="2822590"/>
          </a:xfrm>
        </p:grpSpPr>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640" y="3469445"/>
              <a:ext cx="3400628" cy="2423804"/>
            </a:xfrm>
            <a:prstGeom prst="rect">
              <a:avLst/>
            </a:prstGeom>
          </p:spPr>
        </p:pic>
        <p:sp>
          <p:nvSpPr>
            <p:cNvPr id="14" name="Rectangle 13"/>
            <p:cNvSpPr/>
            <p:nvPr/>
          </p:nvSpPr>
          <p:spPr>
            <a:xfrm>
              <a:off x="7223640" y="3070659"/>
              <a:ext cx="3400628" cy="442208"/>
            </a:xfrm>
            <a:prstGeom prst="rect">
              <a:avLst/>
            </a:prstGeom>
          </p:spPr>
          <p:txBody>
            <a:bodyPr wrap="square">
              <a:spAutoFit/>
            </a:bodyPr>
            <a:lstStyle/>
            <a:p>
              <a:pPr algn="ctr"/>
              <a:r>
                <a:rPr lang="fr-FR" sz="1600" b="1" dirty="0" err="1">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Manufacturing</a:t>
              </a:r>
              <a:r>
                <a:rPr lang="fr-FR"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 of Wind Turbines</a:t>
              </a:r>
              <a:endParaRPr lang="en-US" sz="1600" b="1" dirty="0">
                <a:solidFill>
                  <a:schemeClr val="accent1">
                    <a:lumMod val="75000"/>
                  </a:schemeClr>
                </a:solidFill>
                <a:latin typeface="Arial Narrow" panose="020B0606020202030204" pitchFamily="34" charset="0"/>
              </a:endParaRPr>
            </a:p>
          </p:txBody>
        </p:sp>
      </p:grpSp>
      <p:grpSp>
        <p:nvGrpSpPr>
          <p:cNvPr id="4" name="Groupe 3"/>
          <p:cNvGrpSpPr/>
          <p:nvPr/>
        </p:nvGrpSpPr>
        <p:grpSpPr>
          <a:xfrm>
            <a:off x="2967802" y="1596861"/>
            <a:ext cx="3065031" cy="2162709"/>
            <a:chOff x="3957069" y="986148"/>
            <a:chExt cx="4086708" cy="2883612"/>
          </a:xfrm>
        </p:grpSpPr>
        <p:pic>
          <p:nvPicPr>
            <p:cNvPr id="15" name="Image 14"/>
            <p:cNvPicPr>
              <a:picLocks noChangeAspect="1"/>
            </p:cNvPicPr>
            <p:nvPr/>
          </p:nvPicPr>
          <p:blipFill rotWithShape="1">
            <a:blip r:embed="rId4">
              <a:extLst>
                <a:ext uri="{28A0092B-C50C-407E-A947-70E740481C1C}">
                  <a14:useLocalDpi xmlns:a14="http://schemas.microsoft.com/office/drawing/2010/main" val="0"/>
                </a:ext>
              </a:extLst>
            </a:blip>
            <a:srcRect l="9683" r="6611" b="9711"/>
            <a:stretch/>
          </p:blipFill>
          <p:spPr>
            <a:xfrm>
              <a:off x="3957069" y="1388319"/>
              <a:ext cx="4086708" cy="2481441"/>
            </a:xfrm>
            <a:prstGeom prst="rect">
              <a:avLst/>
            </a:prstGeom>
          </p:spPr>
        </p:pic>
        <p:sp>
          <p:nvSpPr>
            <p:cNvPr id="16" name="Rectangle 15"/>
            <p:cNvSpPr/>
            <p:nvPr/>
          </p:nvSpPr>
          <p:spPr>
            <a:xfrm>
              <a:off x="3957069" y="986148"/>
              <a:ext cx="4086708" cy="451405"/>
            </a:xfrm>
            <a:prstGeom prst="rect">
              <a:avLst/>
            </a:prstGeom>
          </p:spPr>
          <p:txBody>
            <a:bodyPr wrap="square">
              <a:spAutoFit/>
            </a:bodyPr>
            <a:lstStyle/>
            <a:p>
              <a:pPr algn="ctr"/>
              <a:r>
                <a:rPr lang="fr-FR"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Heavy </a:t>
              </a:r>
              <a:r>
                <a:rPr lang="fr-FR" sz="1600" b="1" dirty="0" err="1">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Machinery</a:t>
              </a:r>
              <a:endParaRPr lang="en-US" sz="1600" b="1" dirty="0">
                <a:solidFill>
                  <a:schemeClr val="accent1">
                    <a:lumMod val="75000"/>
                  </a:schemeClr>
                </a:solidFill>
                <a:latin typeface="Arial Narrow" panose="020B0606020202030204" pitchFamily="34" charset="0"/>
              </a:endParaRPr>
            </a:p>
          </p:txBody>
        </p:sp>
      </p:grpSp>
      <p:sp>
        <p:nvSpPr>
          <p:cNvPr id="23" name="Rectangle 22"/>
          <p:cNvSpPr/>
          <p:nvPr/>
        </p:nvSpPr>
        <p:spPr>
          <a:xfrm>
            <a:off x="1013444" y="4868791"/>
            <a:ext cx="184731" cy="369332"/>
          </a:xfrm>
          <a:prstGeom prst="rect">
            <a:avLst/>
          </a:prstGeom>
        </p:spPr>
        <p:txBody>
          <a:bodyPr wrap="none">
            <a:spAutoFit/>
          </a:bodyPr>
          <a:lstStyle/>
          <a:p>
            <a:endPar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p:nvPr/>
        </p:nvSpPr>
        <p:spPr>
          <a:xfrm>
            <a:off x="90191" y="1621748"/>
            <a:ext cx="6062149" cy="2239569"/>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Narrow" panose="020B0606020202030204" pitchFamily="34" charset="0"/>
            </a:endParaRPr>
          </a:p>
        </p:txBody>
      </p:sp>
      <p:sp>
        <p:nvSpPr>
          <p:cNvPr id="33" name="Rectangle 32"/>
          <p:cNvSpPr/>
          <p:nvPr/>
        </p:nvSpPr>
        <p:spPr>
          <a:xfrm>
            <a:off x="1009720" y="4494716"/>
            <a:ext cx="4446652" cy="1077218"/>
          </a:xfrm>
          <a:prstGeom prst="rect">
            <a:avLst/>
          </a:prstGeom>
        </p:spPr>
        <p:txBody>
          <a:bodyPr wrap="square">
            <a:spAutoFit/>
          </a:bodyPr>
          <a:lstStyle/>
          <a:p>
            <a:pPr algn="ctr"/>
            <a:r>
              <a:rPr lang="en-US" sz="1600" b="1" u="sng" dirty="0">
                <a:solidFill>
                  <a:schemeClr val="accent1">
                    <a:lumMod val="75000"/>
                  </a:schemeClr>
                </a:solidFill>
                <a:latin typeface="Arial Narrow" panose="020B0606020202030204" pitchFamily="34" charset="0"/>
              </a:rPr>
              <a:t>Gear grinding process </a:t>
            </a:r>
          </a:p>
          <a:p>
            <a:pPr marL="214313" indent="-214313">
              <a:buFont typeface="Arial" panose="020B0604020202020204" pitchFamily="34" charset="0"/>
              <a:buChar char="•"/>
            </a:pPr>
            <a:r>
              <a:rPr lang="en-US" sz="1600" b="1" dirty="0">
                <a:solidFill>
                  <a:schemeClr val="accent1">
                    <a:lumMod val="75000"/>
                  </a:schemeClr>
                </a:solidFill>
                <a:latin typeface="Arial Narrow" panose="020B0606020202030204" pitchFamily="34" charset="0"/>
              </a:rPr>
              <a:t>The method of finish grinding gear teeth </a:t>
            </a:r>
          </a:p>
          <a:p>
            <a:pPr marL="214313" indent="-214313">
              <a:buFont typeface="Arial" panose="020B0604020202020204" pitchFamily="34" charset="0"/>
              <a:buChar char="•"/>
            </a:pPr>
            <a:r>
              <a:rPr lang="en-US" sz="1600" b="1" dirty="0">
                <a:solidFill>
                  <a:schemeClr val="accent1">
                    <a:lumMod val="75000"/>
                  </a:schemeClr>
                </a:solidFill>
                <a:latin typeface="Arial Narrow" panose="020B0606020202030204" pitchFamily="34" charset="0"/>
              </a:rPr>
              <a:t>The significant step when building high precision gearing</a:t>
            </a:r>
          </a:p>
        </p:txBody>
      </p:sp>
      <p:sp>
        <p:nvSpPr>
          <p:cNvPr id="35" name="Flèche vers le bas 34"/>
          <p:cNvSpPr/>
          <p:nvPr/>
        </p:nvSpPr>
        <p:spPr>
          <a:xfrm>
            <a:off x="2595093" y="4052968"/>
            <a:ext cx="637953" cy="358605"/>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en-US" dirty="0"/>
              <a:t>High precision gear grinding process </a:t>
            </a:r>
          </a:p>
        </p:txBody>
      </p:sp>
    </p:spTree>
    <p:extLst>
      <p:ext uri="{BB962C8B-B14F-4D97-AF65-F5344CB8AC3E}">
        <p14:creationId xmlns:p14="http://schemas.microsoft.com/office/powerpoint/2010/main" val="6411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31CF96C-7672-4D84-A7A1-010FD98B1FFE}" type="slidenum">
              <a:rPr lang="en-US" smtClean="0"/>
              <a:t>12</a:t>
            </a:fld>
            <a:endParaRPr lang="en-US"/>
          </a:p>
        </p:txBody>
      </p:sp>
      <p:sp>
        <p:nvSpPr>
          <p:cNvPr id="23" name="Rectangle 22"/>
          <p:cNvSpPr/>
          <p:nvPr/>
        </p:nvSpPr>
        <p:spPr>
          <a:xfrm>
            <a:off x="1013444" y="4868791"/>
            <a:ext cx="184731" cy="369332"/>
          </a:xfrm>
          <a:prstGeom prst="rect">
            <a:avLst/>
          </a:prstGeom>
        </p:spPr>
        <p:txBody>
          <a:bodyPr wrap="none">
            <a:spAutoFit/>
          </a:bodyPr>
          <a:lstStyle/>
          <a:p>
            <a:endParaRPr lang="en-US"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p:cNvSpPr/>
          <p:nvPr/>
        </p:nvSpPr>
        <p:spPr>
          <a:xfrm>
            <a:off x="6273723" y="1876345"/>
            <a:ext cx="1265090" cy="338554"/>
          </a:xfrm>
          <a:prstGeom prst="rect">
            <a:avLst/>
          </a:prstGeom>
          <a:solidFill>
            <a:schemeClr val="bg1"/>
          </a:solidFill>
        </p:spPr>
        <p:txBody>
          <a:bodyPr wrap="none">
            <a:spAutoFit/>
          </a:bodyPr>
          <a:lstStyle/>
          <a:p>
            <a:pPr algn="ctr"/>
            <a:r>
              <a:rPr lang="en-US"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Metal Sludge </a:t>
            </a:r>
          </a:p>
        </p:txBody>
      </p:sp>
      <p:sp>
        <p:nvSpPr>
          <p:cNvPr id="32" name="Rectangle 31"/>
          <p:cNvSpPr/>
          <p:nvPr/>
        </p:nvSpPr>
        <p:spPr>
          <a:xfrm>
            <a:off x="4036164" y="1902074"/>
            <a:ext cx="1590179" cy="338554"/>
          </a:xfrm>
          <a:prstGeom prst="rect">
            <a:avLst/>
          </a:prstGeom>
          <a:solidFill>
            <a:schemeClr val="bg1"/>
          </a:solidFill>
        </p:spPr>
        <p:txBody>
          <a:bodyPr wrap="none">
            <a:spAutoFit/>
          </a:bodyPr>
          <a:lstStyle/>
          <a:p>
            <a:pPr algn="ctr"/>
            <a:r>
              <a:rPr lang="en-US"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Produces Waste </a:t>
            </a:r>
          </a:p>
        </p:txBody>
      </p:sp>
      <p:sp>
        <p:nvSpPr>
          <p:cNvPr id="19" name="Rectangle 18"/>
          <p:cNvSpPr/>
          <p:nvPr/>
        </p:nvSpPr>
        <p:spPr>
          <a:xfrm>
            <a:off x="157846" y="1882498"/>
            <a:ext cx="3966827" cy="338554"/>
          </a:xfrm>
          <a:prstGeom prst="rect">
            <a:avLst/>
          </a:prstGeom>
        </p:spPr>
        <p:txBody>
          <a:bodyPr wrap="square">
            <a:spAutoFit/>
          </a:bodyPr>
          <a:lstStyle/>
          <a:p>
            <a:pPr algn="ctr"/>
            <a:r>
              <a:rPr lang="en-US" sz="1600" b="1" dirty="0">
                <a:solidFill>
                  <a:schemeClr val="accent1">
                    <a:lumMod val="75000"/>
                  </a:schemeClr>
                </a:solidFill>
                <a:latin typeface="Arial Narrow" panose="020B0606020202030204" pitchFamily="34" charset="0"/>
              </a:rPr>
              <a:t>High precision gear grinding process </a:t>
            </a:r>
          </a:p>
        </p:txBody>
      </p:sp>
      <p:pic>
        <p:nvPicPr>
          <p:cNvPr id="20" name="Ima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286" y="2341464"/>
            <a:ext cx="3966828" cy="2645843"/>
          </a:xfrm>
          <a:prstGeom prst="rect">
            <a:avLst/>
          </a:prstGeom>
        </p:spPr>
      </p:pic>
      <p:pic>
        <p:nvPicPr>
          <p:cNvPr id="22" name="Image 21"/>
          <p:cNvPicPr/>
          <p:nvPr/>
        </p:nvPicPr>
        <p:blipFill rotWithShape="1">
          <a:blip r:embed="rId3"/>
          <a:srcRect l="78922" t="53317" r="10576" b="33020"/>
          <a:stretch/>
        </p:blipFill>
        <p:spPr bwMode="auto">
          <a:xfrm>
            <a:off x="6695309" y="4455278"/>
            <a:ext cx="980648" cy="808846"/>
          </a:xfrm>
          <a:prstGeom prst="rect">
            <a:avLst/>
          </a:prstGeom>
          <a:ln>
            <a:noFill/>
          </a:ln>
          <a:extLst>
            <a:ext uri="{53640926-AAD7-44D8-BBD7-CCE9431645EC}">
              <a14:shadowObscured xmlns:a14="http://schemas.microsoft.com/office/drawing/2010/main"/>
            </a:ext>
          </a:extLst>
        </p:spPr>
      </p:pic>
      <p:pic>
        <p:nvPicPr>
          <p:cNvPr id="25" name="Image 24"/>
          <p:cNvPicPr/>
          <p:nvPr/>
        </p:nvPicPr>
        <p:blipFill rotWithShape="1">
          <a:blip r:embed="rId3"/>
          <a:srcRect l="78922" t="28985" r="10576" b="55178"/>
          <a:stretch/>
        </p:blipFill>
        <p:spPr bwMode="auto">
          <a:xfrm>
            <a:off x="7931833" y="4266925"/>
            <a:ext cx="965837" cy="1102574"/>
          </a:xfrm>
          <a:prstGeom prst="rect">
            <a:avLst/>
          </a:prstGeom>
          <a:ln>
            <a:noFill/>
          </a:ln>
          <a:extLst>
            <a:ext uri="{53640926-AAD7-44D8-BBD7-CCE9431645EC}">
              <a14:shadowObscured xmlns:a14="http://schemas.microsoft.com/office/drawing/2010/main"/>
            </a:ext>
          </a:extLst>
        </p:spPr>
      </p:pic>
      <p:sp>
        <p:nvSpPr>
          <p:cNvPr id="6" name="Croix 5"/>
          <p:cNvSpPr/>
          <p:nvPr/>
        </p:nvSpPr>
        <p:spPr>
          <a:xfrm>
            <a:off x="6313977" y="4818212"/>
            <a:ext cx="328384" cy="316419"/>
          </a:xfrm>
          <a:prstGeom prst="plus">
            <a:avLst>
              <a:gd name="adj" fmla="val 4012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8" name="Croix 27"/>
          <p:cNvSpPr/>
          <p:nvPr/>
        </p:nvSpPr>
        <p:spPr>
          <a:xfrm>
            <a:off x="7729223" y="4803720"/>
            <a:ext cx="328384" cy="316419"/>
          </a:xfrm>
          <a:prstGeom prst="plus">
            <a:avLst>
              <a:gd name="adj" fmla="val 4012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9022" y="4328983"/>
            <a:ext cx="1254642" cy="1116109"/>
          </a:xfrm>
          <a:prstGeom prst="rect">
            <a:avLst/>
          </a:prstGeom>
        </p:spPr>
      </p:pic>
      <p:pic>
        <p:nvPicPr>
          <p:cNvPr id="26" name="Image 25"/>
          <p:cNvPicPr>
            <a:picLocks noChangeAspect="1"/>
          </p:cNvPicPr>
          <p:nvPr/>
        </p:nvPicPr>
        <p:blipFill rotWithShape="1">
          <a:blip r:embed="rId5" cstate="print">
            <a:extLst>
              <a:ext uri="{28A0092B-C50C-407E-A947-70E740481C1C}">
                <a14:useLocalDpi xmlns:a14="http://schemas.microsoft.com/office/drawing/2010/main" val="0"/>
              </a:ext>
            </a:extLst>
          </a:blip>
          <a:srcRect l="16767" t="19379" r="16836" b="18605"/>
          <a:stretch/>
        </p:blipFill>
        <p:spPr>
          <a:xfrm>
            <a:off x="5384730" y="2341463"/>
            <a:ext cx="3130621" cy="1944485"/>
          </a:xfrm>
          <a:prstGeom prst="rect">
            <a:avLst/>
          </a:prstGeom>
        </p:spPr>
      </p:pic>
      <p:sp>
        <p:nvSpPr>
          <p:cNvPr id="18" name="Rectangle 17"/>
          <p:cNvSpPr/>
          <p:nvPr/>
        </p:nvSpPr>
        <p:spPr>
          <a:xfrm>
            <a:off x="5076056" y="5316939"/>
            <a:ext cx="1177608" cy="584775"/>
          </a:xfrm>
          <a:prstGeom prst="rect">
            <a:avLst/>
          </a:prstGeom>
        </p:spPr>
        <p:txBody>
          <a:bodyPr wrap="square">
            <a:spAutoFit/>
          </a:bodyPr>
          <a:lstStyle/>
          <a:p>
            <a:pPr algn="ctr"/>
            <a:r>
              <a:rPr lang="en-US"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Very small metal chips </a:t>
            </a:r>
            <a:endParaRPr lang="en-US" sz="1600" b="1" dirty="0">
              <a:solidFill>
                <a:schemeClr val="accent1">
                  <a:lumMod val="75000"/>
                </a:schemeClr>
              </a:solidFill>
              <a:latin typeface="Arial Narrow" panose="020B0606020202030204" pitchFamily="34" charset="0"/>
            </a:endParaRPr>
          </a:p>
        </p:txBody>
      </p:sp>
      <p:sp>
        <p:nvSpPr>
          <p:cNvPr id="21" name="Rectangle 20"/>
          <p:cNvSpPr/>
          <p:nvPr/>
        </p:nvSpPr>
        <p:spPr>
          <a:xfrm>
            <a:off x="7931832" y="5289923"/>
            <a:ext cx="960647" cy="584775"/>
          </a:xfrm>
          <a:prstGeom prst="rect">
            <a:avLst/>
          </a:prstGeom>
        </p:spPr>
        <p:txBody>
          <a:bodyPr wrap="square">
            <a:spAutoFit/>
          </a:bodyPr>
          <a:lstStyle/>
          <a:p>
            <a:pPr algn="ctr"/>
            <a:r>
              <a:rPr lang="en-US"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Grinding oil</a:t>
            </a:r>
            <a:endParaRPr lang="en-US" sz="1600" b="1" dirty="0">
              <a:solidFill>
                <a:schemeClr val="accent1">
                  <a:lumMod val="75000"/>
                </a:schemeClr>
              </a:solidFill>
              <a:latin typeface="Arial Narrow" panose="020B0606020202030204" pitchFamily="34" charset="0"/>
            </a:endParaRPr>
          </a:p>
        </p:txBody>
      </p:sp>
      <p:sp>
        <p:nvSpPr>
          <p:cNvPr id="33" name="Rectangle 32"/>
          <p:cNvSpPr/>
          <p:nvPr/>
        </p:nvSpPr>
        <p:spPr>
          <a:xfrm>
            <a:off x="6913011" y="5289923"/>
            <a:ext cx="645048" cy="338554"/>
          </a:xfrm>
          <a:prstGeom prst="rect">
            <a:avLst/>
          </a:prstGeom>
        </p:spPr>
        <p:txBody>
          <a:bodyPr wrap="none">
            <a:spAutoFit/>
          </a:bodyPr>
          <a:lstStyle/>
          <a:p>
            <a:r>
              <a:rPr lang="en-US"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Water</a:t>
            </a:r>
          </a:p>
        </p:txBody>
      </p:sp>
      <p:sp>
        <p:nvSpPr>
          <p:cNvPr id="24" name="Flèche vers le bas 23"/>
          <p:cNvSpPr/>
          <p:nvPr/>
        </p:nvSpPr>
        <p:spPr>
          <a:xfrm rot="16200000">
            <a:off x="4486506" y="2459405"/>
            <a:ext cx="637953" cy="358605"/>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en-US" dirty="0"/>
              <a:t>High precision gear grinding process </a:t>
            </a:r>
          </a:p>
        </p:txBody>
      </p:sp>
    </p:spTree>
    <p:extLst>
      <p:ext uri="{BB962C8B-B14F-4D97-AF65-F5344CB8AC3E}">
        <p14:creationId xmlns:p14="http://schemas.microsoft.com/office/powerpoint/2010/main" val="35173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up)">
                                      <p:cBhvr>
                                        <p:cTn id="32" dur="500"/>
                                        <p:tgtEl>
                                          <p:spTgt spid="28"/>
                                        </p:tgtEl>
                                      </p:cBhvr>
                                    </p:animEffect>
                                  </p:childTnLst>
                                </p:cTn>
                              </p:par>
                              <p:par>
                                <p:cTn id="33" presetID="22" presetClass="entr" presetSubtype="1"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animBg="1"/>
      <p:bldP spid="6" grpId="0" animBg="1"/>
      <p:bldP spid="28" grpId="0" animBg="1"/>
      <p:bldP spid="18" grpId="0"/>
      <p:bldP spid="21" grpId="0"/>
      <p:bldP spid="33"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31CF96C-7672-4D84-A7A1-010FD98B1FFE}" type="slidenum">
              <a:rPr lang="en-US" smtClean="0"/>
              <a:t>13</a:t>
            </a:fld>
            <a:endParaRPr lang="en-US"/>
          </a:p>
        </p:txBody>
      </p:sp>
      <p:sp>
        <p:nvSpPr>
          <p:cNvPr id="4" name="Rectangle 3"/>
          <p:cNvSpPr/>
          <p:nvPr/>
        </p:nvSpPr>
        <p:spPr>
          <a:xfrm>
            <a:off x="1187624" y="5575784"/>
            <a:ext cx="7153053" cy="584775"/>
          </a:xfrm>
          <a:prstGeom prst="rect">
            <a:avLst/>
          </a:prstGeom>
        </p:spPr>
        <p:txBody>
          <a:bodyPr wrap="square">
            <a:spAutoFit/>
          </a:bodyPr>
          <a:lstStyle/>
          <a:p>
            <a:pPr algn="ctr"/>
            <a:r>
              <a:rPr lang="fr-FR"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How to </a:t>
            </a:r>
            <a:r>
              <a:rPr lang="fr-FR" sz="1600" b="1" dirty="0" err="1">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safely</a:t>
            </a:r>
            <a:r>
              <a:rPr lang="fr-FR"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 and </a:t>
            </a:r>
            <a:r>
              <a:rPr lang="fr-FR" sz="1600" b="1" dirty="0" err="1">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efficiently</a:t>
            </a:r>
            <a:r>
              <a:rPr lang="fr-FR"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 dispose the </a:t>
            </a:r>
            <a:r>
              <a:rPr lang="fr-FR" sz="1600" b="1" dirty="0" err="1">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grinding</a:t>
            </a:r>
            <a:r>
              <a:rPr lang="fr-FR"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 </a:t>
            </a:r>
            <a:r>
              <a:rPr lang="fr-FR" sz="1600" b="1" dirty="0" err="1">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sludge</a:t>
            </a:r>
            <a:r>
              <a:rPr lang="fr-FR"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 </a:t>
            </a:r>
            <a:r>
              <a:rPr lang="fr-FR" sz="1600" b="1" dirty="0" err="1">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produced</a:t>
            </a:r>
            <a:r>
              <a:rPr lang="fr-FR"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 </a:t>
            </a:r>
            <a:r>
              <a:rPr lang="fr-FR" sz="1600" b="1" dirty="0" err="1">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during</a:t>
            </a:r>
            <a:r>
              <a:rPr lang="fr-FR"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 </a:t>
            </a:r>
            <a:r>
              <a:rPr lang="fr-FR" sz="1600" b="1" dirty="0" err="1">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manufacturing</a:t>
            </a:r>
            <a:r>
              <a:rPr lang="fr-FR"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 </a:t>
            </a:r>
            <a:r>
              <a:rPr lang="fr-FR" sz="1600" b="1" dirty="0" err="1">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processes</a:t>
            </a:r>
            <a:r>
              <a:rPr lang="fr-FR" sz="1600" b="1"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a:t>
            </a:r>
            <a:endParaRPr lang="en-US" sz="1600" b="1" dirty="0">
              <a:solidFill>
                <a:schemeClr val="accent1">
                  <a:lumMod val="75000"/>
                </a:schemeClr>
              </a:solidFill>
              <a:latin typeface="Arial Narrow" panose="020B0606020202030204" pitchFamily="34" charset="0"/>
            </a:endParaRPr>
          </a:p>
        </p:txBody>
      </p:sp>
      <p:sp>
        <p:nvSpPr>
          <p:cNvPr id="6" name="Rectangle 5"/>
          <p:cNvSpPr/>
          <p:nvPr/>
        </p:nvSpPr>
        <p:spPr>
          <a:xfrm>
            <a:off x="75794" y="1995777"/>
            <a:ext cx="4866542" cy="3046988"/>
          </a:xfrm>
          <a:prstGeom prst="rect">
            <a:avLst/>
          </a:prstGeom>
        </p:spPr>
        <p:txBody>
          <a:bodyPr wrap="square">
            <a:spAutoFit/>
          </a:bodyPr>
          <a:lstStyle/>
          <a:p>
            <a:pPr marL="214313" indent="-214313" algn="just">
              <a:buFont typeface="Arial" panose="020B0604020202020204" pitchFamily="34" charset="0"/>
              <a:buChar char="•"/>
            </a:pPr>
            <a:r>
              <a:rPr lang="en-US" sz="1600" b="1" u="sng"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Pollution for the field: </a:t>
            </a:r>
          </a:p>
          <a:p>
            <a:pPr algn="just"/>
            <a:r>
              <a:rPr lang="en-US" sz="1600" dirty="0">
                <a:latin typeface="Arial Narrow" panose="020B0606020202030204" pitchFamily="34" charset="0"/>
                <a:ea typeface="Calibri" panose="020F0502020204030204" pitchFamily="34" charset="0"/>
                <a:cs typeface="Times New Roman" panose="02020603050405020304" pitchFamily="18" charset="0"/>
              </a:rPr>
              <a:t>The sludge needs a lot of filed to be placed and will sink into the soil with the rain, change the content of the soil and even with heavy metal.</a:t>
            </a:r>
          </a:p>
          <a:p>
            <a:pPr marL="214313" indent="-214313" algn="just">
              <a:buFont typeface="Arial" panose="020B0604020202020204" pitchFamily="34" charset="0"/>
              <a:buChar char="•"/>
            </a:pPr>
            <a:r>
              <a:rPr lang="en-US" sz="1600" b="1" u="sng"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Pollution for the atmosphere: </a:t>
            </a:r>
          </a:p>
          <a:p>
            <a:pPr algn="just"/>
            <a:r>
              <a:rPr lang="en-US" sz="1600" dirty="0">
                <a:latin typeface="Arial Narrow" panose="020B0606020202030204" pitchFamily="34" charset="0"/>
                <a:ea typeface="Calibri" panose="020F0502020204030204" pitchFamily="34" charset="0"/>
                <a:cs typeface="Times New Roman" panose="02020603050405020304" pitchFamily="18" charset="0"/>
              </a:rPr>
              <a:t>The placed sludge produces an exothermic reaction which makes harmful gas. It also causes dust pollution with the wind.</a:t>
            </a:r>
          </a:p>
          <a:p>
            <a:pPr marL="214313" indent="-214313" algn="just">
              <a:buFont typeface="Arial" panose="020B0604020202020204" pitchFamily="34" charset="0"/>
              <a:buChar char="•"/>
            </a:pPr>
            <a:r>
              <a:rPr lang="en-US" sz="1600" b="1" u="sng" dirty="0">
                <a:solidFill>
                  <a:schemeClr val="accent1">
                    <a:lumMod val="75000"/>
                  </a:schemeClr>
                </a:solidFill>
                <a:latin typeface="Arial Narrow" panose="020B0606020202030204" pitchFamily="34" charset="0"/>
                <a:ea typeface="Calibri" panose="020F0502020204030204" pitchFamily="34" charset="0"/>
                <a:cs typeface="Times New Roman" panose="02020603050405020304" pitchFamily="18" charset="0"/>
              </a:rPr>
              <a:t>Pollution for the water: </a:t>
            </a:r>
          </a:p>
          <a:p>
            <a:pPr algn="just"/>
            <a:r>
              <a:rPr lang="en-US" sz="1600" dirty="0">
                <a:latin typeface="Arial Narrow" panose="020B0606020202030204" pitchFamily="34" charset="0"/>
                <a:ea typeface="Calibri" panose="020F0502020204030204" pitchFamily="34" charset="0"/>
                <a:cs typeface="Times New Roman" panose="02020603050405020304" pitchFamily="18" charset="0"/>
              </a:rPr>
              <a:t>The content of </a:t>
            </a:r>
            <a:r>
              <a:rPr lang="en-US" sz="1600" dirty="0" err="1">
                <a:latin typeface="Arial Narrow" panose="020B0606020202030204" pitchFamily="34" charset="0"/>
                <a:ea typeface="Calibri" panose="020F0502020204030204" pitchFamily="34" charset="0"/>
                <a:cs typeface="Times New Roman" panose="02020603050405020304" pitchFamily="18" charset="0"/>
              </a:rPr>
              <a:t>CaO</a:t>
            </a:r>
            <a:r>
              <a:rPr lang="en-US" sz="1600" dirty="0">
                <a:latin typeface="Arial Narrow" panose="020B0606020202030204" pitchFamily="34" charset="0"/>
                <a:ea typeface="Calibri" panose="020F0502020204030204" pitchFamily="34" charset="0"/>
                <a:cs typeface="Times New Roman" panose="02020603050405020304" pitchFamily="18" charset="0"/>
              </a:rPr>
              <a:t> and </a:t>
            </a:r>
            <a:r>
              <a:rPr lang="en-US" sz="1600" dirty="0" err="1">
                <a:latin typeface="Arial Narrow" panose="020B0606020202030204" pitchFamily="34" charset="0"/>
                <a:ea typeface="Calibri" panose="020F0502020204030204" pitchFamily="34" charset="0"/>
                <a:cs typeface="Times New Roman" panose="02020603050405020304" pitchFamily="18" charset="0"/>
              </a:rPr>
              <a:t>MgO</a:t>
            </a:r>
            <a:r>
              <a:rPr lang="en-US" sz="1600" dirty="0">
                <a:latin typeface="Arial Narrow" panose="020B0606020202030204" pitchFamily="34" charset="0"/>
                <a:ea typeface="Calibri" panose="020F0502020204030204" pitchFamily="34" charset="0"/>
                <a:cs typeface="Times New Roman" panose="02020603050405020304" pitchFamily="18" charset="0"/>
              </a:rPr>
              <a:t> in these sludge will turn into corrosive strong alkaline hydroxide which will be away with water, these materials also turn the nearby water and soil with high PH value.</a:t>
            </a:r>
          </a:p>
        </p:txBody>
      </p:sp>
      <p:sp>
        <p:nvSpPr>
          <p:cNvPr id="9" name="Flèche vers le bas 8"/>
          <p:cNvSpPr/>
          <p:nvPr/>
        </p:nvSpPr>
        <p:spPr>
          <a:xfrm>
            <a:off x="4445173" y="5157579"/>
            <a:ext cx="637953" cy="358605"/>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336" y="2135677"/>
            <a:ext cx="4147819" cy="2767187"/>
          </a:xfrm>
          <a:prstGeom prst="rect">
            <a:avLst/>
          </a:prstGeom>
        </p:spPr>
      </p:pic>
      <p:sp>
        <p:nvSpPr>
          <p:cNvPr id="8"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en-US" dirty="0"/>
              <a:t>Damage of the metal sludge </a:t>
            </a:r>
          </a:p>
        </p:txBody>
      </p:sp>
    </p:spTree>
    <p:extLst>
      <p:ext uri="{BB962C8B-B14F-4D97-AF65-F5344CB8AC3E}">
        <p14:creationId xmlns:p14="http://schemas.microsoft.com/office/powerpoint/2010/main" val="350176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rotWithShape="1">
          <a:blip r:embed="rId2"/>
          <a:srcRect l="9781" t="28985" r="10576" b="7201"/>
          <a:stretch/>
        </p:blipFill>
        <p:spPr bwMode="auto">
          <a:xfrm>
            <a:off x="1181864" y="1781507"/>
            <a:ext cx="6414472" cy="3580032"/>
          </a:xfrm>
          <a:prstGeom prst="rect">
            <a:avLst/>
          </a:prstGeom>
          <a:ln>
            <a:noFill/>
          </a:ln>
          <a:extLst>
            <a:ext uri="{53640926-AAD7-44D8-BBD7-CCE9431645EC}">
              <a14:shadowObscured xmlns:a14="http://schemas.microsoft.com/office/drawing/2010/main"/>
            </a:ext>
          </a:extLst>
        </p:spPr>
      </p:pic>
      <p:sp>
        <p:nvSpPr>
          <p:cNvPr id="3" name="Espace réservé du numéro de diapositive 2"/>
          <p:cNvSpPr>
            <a:spLocks noGrp="1"/>
          </p:cNvSpPr>
          <p:nvPr>
            <p:ph type="sldNum" sz="quarter" idx="12"/>
          </p:nvPr>
        </p:nvSpPr>
        <p:spPr/>
        <p:txBody>
          <a:bodyPr/>
          <a:lstStyle/>
          <a:p>
            <a:fld id="{F31CF96C-7672-4D84-A7A1-010FD98B1FFE}" type="slidenum">
              <a:rPr lang="en-US" smtClean="0"/>
              <a:t>14</a:t>
            </a:fld>
            <a:endParaRPr lang="en-US"/>
          </a:p>
        </p:txBody>
      </p:sp>
      <p:sp>
        <p:nvSpPr>
          <p:cNvPr id="5" name="Rectangle 4"/>
          <p:cNvSpPr/>
          <p:nvPr/>
        </p:nvSpPr>
        <p:spPr>
          <a:xfrm>
            <a:off x="2771800" y="5490767"/>
            <a:ext cx="3740383" cy="300082"/>
          </a:xfrm>
          <a:prstGeom prst="rect">
            <a:avLst/>
          </a:prstGeom>
        </p:spPr>
        <p:txBody>
          <a:bodyPr wrap="none">
            <a:spAutoFit/>
          </a:bodyPr>
          <a:lstStyle/>
          <a:p>
            <a:r>
              <a:rPr lang="en-US" sz="1350" dirty="0">
                <a:hlinkClick r:id="rId3"/>
              </a:rPr>
              <a:t>https://www.youtube.com/watch?v=4OddlnE7JSE</a:t>
            </a:r>
            <a:r>
              <a:rPr lang="en-US" sz="1350" dirty="0"/>
              <a:t> </a:t>
            </a:r>
          </a:p>
        </p:txBody>
      </p:sp>
      <p:sp>
        <p:nvSpPr>
          <p:cNvPr id="7"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en-US" dirty="0"/>
              <a:t>Metal sludge: </a:t>
            </a:r>
          </a:p>
          <a:p>
            <a:r>
              <a:rPr lang="en-US" dirty="0"/>
              <a:t>Separation of grinding oil and metal </a:t>
            </a:r>
          </a:p>
        </p:txBody>
      </p:sp>
    </p:spTree>
    <p:extLst>
      <p:ext uri="{BB962C8B-B14F-4D97-AF65-F5344CB8AC3E}">
        <p14:creationId xmlns:p14="http://schemas.microsoft.com/office/powerpoint/2010/main" val="390711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31CF96C-7672-4D84-A7A1-010FD98B1FFE}" type="slidenum">
              <a:rPr lang="en-US" smtClean="0"/>
              <a:t>15</a:t>
            </a:fld>
            <a:endParaRPr lang="en-US" dirty="0"/>
          </a:p>
        </p:txBody>
      </p:sp>
      <p:sp>
        <p:nvSpPr>
          <p:cNvPr id="24"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en-US" dirty="0"/>
              <a:t>New “products-services” solution </a:t>
            </a:r>
          </a:p>
          <a:p>
            <a:r>
              <a:rPr lang="en-US" dirty="0"/>
              <a:t>based on circular economy and used sales</a:t>
            </a:r>
          </a:p>
        </p:txBody>
      </p:sp>
      <p:pic>
        <p:nvPicPr>
          <p:cNvPr id="7" name="Image 6"/>
          <p:cNvPicPr>
            <a:picLocks noChangeAspect="1"/>
          </p:cNvPicPr>
          <p:nvPr/>
        </p:nvPicPr>
        <p:blipFill rotWithShape="1">
          <a:blip r:embed="rId2"/>
          <a:srcRect b="20265"/>
          <a:stretch/>
        </p:blipFill>
        <p:spPr>
          <a:xfrm>
            <a:off x="1259632" y="1484784"/>
            <a:ext cx="6666463" cy="5039740"/>
          </a:xfrm>
          <a:prstGeom prst="rect">
            <a:avLst/>
          </a:prstGeom>
        </p:spPr>
      </p:pic>
    </p:spTree>
    <p:extLst>
      <p:ext uri="{BB962C8B-B14F-4D97-AF65-F5344CB8AC3E}">
        <p14:creationId xmlns:p14="http://schemas.microsoft.com/office/powerpoint/2010/main" val="9141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BEF5301-6CB9-4036-932F-7497656FBF09}" type="slidenum">
              <a:rPr lang="de-DE" smtClean="0"/>
              <a:t>16</a:t>
            </a:fld>
            <a:endParaRPr lang="de-DE"/>
          </a:p>
        </p:txBody>
      </p:sp>
      <p:sp>
        <p:nvSpPr>
          <p:cNvPr id="3" name="ZoneTexte 2"/>
          <p:cNvSpPr txBox="1"/>
          <p:nvPr/>
        </p:nvSpPr>
        <p:spPr>
          <a:xfrm>
            <a:off x="611561" y="1772816"/>
            <a:ext cx="7344816" cy="2664296"/>
          </a:xfrm>
          <a:prstGeom prst="rect">
            <a:avLst/>
          </a:prstGeom>
          <a:noFill/>
        </p:spPr>
        <p:txBody>
          <a:bodyPr wrap="square" rtlCol="0">
            <a:noAutofit/>
          </a:bodyPr>
          <a:lstStyle/>
          <a:p>
            <a:pPr algn="just" eaLnBrk="0" hangingPunct="0">
              <a:lnSpc>
                <a:spcPct val="120000"/>
              </a:lnSpc>
              <a:spcAft>
                <a:spcPts val="450"/>
              </a:spcAft>
              <a:buClr>
                <a:srgbClr val="334553"/>
              </a:buClr>
              <a:buSzPct val="80000"/>
              <a:defRPr/>
            </a:pPr>
            <a:r>
              <a:rPr lang="en-US" sz="1600" dirty="0">
                <a:latin typeface="Arial Narrow" panose="020B0606020202030204" pitchFamily="34" charset="0"/>
              </a:rPr>
              <a:t>This scenario is based on a service contract between the machinist and the manufacturer. The briquetting machine is at the factory, but the machinist does not own it: the manufacturer of the bricklayer makes it available to the machinist through a service contract. The scenario is based on the assumption of a service contract including preventive maintenance, curative maintenance, and support for the treatment of mud in the event of the briquetting machine being unavailable.</a:t>
            </a:r>
          </a:p>
        </p:txBody>
      </p:sp>
      <p:sp>
        <p:nvSpPr>
          <p:cNvPr id="5"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en-US" dirty="0"/>
              <a:t>Possible scenario</a:t>
            </a:r>
          </a:p>
        </p:txBody>
      </p:sp>
    </p:spTree>
    <p:extLst>
      <p:ext uri="{BB962C8B-B14F-4D97-AF65-F5344CB8AC3E}">
        <p14:creationId xmlns:p14="http://schemas.microsoft.com/office/powerpoint/2010/main" val="704135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BEF5301-6CB9-4036-932F-7497656FBF09}" type="slidenum">
              <a:rPr lang="de-DE" smtClean="0"/>
              <a:t>17</a:t>
            </a:fld>
            <a:endParaRPr lang="de-DE"/>
          </a:p>
        </p:txBody>
      </p:sp>
      <p:sp>
        <p:nvSpPr>
          <p:cNvPr id="5"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en-US" dirty="0"/>
              <a:t>Possible scenario</a:t>
            </a: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5361" y="1308622"/>
            <a:ext cx="1258605" cy="126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3864"/>
          <a:stretch/>
        </p:blipFill>
        <p:spPr bwMode="auto">
          <a:xfrm>
            <a:off x="2617790" y="4572946"/>
            <a:ext cx="1666451" cy="114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2932" y="1321083"/>
            <a:ext cx="1844572" cy="1073567"/>
          </a:xfrm>
          <a:prstGeom prst="rect">
            <a:avLst/>
          </a:prstGeom>
        </p:spPr>
      </p:pic>
      <p:pic>
        <p:nvPicPr>
          <p:cNvPr id="20" name="Image 19"/>
          <p:cNvPicPr/>
          <p:nvPr/>
        </p:nvPicPr>
        <p:blipFill rotWithShape="1">
          <a:blip r:embed="rId5"/>
          <a:srcRect l="10737" t="52506" r="80992" b="33657"/>
          <a:stretch/>
        </p:blipFill>
        <p:spPr bwMode="auto">
          <a:xfrm>
            <a:off x="2914994" y="2943511"/>
            <a:ext cx="1050392" cy="753631"/>
          </a:xfrm>
          <a:prstGeom prst="rect">
            <a:avLst/>
          </a:prstGeom>
          <a:ln>
            <a:noFill/>
          </a:ln>
          <a:extLst>
            <a:ext uri="{53640926-AAD7-44D8-BBD7-CCE9431645EC}">
              <a14:shadowObscured xmlns:a14="http://schemas.microsoft.com/office/drawing/2010/main"/>
            </a:ext>
          </a:extLst>
        </p:spPr>
      </p:pic>
      <p:cxnSp>
        <p:nvCxnSpPr>
          <p:cNvPr id="82" name="Connecteur droit avec flèche 81"/>
          <p:cNvCxnSpPr>
            <a:stCxn id="21" idx="0"/>
            <a:endCxn id="15" idx="2"/>
          </p:cNvCxnSpPr>
          <p:nvPr/>
        </p:nvCxnSpPr>
        <p:spPr>
          <a:xfrm flipH="1" flipV="1">
            <a:off x="6894664" y="2574482"/>
            <a:ext cx="23373" cy="4535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2" name="Image 101"/>
          <p:cNvPicPr/>
          <p:nvPr/>
        </p:nvPicPr>
        <p:blipFill rotWithShape="1">
          <a:blip r:embed="rId5"/>
          <a:srcRect l="79031" t="73028" r="10576" b="11510"/>
          <a:stretch/>
        </p:blipFill>
        <p:spPr bwMode="auto">
          <a:xfrm>
            <a:off x="6343024" y="4855536"/>
            <a:ext cx="1207359" cy="1130596"/>
          </a:xfrm>
          <a:prstGeom prst="rect">
            <a:avLst/>
          </a:prstGeom>
          <a:ln>
            <a:noFill/>
          </a:ln>
          <a:extLst>
            <a:ext uri="{53640926-AAD7-44D8-BBD7-CCE9431645EC}">
              <a14:shadowObscured xmlns:a14="http://schemas.microsoft.com/office/drawing/2010/main"/>
            </a:ext>
          </a:extLst>
        </p:spPr>
      </p:pic>
      <p:cxnSp>
        <p:nvCxnSpPr>
          <p:cNvPr id="111" name="Connecteur en angle 110"/>
          <p:cNvCxnSpPr>
            <a:stCxn id="15" idx="0"/>
            <a:endCxn id="19" idx="0"/>
          </p:cNvCxnSpPr>
          <p:nvPr/>
        </p:nvCxnSpPr>
        <p:spPr>
          <a:xfrm rot="16200000" flipH="1" flipV="1">
            <a:off x="5153710" y="-419871"/>
            <a:ext cx="12461" cy="3469446"/>
          </a:xfrm>
          <a:prstGeom prst="bentConnector3">
            <a:avLst>
              <a:gd name="adj1" fmla="val -1834524"/>
            </a:avLst>
          </a:prstGeom>
          <a:ln>
            <a:tailEnd type="triangle"/>
          </a:ln>
        </p:spPr>
        <p:style>
          <a:lnRef idx="1">
            <a:schemeClr val="dk1"/>
          </a:lnRef>
          <a:fillRef idx="0">
            <a:schemeClr val="dk1"/>
          </a:fillRef>
          <a:effectRef idx="0">
            <a:schemeClr val="dk1"/>
          </a:effectRef>
          <a:fontRef idx="minor">
            <a:schemeClr val="tx1"/>
          </a:fontRef>
        </p:style>
      </p:cxnSp>
      <p:sp>
        <p:nvSpPr>
          <p:cNvPr id="114" name="Rectangle 113"/>
          <p:cNvSpPr/>
          <p:nvPr/>
        </p:nvSpPr>
        <p:spPr>
          <a:xfrm>
            <a:off x="2437414" y="5570922"/>
            <a:ext cx="2533537" cy="584775"/>
          </a:xfrm>
          <a:prstGeom prst="rect">
            <a:avLst/>
          </a:prstGeom>
          <a:solidFill>
            <a:schemeClr val="bg1"/>
          </a:solidFill>
        </p:spPr>
        <p:txBody>
          <a:bodyPr wrap="square">
            <a:spAutoFit/>
          </a:bodyPr>
          <a:lstStyle/>
          <a:p>
            <a:pPr algn="ctr"/>
            <a:r>
              <a:rPr lang="en-US" sz="1600" dirty="0">
                <a:solidFill>
                  <a:srgbClr val="CC00CC"/>
                </a:solidFill>
                <a:latin typeface="Arial Narrow" panose="020B0606020202030204" pitchFamily="34" charset="0"/>
              </a:rPr>
              <a:t>Briquetting machine is installed in the machinist place</a:t>
            </a:r>
            <a:endParaRPr lang="en-US" sz="1600" dirty="0">
              <a:solidFill>
                <a:srgbClr val="CC00CC"/>
              </a:solidFill>
            </a:endParaRPr>
          </a:p>
        </p:txBody>
      </p:sp>
      <p:sp>
        <p:nvSpPr>
          <p:cNvPr id="115" name="Rectangle 114"/>
          <p:cNvSpPr/>
          <p:nvPr/>
        </p:nvSpPr>
        <p:spPr>
          <a:xfrm>
            <a:off x="6255728" y="5946069"/>
            <a:ext cx="1761711" cy="338554"/>
          </a:xfrm>
          <a:prstGeom prst="rect">
            <a:avLst/>
          </a:prstGeom>
          <a:solidFill>
            <a:schemeClr val="bg1"/>
          </a:solidFill>
        </p:spPr>
        <p:txBody>
          <a:bodyPr wrap="square">
            <a:spAutoFit/>
          </a:bodyPr>
          <a:lstStyle/>
          <a:p>
            <a:r>
              <a:rPr lang="en-US" sz="1600" dirty="0">
                <a:solidFill>
                  <a:srgbClr val="CC00CC"/>
                </a:solidFill>
                <a:latin typeface="Arial Narrow" panose="020B0606020202030204" pitchFamily="34" charset="0"/>
              </a:rPr>
              <a:t>Oil-free briquettes</a:t>
            </a:r>
            <a:endParaRPr lang="en-US" sz="1600" dirty="0">
              <a:solidFill>
                <a:srgbClr val="CC00CC"/>
              </a:solidFill>
            </a:endParaRPr>
          </a:p>
        </p:txBody>
      </p:sp>
      <p:sp>
        <p:nvSpPr>
          <p:cNvPr id="143" name="Rectangle 142"/>
          <p:cNvSpPr/>
          <p:nvPr/>
        </p:nvSpPr>
        <p:spPr>
          <a:xfrm>
            <a:off x="4418382" y="3624587"/>
            <a:ext cx="1344757" cy="584775"/>
          </a:xfrm>
          <a:prstGeom prst="rect">
            <a:avLst/>
          </a:prstGeom>
          <a:solidFill>
            <a:schemeClr val="bg1"/>
          </a:solidFill>
        </p:spPr>
        <p:txBody>
          <a:bodyPr wrap="square">
            <a:spAutoFit/>
          </a:bodyPr>
          <a:lstStyle/>
          <a:p>
            <a:r>
              <a:rPr lang="en-US" sz="1600" dirty="0">
                <a:solidFill>
                  <a:srgbClr val="CC00CC"/>
                </a:solidFill>
                <a:latin typeface="Arial Narrow" panose="020B0606020202030204" pitchFamily="34" charset="0"/>
              </a:rPr>
              <a:t>Waste water &amp; </a:t>
            </a:r>
          </a:p>
          <a:p>
            <a:r>
              <a:rPr lang="en-US" sz="1600" dirty="0">
                <a:solidFill>
                  <a:srgbClr val="CC00CC"/>
                </a:solidFill>
                <a:latin typeface="Arial Narrow" panose="020B0606020202030204" pitchFamily="34" charset="0"/>
              </a:rPr>
              <a:t>Drilling fluid</a:t>
            </a:r>
            <a:endParaRPr lang="en-US" sz="1600" dirty="0">
              <a:solidFill>
                <a:srgbClr val="CC00CC"/>
              </a:solidFill>
            </a:endParaRPr>
          </a:p>
        </p:txBody>
      </p:sp>
      <p:sp>
        <p:nvSpPr>
          <p:cNvPr id="145" name="Rectangle 144"/>
          <p:cNvSpPr/>
          <p:nvPr/>
        </p:nvSpPr>
        <p:spPr>
          <a:xfrm>
            <a:off x="2526716" y="3670751"/>
            <a:ext cx="1828230" cy="584775"/>
          </a:xfrm>
          <a:prstGeom prst="rect">
            <a:avLst/>
          </a:prstGeom>
          <a:solidFill>
            <a:schemeClr val="bg1"/>
          </a:solidFill>
        </p:spPr>
        <p:txBody>
          <a:bodyPr wrap="square">
            <a:spAutoFit/>
          </a:bodyPr>
          <a:lstStyle/>
          <a:p>
            <a:pPr algn="ctr"/>
            <a:r>
              <a:rPr lang="en-US" sz="1600" dirty="0">
                <a:solidFill>
                  <a:srgbClr val="CC00CC"/>
                </a:solidFill>
                <a:latin typeface="Arial Narrow" panose="020B0606020202030204" pitchFamily="34" charset="0"/>
              </a:rPr>
              <a:t>Sludge is sent to the briquetting machine</a:t>
            </a:r>
            <a:endParaRPr lang="en-US" sz="1600" dirty="0">
              <a:solidFill>
                <a:srgbClr val="CC00CC"/>
              </a:solidFill>
            </a:endParaRPr>
          </a:p>
        </p:txBody>
      </p:sp>
      <p:cxnSp>
        <p:nvCxnSpPr>
          <p:cNvPr id="158" name="Connecteur en angle 157"/>
          <p:cNvCxnSpPr>
            <a:stCxn id="114" idx="2"/>
            <a:endCxn id="115" idx="2"/>
          </p:cNvCxnSpPr>
          <p:nvPr/>
        </p:nvCxnSpPr>
        <p:spPr>
          <a:xfrm rot="16200000" flipH="1">
            <a:off x="5355920" y="4503959"/>
            <a:ext cx="128926" cy="3432401"/>
          </a:xfrm>
          <a:prstGeom prst="bentConnector3">
            <a:avLst>
              <a:gd name="adj1" fmla="val 228058"/>
            </a:avLst>
          </a:prstGeom>
          <a:ln>
            <a:tailEnd type="triangle"/>
          </a:ln>
        </p:spPr>
        <p:style>
          <a:lnRef idx="1">
            <a:schemeClr val="dk1"/>
          </a:lnRef>
          <a:fillRef idx="0">
            <a:schemeClr val="dk1"/>
          </a:fillRef>
          <a:effectRef idx="0">
            <a:schemeClr val="dk1"/>
          </a:effectRef>
          <a:fontRef idx="minor">
            <a:schemeClr val="tx1"/>
          </a:fontRef>
        </p:style>
      </p:cxnSp>
      <p:sp>
        <p:nvSpPr>
          <p:cNvPr id="163" name="Rectangle 162"/>
          <p:cNvSpPr/>
          <p:nvPr/>
        </p:nvSpPr>
        <p:spPr>
          <a:xfrm>
            <a:off x="7064678" y="5025075"/>
            <a:ext cx="2114206" cy="830997"/>
          </a:xfrm>
          <a:prstGeom prst="rect">
            <a:avLst/>
          </a:prstGeom>
          <a:noFill/>
        </p:spPr>
        <p:txBody>
          <a:bodyPr wrap="square">
            <a:spAutoFit/>
          </a:bodyPr>
          <a:lstStyle/>
          <a:p>
            <a:pPr algn="ctr"/>
            <a:r>
              <a:rPr lang="en-US" sz="1600" dirty="0">
                <a:solidFill>
                  <a:srgbClr val="CC00CC"/>
                </a:solidFill>
                <a:latin typeface="Arial Narrow" panose="020B0606020202030204" pitchFamily="34" charset="0"/>
              </a:rPr>
              <a:t>Machinist sales the briquettes to the Intermediary</a:t>
            </a:r>
            <a:endParaRPr lang="en-US" sz="1600" dirty="0">
              <a:solidFill>
                <a:srgbClr val="CC00CC"/>
              </a:solidFill>
            </a:endParaRPr>
          </a:p>
        </p:txBody>
      </p:sp>
      <p:sp>
        <p:nvSpPr>
          <p:cNvPr id="164" name="Rectangle 163"/>
          <p:cNvSpPr/>
          <p:nvPr/>
        </p:nvSpPr>
        <p:spPr>
          <a:xfrm>
            <a:off x="7458097" y="1428731"/>
            <a:ext cx="1532355" cy="830997"/>
          </a:xfrm>
          <a:prstGeom prst="rect">
            <a:avLst/>
          </a:prstGeom>
          <a:noFill/>
        </p:spPr>
        <p:txBody>
          <a:bodyPr wrap="square">
            <a:spAutoFit/>
          </a:bodyPr>
          <a:lstStyle/>
          <a:p>
            <a:pPr algn="ctr"/>
            <a:r>
              <a:rPr lang="en-US" sz="1600" dirty="0">
                <a:solidFill>
                  <a:srgbClr val="CC00CC"/>
                </a:solidFill>
                <a:latin typeface="Arial Narrow" panose="020B0606020202030204" pitchFamily="34" charset="0"/>
              </a:rPr>
              <a:t>Founder buys the briquettes from the Intermediary</a:t>
            </a:r>
            <a:endParaRPr lang="en-US" sz="1600" dirty="0">
              <a:solidFill>
                <a:srgbClr val="CC00CC"/>
              </a:solidFill>
            </a:endParaRPr>
          </a:p>
        </p:txBody>
      </p:sp>
      <p:pic>
        <p:nvPicPr>
          <p:cNvPr id="21" name="Image 20" descr="Sludge Treatment and Recycling Flow"/>
          <p:cNvPicPr/>
          <p:nvPr/>
        </p:nvPicPr>
        <p:blipFill rotWithShape="1">
          <a:blip r:embed="rId6">
            <a:extLst>
              <a:ext uri="{28A0092B-C50C-407E-A947-70E740481C1C}">
                <a14:useLocalDpi xmlns:a14="http://schemas.microsoft.com/office/drawing/2010/main" val="0"/>
              </a:ext>
            </a:extLst>
          </a:blip>
          <a:srcRect r="75385" b="84083"/>
          <a:stretch/>
        </p:blipFill>
        <p:spPr bwMode="auto">
          <a:xfrm>
            <a:off x="5990694" y="3028054"/>
            <a:ext cx="1854685" cy="1114936"/>
          </a:xfrm>
          <a:prstGeom prst="rect">
            <a:avLst/>
          </a:prstGeom>
          <a:noFill/>
          <a:ln>
            <a:noFill/>
          </a:ln>
        </p:spPr>
      </p:pic>
      <p:grpSp>
        <p:nvGrpSpPr>
          <p:cNvPr id="196" name="Groupe 195"/>
          <p:cNvGrpSpPr/>
          <p:nvPr/>
        </p:nvGrpSpPr>
        <p:grpSpPr>
          <a:xfrm>
            <a:off x="4426075" y="2893984"/>
            <a:ext cx="1249967" cy="756994"/>
            <a:chOff x="3505096" y="3092152"/>
            <a:chExt cx="1249967" cy="756994"/>
          </a:xfrm>
        </p:grpSpPr>
        <p:pic>
          <p:nvPicPr>
            <p:cNvPr id="22" name="Image 21" descr="Sludge Treatment and Recycling Flow"/>
            <p:cNvPicPr/>
            <p:nvPr/>
          </p:nvPicPr>
          <p:blipFill rotWithShape="1">
            <a:blip r:embed="rId6">
              <a:extLst>
                <a:ext uri="{28A0092B-C50C-407E-A947-70E740481C1C}">
                  <a14:useLocalDpi xmlns:a14="http://schemas.microsoft.com/office/drawing/2010/main" val="0"/>
                </a:ext>
              </a:extLst>
            </a:blip>
            <a:srcRect l="30607" t="47145" r="57410" b="39389"/>
            <a:stretch/>
          </p:blipFill>
          <p:spPr bwMode="auto">
            <a:xfrm>
              <a:off x="3505096" y="3104053"/>
              <a:ext cx="1008112" cy="714221"/>
            </a:xfrm>
            <a:prstGeom prst="rect">
              <a:avLst/>
            </a:prstGeom>
            <a:noFill/>
            <a:ln>
              <a:noFill/>
            </a:ln>
          </p:spPr>
        </p:pic>
        <p:pic>
          <p:nvPicPr>
            <p:cNvPr id="91" name="Image 90"/>
            <p:cNvPicPr/>
            <p:nvPr/>
          </p:nvPicPr>
          <p:blipFill rotWithShape="1">
            <a:blip r:embed="rId5"/>
            <a:srcRect l="79590" t="28985" r="10576" b="54821"/>
            <a:stretch/>
          </p:blipFill>
          <p:spPr bwMode="auto">
            <a:xfrm>
              <a:off x="4094375" y="3092152"/>
              <a:ext cx="660688" cy="756994"/>
            </a:xfrm>
            <a:prstGeom prst="rect">
              <a:avLst/>
            </a:prstGeom>
            <a:ln>
              <a:noFill/>
            </a:ln>
            <a:extLst>
              <a:ext uri="{53640926-AAD7-44D8-BBD7-CCE9431645EC}">
                <a14:shadowObscured xmlns:a14="http://schemas.microsoft.com/office/drawing/2010/main"/>
              </a:ext>
            </a:extLst>
          </p:spPr>
        </p:pic>
        <p:sp>
          <p:nvSpPr>
            <p:cNvPr id="178" name="Rectangle 177"/>
            <p:cNvSpPr/>
            <p:nvPr/>
          </p:nvSpPr>
          <p:spPr>
            <a:xfrm>
              <a:off x="3636675" y="3129304"/>
              <a:ext cx="993817" cy="666052"/>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Rectangle 184"/>
          <p:cNvSpPr/>
          <p:nvPr/>
        </p:nvSpPr>
        <p:spPr>
          <a:xfrm>
            <a:off x="89653" y="5544117"/>
            <a:ext cx="2360363" cy="584775"/>
          </a:xfrm>
          <a:prstGeom prst="rect">
            <a:avLst/>
          </a:prstGeom>
          <a:solidFill>
            <a:schemeClr val="bg1"/>
          </a:solidFill>
        </p:spPr>
        <p:txBody>
          <a:bodyPr wrap="square">
            <a:spAutoFit/>
          </a:bodyPr>
          <a:lstStyle/>
          <a:p>
            <a:r>
              <a:rPr lang="en-US" sz="1600" dirty="0">
                <a:solidFill>
                  <a:srgbClr val="CC00CC"/>
                </a:solidFill>
                <a:latin typeface="Arial Narrow" panose="020B0606020202030204" pitchFamily="34" charset="0"/>
              </a:rPr>
              <a:t>Briquetting machine belongs to the manufacturer </a:t>
            </a:r>
            <a:endParaRPr lang="en-US" sz="1600" dirty="0">
              <a:solidFill>
                <a:srgbClr val="CC00CC"/>
              </a:solidFill>
            </a:endParaRPr>
          </a:p>
        </p:txBody>
      </p:sp>
      <p:sp>
        <p:nvSpPr>
          <p:cNvPr id="186" name="Rectangle 185"/>
          <p:cNvSpPr/>
          <p:nvPr/>
        </p:nvSpPr>
        <p:spPr>
          <a:xfrm>
            <a:off x="7719234" y="2945021"/>
            <a:ext cx="1459650" cy="1323439"/>
          </a:xfrm>
          <a:prstGeom prst="rect">
            <a:avLst/>
          </a:prstGeom>
        </p:spPr>
        <p:txBody>
          <a:bodyPr wrap="square">
            <a:spAutoFit/>
          </a:bodyPr>
          <a:lstStyle/>
          <a:p>
            <a:r>
              <a:rPr lang="en-US" sz="1600" dirty="0">
                <a:solidFill>
                  <a:srgbClr val="CC00CC"/>
                </a:solidFill>
                <a:latin typeface="Arial Narrow" panose="020B0606020202030204" pitchFamily="34" charset="0"/>
              </a:rPr>
              <a:t>Intermediary buys the briquettes and resells them to the founder</a:t>
            </a:r>
          </a:p>
        </p:txBody>
      </p:sp>
      <p:pic>
        <p:nvPicPr>
          <p:cNvPr id="191" name="Image 190"/>
          <p:cNvPicPr>
            <a:picLocks noChangeAspect="1"/>
          </p:cNvPicPr>
          <p:nvPr/>
        </p:nvPicPr>
        <p:blipFill rotWithShape="1">
          <a:blip r:embed="rId7"/>
          <a:srcRect l="42244" t="11956" r="40474" b="75512"/>
          <a:stretch/>
        </p:blipFill>
        <p:spPr>
          <a:xfrm>
            <a:off x="257427" y="4643947"/>
            <a:ext cx="1463723" cy="1006310"/>
          </a:xfrm>
          <a:prstGeom prst="rect">
            <a:avLst/>
          </a:prstGeom>
        </p:spPr>
      </p:pic>
      <p:cxnSp>
        <p:nvCxnSpPr>
          <p:cNvPr id="213" name="Connecteur droit avec flèche 212"/>
          <p:cNvCxnSpPr>
            <a:stCxn id="16" idx="1"/>
            <a:endCxn id="191" idx="3"/>
          </p:cNvCxnSpPr>
          <p:nvPr/>
        </p:nvCxnSpPr>
        <p:spPr>
          <a:xfrm flipH="1">
            <a:off x="1721150" y="5143074"/>
            <a:ext cx="896640" cy="40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5" name="Connecteur en angle 214"/>
          <p:cNvCxnSpPr>
            <a:stCxn id="191" idx="0"/>
            <a:endCxn id="19" idx="1"/>
          </p:cNvCxnSpPr>
          <p:nvPr/>
        </p:nvCxnSpPr>
        <p:spPr>
          <a:xfrm rot="5400000" flipH="1" flipV="1">
            <a:off x="353070" y="2494086"/>
            <a:ext cx="2786080" cy="151364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16" name="Rectangle 215"/>
          <p:cNvSpPr/>
          <p:nvPr/>
        </p:nvSpPr>
        <p:spPr>
          <a:xfrm>
            <a:off x="5681" y="2589188"/>
            <a:ext cx="1158050" cy="1323439"/>
          </a:xfrm>
          <a:prstGeom prst="rect">
            <a:avLst/>
          </a:prstGeom>
        </p:spPr>
        <p:txBody>
          <a:bodyPr wrap="square">
            <a:spAutoFit/>
          </a:bodyPr>
          <a:lstStyle/>
          <a:p>
            <a:r>
              <a:rPr lang="en-US" sz="1600" dirty="0">
                <a:solidFill>
                  <a:srgbClr val="CC00CC"/>
                </a:solidFill>
                <a:latin typeface="Arial Narrow" panose="020B0606020202030204" pitchFamily="34" charset="0"/>
              </a:rPr>
              <a:t>Service contract to use the briquetting machine</a:t>
            </a:r>
          </a:p>
        </p:txBody>
      </p:sp>
      <p:cxnSp>
        <p:nvCxnSpPr>
          <p:cNvPr id="242" name="Connecteur droit avec flèche 241"/>
          <p:cNvCxnSpPr>
            <a:stCxn id="19" idx="2"/>
            <a:endCxn id="20" idx="0"/>
          </p:cNvCxnSpPr>
          <p:nvPr/>
        </p:nvCxnSpPr>
        <p:spPr>
          <a:xfrm>
            <a:off x="3425218" y="2394650"/>
            <a:ext cx="14972" cy="548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2" name="Connecteur droit avec flèche 251"/>
          <p:cNvCxnSpPr>
            <a:stCxn id="145" idx="2"/>
            <a:endCxn id="16" idx="0"/>
          </p:cNvCxnSpPr>
          <p:nvPr/>
        </p:nvCxnSpPr>
        <p:spPr>
          <a:xfrm>
            <a:off x="3440831" y="4255526"/>
            <a:ext cx="10185" cy="3174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2" name="Connecteur droit avec flèche 281"/>
          <p:cNvCxnSpPr>
            <a:stCxn id="102" idx="0"/>
            <a:endCxn id="21" idx="2"/>
          </p:cNvCxnSpPr>
          <p:nvPr/>
        </p:nvCxnSpPr>
        <p:spPr>
          <a:xfrm flipH="1" flipV="1">
            <a:off x="6918037" y="4142990"/>
            <a:ext cx="28667" cy="712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0" name="Rectangle 289"/>
          <p:cNvSpPr/>
          <p:nvPr/>
        </p:nvSpPr>
        <p:spPr>
          <a:xfrm>
            <a:off x="1469407" y="2347261"/>
            <a:ext cx="2082436" cy="584775"/>
          </a:xfrm>
          <a:prstGeom prst="rect">
            <a:avLst/>
          </a:prstGeom>
          <a:noFill/>
        </p:spPr>
        <p:txBody>
          <a:bodyPr wrap="square">
            <a:spAutoFit/>
          </a:bodyPr>
          <a:lstStyle/>
          <a:p>
            <a:pPr algn="ctr"/>
            <a:r>
              <a:rPr lang="en-US" sz="1600" dirty="0">
                <a:solidFill>
                  <a:srgbClr val="CC00CC"/>
                </a:solidFill>
                <a:latin typeface="Arial Narrow" panose="020B0606020202030204" pitchFamily="34" charset="0"/>
              </a:rPr>
              <a:t>Machinist produce Sludge as waste</a:t>
            </a:r>
            <a:endParaRPr lang="en-US" sz="1600" dirty="0">
              <a:solidFill>
                <a:srgbClr val="CC00CC"/>
              </a:solidFill>
            </a:endParaRPr>
          </a:p>
        </p:txBody>
      </p:sp>
      <p:cxnSp>
        <p:nvCxnSpPr>
          <p:cNvPr id="302" name="Connecteur en angle 301"/>
          <p:cNvCxnSpPr>
            <a:stCxn id="16" idx="3"/>
            <a:endCxn id="143" idx="2"/>
          </p:cNvCxnSpPr>
          <p:nvPr/>
        </p:nvCxnSpPr>
        <p:spPr>
          <a:xfrm flipV="1">
            <a:off x="4284241" y="4209362"/>
            <a:ext cx="806520" cy="93371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04" name="Connecteur en angle 303"/>
          <p:cNvCxnSpPr>
            <a:stCxn id="178" idx="0"/>
            <a:endCxn id="19" idx="3"/>
          </p:cNvCxnSpPr>
          <p:nvPr/>
        </p:nvCxnSpPr>
        <p:spPr>
          <a:xfrm rot="16200000" flipV="1">
            <a:off x="4164400" y="2040972"/>
            <a:ext cx="1073269" cy="70705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334" name="Rectangle 333"/>
          <p:cNvSpPr/>
          <p:nvPr/>
        </p:nvSpPr>
        <p:spPr>
          <a:xfrm>
            <a:off x="4340719" y="1038949"/>
            <a:ext cx="1520429" cy="830997"/>
          </a:xfrm>
          <a:prstGeom prst="rect">
            <a:avLst/>
          </a:prstGeom>
          <a:noFill/>
        </p:spPr>
        <p:txBody>
          <a:bodyPr wrap="square">
            <a:spAutoFit/>
          </a:bodyPr>
          <a:lstStyle/>
          <a:p>
            <a:r>
              <a:rPr lang="en-US" sz="1600" dirty="0">
                <a:solidFill>
                  <a:srgbClr val="CC00CC"/>
                </a:solidFill>
                <a:latin typeface="Arial Narrow" panose="020B0606020202030204" pitchFamily="34" charset="0"/>
              </a:rPr>
              <a:t>Machinist reuses Waste water &amp; Drilling fluid </a:t>
            </a:r>
            <a:endParaRPr lang="en-US" sz="1600" dirty="0">
              <a:solidFill>
                <a:srgbClr val="CC00CC"/>
              </a:solidFill>
            </a:endParaRPr>
          </a:p>
        </p:txBody>
      </p:sp>
      <p:sp>
        <p:nvSpPr>
          <p:cNvPr id="335" name="Rectangle 334"/>
          <p:cNvSpPr/>
          <p:nvPr/>
        </p:nvSpPr>
        <p:spPr>
          <a:xfrm>
            <a:off x="4139063" y="6419729"/>
            <a:ext cx="2562640" cy="338554"/>
          </a:xfrm>
          <a:prstGeom prst="rect">
            <a:avLst/>
          </a:prstGeom>
          <a:noFill/>
        </p:spPr>
        <p:txBody>
          <a:bodyPr wrap="square">
            <a:spAutoFit/>
          </a:bodyPr>
          <a:lstStyle/>
          <a:p>
            <a:pPr algn="ctr"/>
            <a:r>
              <a:rPr lang="en-US" sz="1600" dirty="0">
                <a:solidFill>
                  <a:srgbClr val="CC00CC"/>
                </a:solidFill>
                <a:latin typeface="Arial Narrow" panose="020B0606020202030204" pitchFamily="34" charset="0"/>
              </a:rPr>
              <a:t>Briquetting machine produces</a:t>
            </a:r>
            <a:endParaRPr lang="en-US" sz="1600" dirty="0">
              <a:solidFill>
                <a:srgbClr val="CC00CC"/>
              </a:solidFill>
            </a:endParaRPr>
          </a:p>
        </p:txBody>
      </p:sp>
      <p:sp>
        <p:nvSpPr>
          <p:cNvPr id="337" name="Rectangle 336"/>
          <p:cNvSpPr/>
          <p:nvPr/>
        </p:nvSpPr>
        <p:spPr>
          <a:xfrm>
            <a:off x="4811101" y="4334600"/>
            <a:ext cx="1382602" cy="830997"/>
          </a:xfrm>
          <a:prstGeom prst="rect">
            <a:avLst/>
          </a:prstGeom>
          <a:noFill/>
        </p:spPr>
        <p:txBody>
          <a:bodyPr wrap="square">
            <a:spAutoFit/>
          </a:bodyPr>
          <a:lstStyle/>
          <a:p>
            <a:pPr algn="ctr"/>
            <a:r>
              <a:rPr lang="en-US" sz="1600" dirty="0">
                <a:solidFill>
                  <a:srgbClr val="CC00CC"/>
                </a:solidFill>
                <a:latin typeface="Arial Narrow" panose="020B0606020202030204" pitchFamily="34" charset="0"/>
              </a:rPr>
              <a:t>Briquetting machine extracts</a:t>
            </a:r>
            <a:endParaRPr lang="en-US" sz="1600" dirty="0">
              <a:solidFill>
                <a:srgbClr val="CC00CC"/>
              </a:solidFill>
            </a:endParaRPr>
          </a:p>
        </p:txBody>
      </p:sp>
    </p:spTree>
    <p:extLst>
      <p:ext uri="{BB962C8B-B14F-4D97-AF65-F5344CB8AC3E}">
        <p14:creationId xmlns:p14="http://schemas.microsoft.com/office/powerpoint/2010/main" val="223706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31CF96C-7672-4D84-A7A1-010FD98B1FFE}" type="slidenum">
              <a:rPr lang="en-US" smtClean="0"/>
              <a:t>18</a:t>
            </a:fld>
            <a:endParaRPr lang="en-US"/>
          </a:p>
        </p:txBody>
      </p:sp>
      <p:grpSp>
        <p:nvGrpSpPr>
          <p:cNvPr id="2" name="Groupe 1"/>
          <p:cNvGrpSpPr/>
          <p:nvPr/>
        </p:nvGrpSpPr>
        <p:grpSpPr>
          <a:xfrm>
            <a:off x="683568" y="1700808"/>
            <a:ext cx="7632848" cy="3168352"/>
            <a:chOff x="848241" y="1412776"/>
            <a:chExt cx="7632848" cy="3168352"/>
          </a:xfrm>
        </p:grpSpPr>
        <p:sp>
          <p:nvSpPr>
            <p:cNvPr id="19" name="Rectangle à coins arrondis 18"/>
            <p:cNvSpPr/>
            <p:nvPr/>
          </p:nvSpPr>
          <p:spPr>
            <a:xfrm>
              <a:off x="848241" y="1412776"/>
              <a:ext cx="7632848" cy="3168352"/>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Arial Narrow" panose="020B0606020202030204" pitchFamily="34" charset="0"/>
              </a:endParaRPr>
            </a:p>
          </p:txBody>
        </p:sp>
        <p:grpSp>
          <p:nvGrpSpPr>
            <p:cNvPr id="15" name="Groupe 14"/>
            <p:cNvGrpSpPr/>
            <p:nvPr/>
          </p:nvGrpSpPr>
          <p:grpSpPr>
            <a:xfrm>
              <a:off x="1033363" y="3312363"/>
              <a:ext cx="1838018" cy="1033629"/>
              <a:chOff x="3871389" y="3745431"/>
              <a:chExt cx="2634976" cy="1742224"/>
            </a:xfrm>
          </p:grpSpPr>
          <p:sp>
            <p:nvSpPr>
              <p:cNvPr id="16" name="Rectangle à coins arrondis 15"/>
              <p:cNvSpPr/>
              <p:nvPr/>
            </p:nvSpPr>
            <p:spPr>
              <a:xfrm>
                <a:off x="3871389" y="374543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ZoneTexte 16"/>
              <p:cNvSpPr txBox="1"/>
              <p:nvPr/>
            </p:nvSpPr>
            <p:spPr>
              <a:xfrm>
                <a:off x="3922417" y="3796459"/>
                <a:ext cx="2532920" cy="164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fr-FR" sz="1600" b="1" dirty="0">
                    <a:latin typeface="Arial Narrow" panose="020B0606020202030204" pitchFamily="34" charset="0"/>
                  </a:rPr>
                  <a:t>1</a:t>
                </a:r>
              </a:p>
              <a:p>
                <a:pPr algn="ctr" defTabSz="666750">
                  <a:lnSpc>
                    <a:spcPct val="90000"/>
                  </a:lnSpc>
                  <a:spcBef>
                    <a:spcPct val="0"/>
                  </a:spcBef>
                  <a:spcAft>
                    <a:spcPct val="35000"/>
                  </a:spcAft>
                </a:pPr>
                <a:r>
                  <a:rPr lang="fr-FR" sz="1600" b="1" dirty="0">
                    <a:latin typeface="Arial Narrow" panose="020B0606020202030204" pitchFamily="34" charset="0"/>
                  </a:rPr>
                  <a:t>Design </a:t>
                </a:r>
                <a:r>
                  <a:rPr lang="fr-FR" sz="1600" b="1" dirty="0" err="1">
                    <a:latin typeface="Arial Narrow" panose="020B0606020202030204" pitchFamily="34" charset="0"/>
                  </a:rPr>
                  <a:t>Thinking</a:t>
                </a:r>
                <a:br>
                  <a:rPr lang="fr-FR" sz="1600" b="1" dirty="0">
                    <a:latin typeface="Arial Narrow" panose="020B0606020202030204" pitchFamily="34" charset="0"/>
                  </a:rPr>
                </a:br>
                <a:r>
                  <a:rPr lang="fr-FR" sz="1600" b="1" dirty="0">
                    <a:latin typeface="Arial Narrow" panose="020B0606020202030204" pitchFamily="34" charset="0"/>
                  </a:rPr>
                  <a:t>(Basics)</a:t>
                </a:r>
              </a:p>
            </p:txBody>
          </p:sp>
        </p:grpSp>
        <p:grpSp>
          <p:nvGrpSpPr>
            <p:cNvPr id="23" name="Groupe 22"/>
            <p:cNvGrpSpPr/>
            <p:nvPr/>
          </p:nvGrpSpPr>
          <p:grpSpPr>
            <a:xfrm>
              <a:off x="3847915" y="3312363"/>
              <a:ext cx="1838018" cy="1033629"/>
              <a:chOff x="7412139" y="1735171"/>
              <a:chExt cx="2634976" cy="1742224"/>
            </a:xfrm>
          </p:grpSpPr>
          <p:sp>
            <p:nvSpPr>
              <p:cNvPr id="27" name="Rectangle à coins arrondis 26"/>
              <p:cNvSpPr/>
              <p:nvPr/>
            </p:nvSpPr>
            <p:spPr>
              <a:xfrm>
                <a:off x="7412139" y="173517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ZoneTexte 27"/>
              <p:cNvSpPr txBox="1"/>
              <p:nvPr/>
            </p:nvSpPr>
            <p:spPr>
              <a:xfrm>
                <a:off x="7463167" y="1786199"/>
                <a:ext cx="2532920" cy="164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fr-FR" sz="1600" b="1" dirty="0">
                    <a:latin typeface="Arial Narrow" panose="020B0606020202030204" pitchFamily="34" charset="0"/>
                  </a:rPr>
                  <a:t>2</a:t>
                </a:r>
              </a:p>
              <a:p>
                <a:pPr algn="ctr" defTabSz="666750">
                  <a:lnSpc>
                    <a:spcPct val="90000"/>
                  </a:lnSpc>
                  <a:spcBef>
                    <a:spcPct val="0"/>
                  </a:spcBef>
                  <a:spcAft>
                    <a:spcPct val="35000"/>
                  </a:spcAft>
                </a:pPr>
                <a:r>
                  <a:rPr lang="fr-FR" sz="1600" b="1" dirty="0" err="1">
                    <a:latin typeface="Arial Narrow" panose="020B0606020202030204" pitchFamily="34" charset="0"/>
                  </a:rPr>
                  <a:t>Industrial</a:t>
                </a:r>
                <a:r>
                  <a:rPr lang="fr-FR" sz="1600" b="1" dirty="0">
                    <a:latin typeface="Arial Narrow" panose="020B0606020202030204" pitchFamily="34" charset="0"/>
                  </a:rPr>
                  <a:t> </a:t>
                </a:r>
                <a:br>
                  <a:rPr lang="fr-FR" sz="1600" b="1" dirty="0">
                    <a:latin typeface="Arial Narrow" panose="020B0606020202030204" pitchFamily="34" charset="0"/>
                  </a:rPr>
                </a:br>
                <a:r>
                  <a:rPr lang="fr-FR" sz="1600" b="1" dirty="0">
                    <a:latin typeface="Arial Narrow" panose="020B0606020202030204" pitchFamily="34" charset="0"/>
                  </a:rPr>
                  <a:t>PSS Case</a:t>
                </a:r>
              </a:p>
            </p:txBody>
          </p:sp>
        </p:grpSp>
        <p:grpSp>
          <p:nvGrpSpPr>
            <p:cNvPr id="24" name="Groupe 23"/>
            <p:cNvGrpSpPr/>
            <p:nvPr/>
          </p:nvGrpSpPr>
          <p:grpSpPr>
            <a:xfrm>
              <a:off x="6457950" y="3312363"/>
              <a:ext cx="1838018" cy="1033629"/>
              <a:chOff x="7412139" y="3745431"/>
              <a:chExt cx="2634976" cy="1742224"/>
            </a:xfrm>
          </p:grpSpPr>
          <p:sp>
            <p:nvSpPr>
              <p:cNvPr id="25" name="Rectangle à coins arrondis 24"/>
              <p:cNvSpPr/>
              <p:nvPr/>
            </p:nvSpPr>
            <p:spPr>
              <a:xfrm>
                <a:off x="7412139" y="374543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ZoneTexte 25"/>
              <p:cNvSpPr txBox="1"/>
              <p:nvPr/>
            </p:nvSpPr>
            <p:spPr>
              <a:xfrm>
                <a:off x="7463167" y="3796459"/>
                <a:ext cx="2532920" cy="164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fr-FR" sz="1600" b="1" dirty="0">
                    <a:latin typeface="Arial Narrow" panose="020B0606020202030204" pitchFamily="34" charset="0"/>
                  </a:rPr>
                  <a:t>3</a:t>
                </a:r>
              </a:p>
              <a:p>
                <a:pPr algn="ctr" defTabSz="666750">
                  <a:lnSpc>
                    <a:spcPct val="90000"/>
                  </a:lnSpc>
                  <a:spcBef>
                    <a:spcPct val="0"/>
                  </a:spcBef>
                  <a:spcAft>
                    <a:spcPct val="35000"/>
                  </a:spcAft>
                </a:pPr>
                <a:r>
                  <a:rPr lang="fr-FR" sz="1600" b="1" dirty="0">
                    <a:latin typeface="Arial Narrow" panose="020B0606020202030204" pitchFamily="34" charset="0"/>
                  </a:rPr>
                  <a:t>Design </a:t>
                </a:r>
                <a:r>
                  <a:rPr lang="fr-FR" sz="1600" b="1" dirty="0" err="1">
                    <a:latin typeface="Arial Narrow" panose="020B0606020202030204" pitchFamily="34" charset="0"/>
                  </a:rPr>
                  <a:t>Thinking</a:t>
                </a:r>
                <a:r>
                  <a:rPr lang="fr-FR" sz="1600" b="1" dirty="0">
                    <a:latin typeface="Arial Narrow" panose="020B0606020202030204" pitchFamily="34" charset="0"/>
                  </a:rPr>
                  <a:t> </a:t>
                </a:r>
                <a:br>
                  <a:rPr lang="fr-FR" sz="1600" b="1" dirty="0">
                    <a:latin typeface="Arial Narrow" panose="020B0606020202030204" pitchFamily="34" charset="0"/>
                  </a:rPr>
                </a:br>
                <a:r>
                  <a:rPr lang="fr-FR" sz="1600" b="1" dirty="0">
                    <a:latin typeface="Arial Narrow" panose="020B0606020202030204" pitchFamily="34" charset="0"/>
                  </a:rPr>
                  <a:t>for PSS</a:t>
                </a:r>
                <a:br>
                  <a:rPr lang="fr-FR" sz="1600" b="1" dirty="0">
                    <a:latin typeface="Arial Narrow" panose="020B0606020202030204" pitchFamily="34" charset="0"/>
                  </a:rPr>
                </a:br>
                <a:r>
                  <a:rPr lang="fr-FR" sz="1600" b="1" dirty="0">
                    <a:latin typeface="Arial Narrow" panose="020B0606020202030204" pitchFamily="34" charset="0"/>
                  </a:rPr>
                  <a:t>(OMILAB)</a:t>
                </a:r>
              </a:p>
            </p:txBody>
          </p:sp>
        </p:grpSp>
        <p:grpSp>
          <p:nvGrpSpPr>
            <p:cNvPr id="34" name="Groupe 33"/>
            <p:cNvGrpSpPr/>
            <p:nvPr/>
          </p:nvGrpSpPr>
          <p:grpSpPr>
            <a:xfrm>
              <a:off x="1033363" y="1663059"/>
              <a:ext cx="7262605" cy="700834"/>
              <a:chOff x="3871389" y="3745431"/>
              <a:chExt cx="2634976" cy="1742224"/>
            </a:xfrm>
          </p:grpSpPr>
          <p:sp>
            <p:nvSpPr>
              <p:cNvPr id="35" name="Rectangle à coins arrondis 34"/>
              <p:cNvSpPr/>
              <p:nvPr/>
            </p:nvSpPr>
            <p:spPr>
              <a:xfrm>
                <a:off x="3871389" y="374543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ZoneTexte 35"/>
              <p:cNvSpPr txBox="1"/>
              <p:nvPr/>
            </p:nvSpPr>
            <p:spPr>
              <a:xfrm>
                <a:off x="3922417" y="3796457"/>
                <a:ext cx="2532920" cy="16911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defTabSz="666750">
                  <a:lnSpc>
                    <a:spcPct val="90000"/>
                  </a:lnSpc>
                  <a:spcBef>
                    <a:spcPct val="0"/>
                  </a:spcBef>
                  <a:spcAft>
                    <a:spcPct val="35000"/>
                  </a:spcAft>
                </a:pPr>
                <a:r>
                  <a:rPr lang="en-US" sz="1600" b="1" dirty="0">
                    <a:latin typeface="Arial Narrow" panose="020B0606020202030204" pitchFamily="34" charset="0"/>
                  </a:rPr>
                  <a:t>Objective: Defining a sustainable Product-</a:t>
                </a:r>
                <a:r>
                  <a:rPr lang="en-US" sz="1600" b="1" dirty="0" err="1">
                    <a:latin typeface="Arial Narrow" panose="020B0606020202030204" pitchFamily="34" charset="0"/>
                  </a:rPr>
                  <a:t>Sevice</a:t>
                </a:r>
                <a:r>
                  <a:rPr lang="en-US" sz="1600" b="1" dirty="0">
                    <a:latin typeface="Arial Narrow" panose="020B0606020202030204" pitchFamily="34" charset="0"/>
                  </a:rPr>
                  <a:t> System (PSS) using Design Thinking method and tool (OMILAB)</a:t>
                </a:r>
              </a:p>
            </p:txBody>
          </p:sp>
        </p:grpSp>
      </p:grpSp>
      <p:sp>
        <p:nvSpPr>
          <p:cNvPr id="20"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en-US" dirty="0"/>
              <a:t>3. </a:t>
            </a:r>
            <a:r>
              <a:rPr lang="en-US"/>
              <a:t>Design Thinking for </a:t>
            </a:r>
            <a:r>
              <a:rPr lang="en-US" dirty="0"/>
              <a:t>PSS (OMILAB) </a:t>
            </a:r>
          </a:p>
        </p:txBody>
      </p:sp>
      <p:sp>
        <p:nvSpPr>
          <p:cNvPr id="18" name="Rectangle à coins arrondis 17"/>
          <p:cNvSpPr/>
          <p:nvPr/>
        </p:nvSpPr>
        <p:spPr>
          <a:xfrm>
            <a:off x="868690" y="3593142"/>
            <a:ext cx="1838018" cy="1033629"/>
          </a:xfrm>
          <a:prstGeom prst="roundRect">
            <a:avLst>
              <a:gd name="adj" fmla="val 7392"/>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à coins arrondis 20"/>
          <p:cNvSpPr/>
          <p:nvPr/>
        </p:nvSpPr>
        <p:spPr>
          <a:xfrm>
            <a:off x="3688872" y="3600395"/>
            <a:ext cx="1838018" cy="1033629"/>
          </a:xfrm>
          <a:prstGeom prst="roundRect">
            <a:avLst>
              <a:gd name="adj" fmla="val 7392"/>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77804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1268760"/>
            <a:ext cx="7886700" cy="2852636"/>
          </a:xfrm>
        </p:spPr>
        <p:txBody>
          <a:bodyPr anchor="t">
            <a:normAutofit/>
          </a:bodyPr>
          <a:lstStyle/>
          <a:p>
            <a:pPr marL="0" indent="0">
              <a:buNone/>
            </a:pPr>
            <a:r>
              <a:rPr lang="en-US" sz="1500" b="1" dirty="0"/>
              <a:t>Download and install Scene2Model:</a:t>
            </a:r>
            <a:endParaRPr lang="en-US" sz="1500" b="1" dirty="0">
              <a:hlinkClick r:id="rId2"/>
            </a:endParaRPr>
          </a:p>
          <a:p>
            <a:pPr marL="0" indent="0">
              <a:buNone/>
            </a:pPr>
            <a:r>
              <a:rPr lang="en-US" sz="1500" b="1" dirty="0">
                <a:hlinkClick r:id="rId2"/>
              </a:rPr>
              <a:t>https://austria.omilab.org/psm/content/scene2model/download?view=download</a:t>
            </a:r>
            <a:endParaRPr lang="en-US" sz="1500" b="1" dirty="0"/>
          </a:p>
          <a:p>
            <a:pPr marL="0" indent="0">
              <a:buNone/>
            </a:pPr>
            <a:endParaRPr lang="en-US" sz="1500" b="1" dirty="0"/>
          </a:p>
          <a:p>
            <a:pPr marL="0" indent="0">
              <a:buNone/>
            </a:pPr>
            <a:r>
              <a:rPr lang="en-US" sz="1500" b="1" dirty="0"/>
              <a:t>In 2 groups create 2 scenes from the viewpoint of the machinist and the viewpoint of the intermediary (Distribution Scene).</a:t>
            </a:r>
          </a:p>
          <a:p>
            <a:pPr marL="0" indent="0">
              <a:buNone/>
            </a:pPr>
            <a:r>
              <a:rPr lang="fr-FR" sz="1500" b="1" dirty="0"/>
              <a:t>You </a:t>
            </a:r>
            <a:r>
              <a:rPr lang="fr-FR" sz="1500" b="1" dirty="0" err="1"/>
              <a:t>can</a:t>
            </a:r>
            <a:r>
              <a:rPr lang="fr-FR" sz="1500" b="1" dirty="0"/>
              <a:t> use the </a:t>
            </a:r>
            <a:r>
              <a:rPr lang="fr-FR" sz="1500" b="1" dirty="0" err="1"/>
              <a:t>paper</a:t>
            </a:r>
            <a:r>
              <a:rPr lang="fr-FR" sz="1500" b="1" dirty="0"/>
              <a:t>-made </a:t>
            </a:r>
            <a:r>
              <a:rPr lang="fr-FR" sz="1500" b="1" dirty="0" err="1"/>
              <a:t>characters</a:t>
            </a:r>
            <a:r>
              <a:rPr lang="fr-FR" sz="1500" b="1" dirty="0"/>
              <a:t> </a:t>
            </a:r>
            <a:r>
              <a:rPr lang="fr-FR" sz="1500" b="1" dirty="0" err="1"/>
              <a:t>inside</a:t>
            </a:r>
            <a:r>
              <a:rPr lang="fr-FR" sz="1500" b="1" dirty="0"/>
              <a:t> the box. As an </a:t>
            </a:r>
            <a:r>
              <a:rPr lang="fr-FR" sz="1500" b="1" dirty="0" err="1"/>
              <a:t>exmple</a:t>
            </a:r>
            <a:r>
              <a:rPr lang="fr-FR" sz="1500" b="1" dirty="0"/>
              <a:t> </a:t>
            </a:r>
            <a:r>
              <a:rPr lang="fr-FR" sz="1500" b="1" dirty="0" err="1"/>
              <a:t>some</a:t>
            </a:r>
            <a:r>
              <a:rPr lang="fr-FR" sz="1500" b="1" dirty="0"/>
              <a:t> </a:t>
            </a:r>
            <a:r>
              <a:rPr lang="fr-FR" sz="1500" b="1" dirty="0" err="1"/>
              <a:t>characters</a:t>
            </a:r>
            <a:r>
              <a:rPr lang="fr-FR" sz="1500" b="1" dirty="0"/>
              <a:t> are </a:t>
            </a:r>
            <a:r>
              <a:rPr lang="fr-FR" sz="1500" b="1" dirty="0" err="1"/>
              <a:t>shown</a:t>
            </a:r>
            <a:r>
              <a:rPr lang="fr-FR" sz="1500" b="1" dirty="0"/>
              <a:t> in the </a:t>
            </a:r>
            <a:r>
              <a:rPr lang="fr-FR" sz="1500" b="1" dirty="0" err="1"/>
              <a:t>next</a:t>
            </a:r>
            <a:r>
              <a:rPr lang="fr-FR" sz="1500" b="1" dirty="0"/>
              <a:t> slide.</a:t>
            </a:r>
            <a:endParaRPr lang="en-US" sz="1500" b="1" dirty="0"/>
          </a:p>
          <a:p>
            <a:pPr marL="0" indent="0">
              <a:buNone/>
            </a:pPr>
            <a:r>
              <a:rPr lang="en-US" sz="1500" b="1" dirty="0"/>
              <a:t>  </a:t>
            </a:r>
          </a:p>
          <a:p>
            <a:pPr marL="0" indent="0">
              <a:buNone/>
            </a:pPr>
            <a:endParaRPr lang="fr-FR" sz="1500" b="1" dirty="0"/>
          </a:p>
          <a:p>
            <a:pPr marL="0" indent="0">
              <a:buNone/>
            </a:pPr>
            <a:endParaRPr lang="fr-FR" sz="1500" b="1" dirty="0"/>
          </a:p>
        </p:txBody>
      </p:sp>
      <p:sp>
        <p:nvSpPr>
          <p:cNvPr id="5" name="Espace réservé du numéro de diapositive 4"/>
          <p:cNvSpPr>
            <a:spLocks noGrp="1"/>
          </p:cNvSpPr>
          <p:nvPr>
            <p:ph type="sldNum" sz="quarter" idx="12"/>
          </p:nvPr>
        </p:nvSpPr>
        <p:spPr/>
        <p:txBody>
          <a:bodyPr/>
          <a:lstStyle/>
          <a:p>
            <a:fld id="{F31CF96C-7672-4D84-A7A1-010FD98B1FFE}" type="slidenum">
              <a:rPr lang="en-US" smtClean="0"/>
              <a:t>19</a:t>
            </a:fld>
            <a:endParaRPr lang="en-US"/>
          </a:p>
        </p:txBody>
      </p:sp>
      <p:sp>
        <p:nvSpPr>
          <p:cNvPr id="7" name="Titel 1"/>
          <p:cNvSpPr txBox="1">
            <a:spLocks/>
          </p:cNvSpPr>
          <p:nvPr/>
        </p:nvSpPr>
        <p:spPr>
          <a:xfrm>
            <a:off x="500034" y="304205"/>
            <a:ext cx="6304214" cy="553031"/>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de-DE"/>
              <a:t>OMILAB Downloads</a:t>
            </a:r>
            <a:endParaRPr lang="de-DE" dirty="0"/>
          </a:p>
        </p:txBody>
      </p:sp>
    </p:spTree>
    <p:extLst>
      <p:ext uri="{BB962C8B-B14F-4D97-AF65-F5344CB8AC3E}">
        <p14:creationId xmlns:p14="http://schemas.microsoft.com/office/powerpoint/2010/main" val="302597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31CF96C-7672-4D84-A7A1-010FD98B1FFE}" type="slidenum">
              <a:rPr lang="en-US" smtClean="0"/>
              <a:t>2</a:t>
            </a:fld>
            <a:endParaRPr lang="en-US"/>
          </a:p>
        </p:txBody>
      </p:sp>
      <p:grpSp>
        <p:nvGrpSpPr>
          <p:cNvPr id="2" name="Groupe 1"/>
          <p:cNvGrpSpPr/>
          <p:nvPr/>
        </p:nvGrpSpPr>
        <p:grpSpPr>
          <a:xfrm>
            <a:off x="683568" y="1700808"/>
            <a:ext cx="7632848" cy="3168352"/>
            <a:chOff x="848241" y="1412776"/>
            <a:chExt cx="7632848" cy="3168352"/>
          </a:xfrm>
        </p:grpSpPr>
        <p:sp>
          <p:nvSpPr>
            <p:cNvPr id="19" name="Rectangle à coins arrondis 18"/>
            <p:cNvSpPr/>
            <p:nvPr/>
          </p:nvSpPr>
          <p:spPr>
            <a:xfrm>
              <a:off x="848241" y="1412776"/>
              <a:ext cx="7632848" cy="3168352"/>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Arial Narrow" panose="020B0606020202030204" pitchFamily="34" charset="0"/>
              </a:endParaRPr>
            </a:p>
          </p:txBody>
        </p:sp>
        <p:grpSp>
          <p:nvGrpSpPr>
            <p:cNvPr id="15" name="Groupe 14"/>
            <p:cNvGrpSpPr/>
            <p:nvPr/>
          </p:nvGrpSpPr>
          <p:grpSpPr>
            <a:xfrm>
              <a:off x="1033363" y="3312363"/>
              <a:ext cx="1838018" cy="1033629"/>
              <a:chOff x="3871389" y="3745431"/>
              <a:chExt cx="2634976" cy="1742224"/>
            </a:xfrm>
          </p:grpSpPr>
          <p:sp>
            <p:nvSpPr>
              <p:cNvPr id="16" name="Rectangle à coins arrondis 15"/>
              <p:cNvSpPr/>
              <p:nvPr/>
            </p:nvSpPr>
            <p:spPr>
              <a:xfrm>
                <a:off x="3871389" y="374543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ZoneTexte 16"/>
              <p:cNvSpPr txBox="1"/>
              <p:nvPr/>
            </p:nvSpPr>
            <p:spPr>
              <a:xfrm>
                <a:off x="3922417" y="3796459"/>
                <a:ext cx="2532920" cy="164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fr-FR" sz="1600" b="1" dirty="0">
                    <a:latin typeface="Arial Narrow" panose="020B0606020202030204" pitchFamily="34" charset="0"/>
                  </a:rPr>
                  <a:t>1</a:t>
                </a:r>
              </a:p>
              <a:p>
                <a:pPr algn="ctr" defTabSz="666750">
                  <a:lnSpc>
                    <a:spcPct val="90000"/>
                  </a:lnSpc>
                  <a:spcBef>
                    <a:spcPct val="0"/>
                  </a:spcBef>
                  <a:spcAft>
                    <a:spcPct val="35000"/>
                  </a:spcAft>
                </a:pPr>
                <a:r>
                  <a:rPr lang="fr-FR" sz="1600" b="1" dirty="0">
                    <a:latin typeface="Arial Narrow" panose="020B0606020202030204" pitchFamily="34" charset="0"/>
                  </a:rPr>
                  <a:t>Design </a:t>
                </a:r>
                <a:r>
                  <a:rPr lang="fr-FR" sz="1600" b="1" dirty="0" err="1">
                    <a:latin typeface="Arial Narrow" panose="020B0606020202030204" pitchFamily="34" charset="0"/>
                  </a:rPr>
                  <a:t>Thinking</a:t>
                </a:r>
                <a:br>
                  <a:rPr lang="fr-FR" sz="1600" b="1" dirty="0">
                    <a:latin typeface="Arial Narrow" panose="020B0606020202030204" pitchFamily="34" charset="0"/>
                  </a:rPr>
                </a:br>
                <a:r>
                  <a:rPr lang="fr-FR" sz="1600" b="1" dirty="0">
                    <a:latin typeface="Arial Narrow" panose="020B0606020202030204" pitchFamily="34" charset="0"/>
                  </a:rPr>
                  <a:t>(Basics)</a:t>
                </a:r>
              </a:p>
            </p:txBody>
          </p:sp>
        </p:grpSp>
        <p:grpSp>
          <p:nvGrpSpPr>
            <p:cNvPr id="23" name="Groupe 22"/>
            <p:cNvGrpSpPr/>
            <p:nvPr/>
          </p:nvGrpSpPr>
          <p:grpSpPr>
            <a:xfrm>
              <a:off x="3847915" y="3312363"/>
              <a:ext cx="1838018" cy="1033629"/>
              <a:chOff x="7412139" y="1735171"/>
              <a:chExt cx="2634976" cy="1742224"/>
            </a:xfrm>
          </p:grpSpPr>
          <p:sp>
            <p:nvSpPr>
              <p:cNvPr id="27" name="Rectangle à coins arrondis 26"/>
              <p:cNvSpPr/>
              <p:nvPr/>
            </p:nvSpPr>
            <p:spPr>
              <a:xfrm>
                <a:off x="7412139" y="173517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ZoneTexte 27"/>
              <p:cNvSpPr txBox="1"/>
              <p:nvPr/>
            </p:nvSpPr>
            <p:spPr>
              <a:xfrm>
                <a:off x="7463167" y="1786199"/>
                <a:ext cx="2532920" cy="164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fr-FR" sz="1600" b="1" dirty="0">
                    <a:latin typeface="Arial Narrow" panose="020B0606020202030204" pitchFamily="34" charset="0"/>
                  </a:rPr>
                  <a:t>2</a:t>
                </a:r>
              </a:p>
              <a:p>
                <a:pPr algn="ctr" defTabSz="666750">
                  <a:lnSpc>
                    <a:spcPct val="90000"/>
                  </a:lnSpc>
                  <a:spcBef>
                    <a:spcPct val="0"/>
                  </a:spcBef>
                  <a:spcAft>
                    <a:spcPct val="35000"/>
                  </a:spcAft>
                </a:pPr>
                <a:r>
                  <a:rPr lang="fr-FR" sz="1600" b="1" dirty="0" err="1">
                    <a:latin typeface="Arial Narrow" panose="020B0606020202030204" pitchFamily="34" charset="0"/>
                  </a:rPr>
                  <a:t>Industrial</a:t>
                </a:r>
                <a:r>
                  <a:rPr lang="fr-FR" sz="1600" b="1" dirty="0">
                    <a:latin typeface="Arial Narrow" panose="020B0606020202030204" pitchFamily="34" charset="0"/>
                  </a:rPr>
                  <a:t> </a:t>
                </a:r>
                <a:br>
                  <a:rPr lang="fr-FR" sz="1600" b="1" dirty="0">
                    <a:latin typeface="Arial Narrow" panose="020B0606020202030204" pitchFamily="34" charset="0"/>
                  </a:rPr>
                </a:br>
                <a:r>
                  <a:rPr lang="fr-FR" sz="1600" b="1" dirty="0">
                    <a:latin typeface="Arial Narrow" panose="020B0606020202030204" pitchFamily="34" charset="0"/>
                  </a:rPr>
                  <a:t>PSS Case</a:t>
                </a:r>
              </a:p>
            </p:txBody>
          </p:sp>
        </p:grpSp>
        <p:grpSp>
          <p:nvGrpSpPr>
            <p:cNvPr id="24" name="Groupe 23"/>
            <p:cNvGrpSpPr/>
            <p:nvPr/>
          </p:nvGrpSpPr>
          <p:grpSpPr>
            <a:xfrm>
              <a:off x="6457950" y="3312363"/>
              <a:ext cx="1838018" cy="1033629"/>
              <a:chOff x="7412139" y="3745431"/>
              <a:chExt cx="2634976" cy="1742224"/>
            </a:xfrm>
          </p:grpSpPr>
          <p:sp>
            <p:nvSpPr>
              <p:cNvPr id="25" name="Rectangle à coins arrondis 24"/>
              <p:cNvSpPr/>
              <p:nvPr/>
            </p:nvSpPr>
            <p:spPr>
              <a:xfrm>
                <a:off x="7412139" y="374543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ZoneTexte 25"/>
              <p:cNvSpPr txBox="1"/>
              <p:nvPr/>
            </p:nvSpPr>
            <p:spPr>
              <a:xfrm>
                <a:off x="7463167" y="3796459"/>
                <a:ext cx="2532920" cy="164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fr-FR" sz="1600" b="1" dirty="0">
                    <a:latin typeface="Arial Narrow" panose="020B0606020202030204" pitchFamily="34" charset="0"/>
                  </a:rPr>
                  <a:t>3</a:t>
                </a:r>
              </a:p>
              <a:p>
                <a:pPr algn="ctr" defTabSz="666750">
                  <a:lnSpc>
                    <a:spcPct val="90000"/>
                  </a:lnSpc>
                  <a:spcBef>
                    <a:spcPct val="0"/>
                  </a:spcBef>
                  <a:spcAft>
                    <a:spcPct val="35000"/>
                  </a:spcAft>
                </a:pPr>
                <a:r>
                  <a:rPr lang="fr-FR" sz="1600" b="1" dirty="0">
                    <a:latin typeface="Arial Narrow" panose="020B0606020202030204" pitchFamily="34" charset="0"/>
                  </a:rPr>
                  <a:t>Design </a:t>
                </a:r>
                <a:r>
                  <a:rPr lang="fr-FR" sz="1600" b="1" dirty="0" err="1">
                    <a:latin typeface="Arial Narrow" panose="020B0606020202030204" pitchFamily="34" charset="0"/>
                  </a:rPr>
                  <a:t>Thinking</a:t>
                </a:r>
                <a:r>
                  <a:rPr lang="fr-FR" sz="1600" b="1" dirty="0">
                    <a:latin typeface="Arial Narrow" panose="020B0606020202030204" pitchFamily="34" charset="0"/>
                  </a:rPr>
                  <a:t> </a:t>
                </a:r>
                <a:br>
                  <a:rPr lang="fr-FR" sz="1600" b="1" dirty="0">
                    <a:latin typeface="Arial Narrow" panose="020B0606020202030204" pitchFamily="34" charset="0"/>
                  </a:rPr>
                </a:br>
                <a:r>
                  <a:rPr lang="fr-FR" sz="1600" b="1" dirty="0">
                    <a:latin typeface="Arial Narrow" panose="020B0606020202030204" pitchFamily="34" charset="0"/>
                  </a:rPr>
                  <a:t>for PSS</a:t>
                </a:r>
                <a:br>
                  <a:rPr lang="fr-FR" sz="1600" b="1" dirty="0">
                    <a:latin typeface="Arial Narrow" panose="020B0606020202030204" pitchFamily="34" charset="0"/>
                  </a:rPr>
                </a:br>
                <a:r>
                  <a:rPr lang="fr-FR" sz="1600" b="1" dirty="0">
                    <a:latin typeface="Arial Narrow" panose="020B0606020202030204" pitchFamily="34" charset="0"/>
                  </a:rPr>
                  <a:t>(OMILAB)</a:t>
                </a:r>
              </a:p>
            </p:txBody>
          </p:sp>
        </p:grpSp>
        <p:grpSp>
          <p:nvGrpSpPr>
            <p:cNvPr id="34" name="Groupe 33"/>
            <p:cNvGrpSpPr/>
            <p:nvPr/>
          </p:nvGrpSpPr>
          <p:grpSpPr>
            <a:xfrm>
              <a:off x="1033363" y="1663059"/>
              <a:ext cx="7262605" cy="700834"/>
              <a:chOff x="3871389" y="3745431"/>
              <a:chExt cx="2634976" cy="1742224"/>
            </a:xfrm>
          </p:grpSpPr>
          <p:sp>
            <p:nvSpPr>
              <p:cNvPr id="35" name="Rectangle à coins arrondis 34"/>
              <p:cNvSpPr/>
              <p:nvPr/>
            </p:nvSpPr>
            <p:spPr>
              <a:xfrm>
                <a:off x="3871389" y="374543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ZoneTexte 35"/>
              <p:cNvSpPr txBox="1"/>
              <p:nvPr/>
            </p:nvSpPr>
            <p:spPr>
              <a:xfrm>
                <a:off x="3922417" y="3796457"/>
                <a:ext cx="2532920" cy="16911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defTabSz="666750">
                  <a:lnSpc>
                    <a:spcPct val="90000"/>
                  </a:lnSpc>
                  <a:spcBef>
                    <a:spcPct val="0"/>
                  </a:spcBef>
                  <a:spcAft>
                    <a:spcPct val="35000"/>
                  </a:spcAft>
                </a:pPr>
                <a:r>
                  <a:rPr lang="en-US" sz="1600" b="1" dirty="0">
                    <a:latin typeface="Arial Narrow" panose="020B0606020202030204" pitchFamily="34" charset="0"/>
                  </a:rPr>
                  <a:t>Objective: Defining a sustainable Product-</a:t>
                </a:r>
                <a:r>
                  <a:rPr lang="en-US" sz="1600" b="1" dirty="0" err="1">
                    <a:latin typeface="Arial Narrow" panose="020B0606020202030204" pitchFamily="34" charset="0"/>
                  </a:rPr>
                  <a:t>Sevice</a:t>
                </a:r>
                <a:r>
                  <a:rPr lang="en-US" sz="1600" b="1" dirty="0">
                    <a:latin typeface="Arial Narrow" panose="020B0606020202030204" pitchFamily="34" charset="0"/>
                  </a:rPr>
                  <a:t> System (PSS) using Design Thinking method and tool (OMILAB)</a:t>
                </a:r>
              </a:p>
            </p:txBody>
          </p:sp>
        </p:grpSp>
      </p:grpSp>
      <p:sp>
        <p:nvSpPr>
          <p:cNvPr id="20"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en-US" dirty="0"/>
              <a:t>Objective</a:t>
            </a:r>
            <a:endParaRPr lang="de-DE" dirty="0"/>
          </a:p>
        </p:txBody>
      </p:sp>
    </p:spTree>
    <p:extLst>
      <p:ext uri="{BB962C8B-B14F-4D97-AF65-F5344CB8AC3E}">
        <p14:creationId xmlns:p14="http://schemas.microsoft.com/office/powerpoint/2010/main" val="2217089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BEF5301-6CB9-4036-932F-7497656FBF09}" type="slidenum">
              <a:rPr lang="de-DE" smtClean="0"/>
              <a:t>20</a:t>
            </a:fld>
            <a:endParaRPr lang="de-DE"/>
          </a:p>
        </p:txBody>
      </p:sp>
      <p:pic>
        <p:nvPicPr>
          <p:cNvPr id="4" name="Graphic 4">
            <a:extLst>
              <a:ext uri="{FF2B5EF4-FFF2-40B4-BE49-F238E27FC236}">
                <a16:creationId xmlns:a16="http://schemas.microsoft.com/office/drawing/2014/main" id="{8FD265B4-E81D-4443-AB03-96397181E6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4943" y="1581222"/>
            <a:ext cx="1857296" cy="1427533"/>
          </a:xfrm>
          <a:prstGeom prst="rect">
            <a:avLst/>
          </a:prstGeom>
        </p:spPr>
      </p:pic>
      <p:sp>
        <p:nvSpPr>
          <p:cNvPr id="5" name="Rectangle 4"/>
          <p:cNvSpPr/>
          <p:nvPr/>
        </p:nvSpPr>
        <p:spPr>
          <a:xfrm>
            <a:off x="755576" y="3051761"/>
            <a:ext cx="2161041" cy="1200329"/>
          </a:xfrm>
          <a:prstGeom prst="rect">
            <a:avLst/>
          </a:prstGeom>
        </p:spPr>
        <p:txBody>
          <a:bodyPr wrap="square">
            <a:spAutoFit/>
          </a:bodyPr>
          <a:lstStyle/>
          <a:p>
            <a:pPr marL="285750" indent="-285750">
              <a:buFont typeface="Wingdings" panose="05000000000000000000" pitchFamily="2" charset="2"/>
              <a:buChar char="ü"/>
            </a:pPr>
            <a:r>
              <a:rPr lang="en-US" dirty="0">
                <a:solidFill>
                  <a:srgbClr val="CC00CC"/>
                </a:solidFill>
                <a:latin typeface="Arial Narrow" panose="020B0606020202030204" pitchFamily="34" charset="0"/>
              </a:rPr>
              <a:t>Machinist</a:t>
            </a:r>
          </a:p>
          <a:p>
            <a:pPr marL="285750" indent="-285750">
              <a:buFont typeface="Wingdings" panose="05000000000000000000" pitchFamily="2" charset="2"/>
              <a:buChar char="ü"/>
            </a:pPr>
            <a:r>
              <a:rPr lang="en-US" dirty="0">
                <a:solidFill>
                  <a:srgbClr val="CC00CC"/>
                </a:solidFill>
                <a:latin typeface="Arial Narrow" panose="020B0606020202030204" pitchFamily="34" charset="0"/>
              </a:rPr>
              <a:t>Briquetting machine Manufacturer</a:t>
            </a:r>
          </a:p>
          <a:p>
            <a:pPr marL="285750" indent="-285750">
              <a:buFont typeface="Wingdings" panose="05000000000000000000" pitchFamily="2" charset="2"/>
              <a:buChar char="ü"/>
            </a:pPr>
            <a:r>
              <a:rPr lang="en-US" dirty="0">
                <a:solidFill>
                  <a:srgbClr val="CC00CC"/>
                </a:solidFill>
                <a:latin typeface="Arial Narrow" panose="020B0606020202030204" pitchFamily="34" charset="0"/>
              </a:rPr>
              <a:t>Founder </a:t>
            </a:r>
            <a:endParaRPr lang="en-US" dirty="0"/>
          </a:p>
        </p:txBody>
      </p:sp>
      <p:pic>
        <p:nvPicPr>
          <p:cNvPr id="7"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916890"/>
            <a:ext cx="1235621" cy="1057949"/>
          </a:xfrm>
          <a:prstGeom prst="rect">
            <a:avLst/>
          </a:prstGeom>
        </p:spPr>
      </p:pic>
      <p:sp>
        <p:nvSpPr>
          <p:cNvPr id="8" name="Rectangle 7"/>
          <p:cNvSpPr/>
          <p:nvPr/>
        </p:nvSpPr>
        <p:spPr>
          <a:xfrm>
            <a:off x="3094946" y="3093610"/>
            <a:ext cx="1519519" cy="923330"/>
          </a:xfrm>
          <a:prstGeom prst="rect">
            <a:avLst/>
          </a:prstGeom>
        </p:spPr>
        <p:txBody>
          <a:bodyPr wrap="none">
            <a:spAutoFit/>
          </a:bodyPr>
          <a:lstStyle/>
          <a:p>
            <a:pPr marL="285750" indent="-285750">
              <a:buFont typeface="Wingdings" panose="05000000000000000000" pitchFamily="2" charset="2"/>
              <a:buChar char="ü"/>
            </a:pPr>
            <a:r>
              <a:rPr lang="en-US" dirty="0">
                <a:solidFill>
                  <a:srgbClr val="CC00CC"/>
                </a:solidFill>
                <a:latin typeface="Arial Narrow" panose="020B0606020202030204" pitchFamily="34" charset="0"/>
              </a:rPr>
              <a:t>Waste water</a:t>
            </a:r>
          </a:p>
          <a:p>
            <a:pPr marL="285750" indent="-285750">
              <a:buFont typeface="Wingdings" panose="05000000000000000000" pitchFamily="2" charset="2"/>
              <a:buChar char="ü"/>
            </a:pPr>
            <a:r>
              <a:rPr lang="fr-FR" dirty="0" err="1">
                <a:solidFill>
                  <a:srgbClr val="CC00CC"/>
                </a:solidFill>
                <a:latin typeface="Arial Narrow" panose="020B0606020202030204" pitchFamily="34" charset="0"/>
              </a:rPr>
              <a:t>Drilling</a:t>
            </a:r>
            <a:r>
              <a:rPr lang="fr-FR" dirty="0">
                <a:solidFill>
                  <a:srgbClr val="CC00CC"/>
                </a:solidFill>
                <a:latin typeface="Arial Narrow" panose="020B0606020202030204" pitchFamily="34" charset="0"/>
              </a:rPr>
              <a:t> </a:t>
            </a:r>
            <a:r>
              <a:rPr lang="fr-FR" dirty="0" err="1">
                <a:solidFill>
                  <a:srgbClr val="CC00CC"/>
                </a:solidFill>
                <a:latin typeface="Arial Narrow" panose="020B0606020202030204" pitchFamily="34" charset="0"/>
              </a:rPr>
              <a:t>fluid</a:t>
            </a:r>
            <a:endParaRPr lang="fr-FR" dirty="0">
              <a:solidFill>
                <a:srgbClr val="CC00CC"/>
              </a:solidFill>
              <a:latin typeface="Arial Narrow" panose="020B0606020202030204" pitchFamily="34" charset="0"/>
            </a:endParaRPr>
          </a:p>
          <a:p>
            <a:pPr marL="285750" indent="-285750">
              <a:buFont typeface="Wingdings" panose="05000000000000000000" pitchFamily="2" charset="2"/>
              <a:buChar char="ü"/>
            </a:pPr>
            <a:r>
              <a:rPr lang="en-US" dirty="0">
                <a:solidFill>
                  <a:srgbClr val="CC00CC"/>
                </a:solidFill>
                <a:latin typeface="Arial Narrow" panose="020B0606020202030204" pitchFamily="34" charset="0"/>
              </a:rPr>
              <a:t>Briquettes</a:t>
            </a:r>
          </a:p>
        </p:txBody>
      </p:sp>
      <p:pic>
        <p:nvPicPr>
          <p:cNvPr id="9" name="Graphic 4">
            <a:extLst>
              <a:ext uri="{FF2B5EF4-FFF2-40B4-BE49-F238E27FC236}">
                <a16:creationId xmlns:a16="http://schemas.microsoft.com/office/drawing/2014/main" id="{B90EA6CE-8B6B-834D-8B4D-B53FF2F382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7212" y="4830658"/>
            <a:ext cx="2205027" cy="884307"/>
          </a:xfrm>
          <a:prstGeom prst="rect">
            <a:avLst/>
          </a:prstGeom>
        </p:spPr>
      </p:pic>
      <p:sp>
        <p:nvSpPr>
          <p:cNvPr id="10" name="Rectangle 9"/>
          <p:cNvSpPr/>
          <p:nvPr/>
        </p:nvSpPr>
        <p:spPr>
          <a:xfrm>
            <a:off x="534368" y="5734901"/>
            <a:ext cx="1526380" cy="369332"/>
          </a:xfrm>
          <a:prstGeom prst="rect">
            <a:avLst/>
          </a:prstGeom>
        </p:spPr>
        <p:txBody>
          <a:bodyPr wrap="none">
            <a:spAutoFit/>
          </a:bodyPr>
          <a:lstStyle/>
          <a:p>
            <a:pPr marL="285750" indent="-285750">
              <a:buFont typeface="Wingdings" panose="05000000000000000000" pitchFamily="2" charset="2"/>
              <a:buChar char="ü"/>
            </a:pPr>
            <a:r>
              <a:rPr lang="en-US" dirty="0">
                <a:solidFill>
                  <a:srgbClr val="CC00CC"/>
                </a:solidFill>
                <a:latin typeface="Arial Narrow" panose="020B0606020202030204" pitchFamily="34" charset="0"/>
              </a:rPr>
              <a:t>Intermediary</a:t>
            </a:r>
          </a:p>
        </p:txBody>
      </p:sp>
      <p:pic>
        <p:nvPicPr>
          <p:cNvPr id="11" name="Image 10"/>
          <p:cNvPicPr>
            <a:picLocks noChangeAspect="1"/>
          </p:cNvPicPr>
          <p:nvPr/>
        </p:nvPicPr>
        <p:blipFill rotWithShape="1">
          <a:blip r:embed="rId7"/>
          <a:srcRect l="11667" t="25274" r="70555" b="41852"/>
          <a:stretch/>
        </p:blipFill>
        <p:spPr>
          <a:xfrm>
            <a:off x="5572291" y="4613674"/>
            <a:ext cx="1230529" cy="1279970"/>
          </a:xfrm>
          <a:prstGeom prst="rect">
            <a:avLst/>
          </a:prstGeom>
        </p:spPr>
      </p:pic>
      <p:sp>
        <p:nvSpPr>
          <p:cNvPr id="12" name="Rectangle 11"/>
          <p:cNvSpPr/>
          <p:nvPr/>
        </p:nvSpPr>
        <p:spPr>
          <a:xfrm>
            <a:off x="5112582" y="5805949"/>
            <a:ext cx="2149948" cy="369332"/>
          </a:xfrm>
          <a:prstGeom prst="rect">
            <a:avLst/>
          </a:prstGeom>
        </p:spPr>
        <p:txBody>
          <a:bodyPr wrap="none">
            <a:spAutoFit/>
          </a:bodyPr>
          <a:lstStyle/>
          <a:p>
            <a:pPr marL="285750" indent="-285750">
              <a:buFont typeface="Wingdings" panose="05000000000000000000" pitchFamily="2" charset="2"/>
              <a:buChar char="ü"/>
            </a:pPr>
            <a:r>
              <a:rPr lang="en-US" dirty="0">
                <a:solidFill>
                  <a:srgbClr val="CC00CC"/>
                </a:solidFill>
                <a:latin typeface="Arial Narrow" panose="020B0606020202030204" pitchFamily="34" charset="0"/>
              </a:rPr>
              <a:t>Briquetting Machine</a:t>
            </a:r>
          </a:p>
        </p:txBody>
      </p:sp>
      <p:pic>
        <p:nvPicPr>
          <p:cNvPr id="13" name="Graphic 4">
            <a:extLst>
              <a:ext uri="{FF2B5EF4-FFF2-40B4-BE49-F238E27FC236}">
                <a16:creationId xmlns:a16="http://schemas.microsoft.com/office/drawing/2014/main" id="{07D6F567-5418-DA48-88F4-9365B6B68F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95430" y="4777638"/>
            <a:ext cx="1522201" cy="1023119"/>
          </a:xfrm>
          <a:prstGeom prst="rect">
            <a:avLst/>
          </a:prstGeom>
        </p:spPr>
      </p:pic>
      <p:sp>
        <p:nvSpPr>
          <p:cNvPr id="14" name="Rectangle 13"/>
          <p:cNvSpPr/>
          <p:nvPr/>
        </p:nvSpPr>
        <p:spPr>
          <a:xfrm>
            <a:off x="7520176" y="5833946"/>
            <a:ext cx="1157689" cy="369332"/>
          </a:xfrm>
          <a:prstGeom prst="rect">
            <a:avLst/>
          </a:prstGeom>
        </p:spPr>
        <p:txBody>
          <a:bodyPr wrap="none">
            <a:spAutoFit/>
          </a:bodyPr>
          <a:lstStyle/>
          <a:p>
            <a:pPr marL="285750" indent="-285750">
              <a:buFont typeface="Wingdings" panose="05000000000000000000" pitchFamily="2" charset="2"/>
              <a:buChar char="ü"/>
            </a:pPr>
            <a:r>
              <a:rPr lang="en-US" dirty="0">
                <a:solidFill>
                  <a:srgbClr val="CC00CC"/>
                </a:solidFill>
                <a:latin typeface="Arial Narrow" panose="020B0606020202030204" pitchFamily="34" charset="0"/>
              </a:rPr>
              <a:t>Service </a:t>
            </a:r>
          </a:p>
        </p:txBody>
      </p:sp>
      <p:sp>
        <p:nvSpPr>
          <p:cNvPr id="16"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de-DE" dirty="0"/>
              <a:t>OMILAB </a:t>
            </a:r>
            <a:r>
              <a:rPr lang="de-DE" dirty="0" err="1"/>
              <a:t>Characters</a:t>
            </a:r>
            <a:endParaRPr lang="de-DE" dirty="0"/>
          </a:p>
        </p:txBody>
      </p:sp>
      <p:pic>
        <p:nvPicPr>
          <p:cNvPr id="17" name="Picture 2"/>
          <p:cNvPicPr>
            <a:picLocks noChangeAspect="1"/>
          </p:cNvPicPr>
          <p:nvPr/>
        </p:nvPicPr>
        <p:blipFill rotWithShape="1">
          <a:blip r:embed="rId10" cstate="print">
            <a:extLst>
              <a:ext uri="{28A0092B-C50C-407E-A947-70E740481C1C}">
                <a14:useLocalDpi xmlns:a14="http://schemas.microsoft.com/office/drawing/2010/main" val="0"/>
              </a:ext>
            </a:extLst>
          </a:blip>
          <a:srcRect b="38046"/>
          <a:stretch/>
        </p:blipFill>
        <p:spPr>
          <a:xfrm>
            <a:off x="2826643" y="4907931"/>
            <a:ext cx="2134045" cy="913715"/>
          </a:xfrm>
          <a:prstGeom prst="rect">
            <a:avLst/>
          </a:prstGeom>
        </p:spPr>
      </p:pic>
      <p:sp>
        <p:nvSpPr>
          <p:cNvPr id="18" name="Rectangle 17"/>
          <p:cNvSpPr/>
          <p:nvPr/>
        </p:nvSpPr>
        <p:spPr>
          <a:xfrm>
            <a:off x="3380857" y="5750922"/>
            <a:ext cx="947695" cy="369332"/>
          </a:xfrm>
          <a:prstGeom prst="rect">
            <a:avLst/>
          </a:prstGeom>
        </p:spPr>
        <p:txBody>
          <a:bodyPr wrap="none">
            <a:spAutoFit/>
          </a:bodyPr>
          <a:lstStyle/>
          <a:p>
            <a:pPr marL="285750" indent="-285750">
              <a:buFont typeface="Wingdings" panose="05000000000000000000" pitchFamily="2" charset="2"/>
              <a:buChar char="ü"/>
            </a:pPr>
            <a:r>
              <a:rPr lang="en-US" dirty="0">
                <a:solidFill>
                  <a:srgbClr val="CC00CC"/>
                </a:solidFill>
                <a:latin typeface="Arial Narrow" panose="020B0606020202030204" pitchFamily="34" charset="0"/>
              </a:rPr>
              <a:t>Stock</a:t>
            </a:r>
          </a:p>
        </p:txBody>
      </p:sp>
      <p:pic>
        <p:nvPicPr>
          <p:cNvPr id="19" name="Graphic 31">
            <a:extLst>
              <a:ext uri="{FF2B5EF4-FFF2-40B4-BE49-F238E27FC236}">
                <a16:creationId xmlns:a16="http://schemas.microsoft.com/office/drawing/2014/main" id="{FEEFF46F-8D11-9348-80A8-13A6592D7D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34524" y="1948470"/>
            <a:ext cx="516434" cy="1103291"/>
          </a:xfrm>
          <a:prstGeom prst="rect">
            <a:avLst/>
          </a:prstGeom>
        </p:spPr>
      </p:pic>
      <p:pic>
        <p:nvPicPr>
          <p:cNvPr id="20" name="Graphic 13">
            <a:extLst>
              <a:ext uri="{FF2B5EF4-FFF2-40B4-BE49-F238E27FC236}">
                <a16:creationId xmlns:a16="http://schemas.microsoft.com/office/drawing/2014/main" id="{6DA1B561-59A7-DA43-BDA1-9C23889FB3F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450958" y="1964121"/>
            <a:ext cx="586856" cy="1087640"/>
          </a:xfrm>
          <a:prstGeom prst="rect">
            <a:avLst/>
          </a:prstGeom>
        </p:spPr>
      </p:pic>
      <p:pic>
        <p:nvPicPr>
          <p:cNvPr id="21" name="Graphic 5">
            <a:extLst>
              <a:ext uri="{FF2B5EF4-FFF2-40B4-BE49-F238E27FC236}">
                <a16:creationId xmlns:a16="http://schemas.microsoft.com/office/drawing/2014/main" id="{9F6545FC-B8C5-3B43-B014-90956F44676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887428" y="1928939"/>
            <a:ext cx="469485" cy="1079816"/>
          </a:xfrm>
          <a:prstGeom prst="rect">
            <a:avLst/>
          </a:prstGeom>
        </p:spPr>
      </p:pic>
      <p:pic>
        <p:nvPicPr>
          <p:cNvPr id="22" name="Graphic 19">
            <a:extLst>
              <a:ext uri="{FF2B5EF4-FFF2-40B4-BE49-F238E27FC236}">
                <a16:creationId xmlns:a16="http://schemas.microsoft.com/office/drawing/2014/main" id="{ACD9E4CC-0BB4-3E46-83F8-46EBD356EB7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425915" y="1936598"/>
            <a:ext cx="508609" cy="1079816"/>
          </a:xfrm>
          <a:prstGeom prst="rect">
            <a:avLst/>
          </a:prstGeom>
        </p:spPr>
      </p:pic>
      <p:sp>
        <p:nvSpPr>
          <p:cNvPr id="23" name="Rectangle 22"/>
          <p:cNvSpPr/>
          <p:nvPr/>
        </p:nvSpPr>
        <p:spPr>
          <a:xfrm>
            <a:off x="7393315" y="3101831"/>
            <a:ext cx="1388522" cy="646331"/>
          </a:xfrm>
          <a:prstGeom prst="rect">
            <a:avLst/>
          </a:prstGeom>
        </p:spPr>
        <p:txBody>
          <a:bodyPr wrap="none">
            <a:spAutoFit/>
          </a:bodyPr>
          <a:lstStyle/>
          <a:p>
            <a:pPr marL="285750" indent="-285750">
              <a:buFont typeface="Wingdings" panose="05000000000000000000" pitchFamily="2" charset="2"/>
              <a:buChar char="ü"/>
            </a:pPr>
            <a:r>
              <a:rPr lang="en-US" dirty="0">
                <a:solidFill>
                  <a:srgbClr val="CC00CC"/>
                </a:solidFill>
                <a:latin typeface="Arial Narrow" panose="020B0606020202030204" pitchFamily="34" charset="0"/>
              </a:rPr>
              <a:t>Workers</a:t>
            </a:r>
          </a:p>
          <a:p>
            <a:pPr marL="285750" indent="-285750">
              <a:buFont typeface="Wingdings" panose="05000000000000000000" pitchFamily="2" charset="2"/>
              <a:buChar char="ü"/>
            </a:pPr>
            <a:r>
              <a:rPr lang="fr-FR" dirty="0" err="1">
                <a:solidFill>
                  <a:srgbClr val="CC00CC"/>
                </a:solidFill>
                <a:latin typeface="Arial Narrow" panose="020B0606020202030204" pitchFamily="34" charset="0"/>
              </a:rPr>
              <a:t>Customers</a:t>
            </a:r>
            <a:endParaRPr lang="fr-FR" dirty="0">
              <a:solidFill>
                <a:srgbClr val="CC00CC"/>
              </a:solidFill>
              <a:latin typeface="Arial Narrow" panose="020B0606020202030204" pitchFamily="34" charset="0"/>
            </a:endParaRPr>
          </a:p>
        </p:txBody>
      </p:sp>
      <p:sp>
        <p:nvSpPr>
          <p:cNvPr id="24" name="Cloud Callout 7"/>
          <p:cNvSpPr/>
          <p:nvPr/>
        </p:nvSpPr>
        <p:spPr>
          <a:xfrm>
            <a:off x="5430562" y="1941348"/>
            <a:ext cx="1035372" cy="882974"/>
          </a:xfrm>
          <a:prstGeom prst="cloudCallout">
            <a:avLst>
              <a:gd name="adj1" fmla="val -49267"/>
              <a:gd name="adj2" fmla="val 82406"/>
            </a:avLst>
          </a:prstGeom>
          <a:solidFill>
            <a:schemeClr val="bg1"/>
          </a:solidFill>
          <a:ln w="38100">
            <a:solidFill>
              <a:schemeClr val="tx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5168227" y="3192532"/>
            <a:ext cx="1560042" cy="646331"/>
          </a:xfrm>
          <a:prstGeom prst="rect">
            <a:avLst/>
          </a:prstGeom>
        </p:spPr>
        <p:txBody>
          <a:bodyPr wrap="none">
            <a:spAutoFit/>
          </a:bodyPr>
          <a:lstStyle/>
          <a:p>
            <a:pPr marL="285750" indent="-285750">
              <a:buFont typeface="Wingdings" panose="05000000000000000000" pitchFamily="2" charset="2"/>
              <a:buChar char="ü"/>
            </a:pPr>
            <a:r>
              <a:rPr lang="en-US" dirty="0">
                <a:solidFill>
                  <a:srgbClr val="CC00CC"/>
                </a:solidFill>
                <a:latin typeface="Arial Narrow" panose="020B0606020202030204" pitchFamily="34" charset="0"/>
              </a:rPr>
              <a:t>Explanations</a:t>
            </a:r>
          </a:p>
          <a:p>
            <a:pPr marL="285750" indent="-285750">
              <a:buFont typeface="Wingdings" panose="05000000000000000000" pitchFamily="2" charset="2"/>
              <a:buChar char="ü"/>
            </a:pPr>
            <a:r>
              <a:rPr lang="fr-FR" dirty="0">
                <a:solidFill>
                  <a:srgbClr val="CC00CC"/>
                </a:solidFill>
                <a:latin typeface="Arial Narrow" panose="020B0606020202030204" pitchFamily="34" charset="0"/>
              </a:rPr>
              <a:t>Discussions</a:t>
            </a:r>
          </a:p>
        </p:txBody>
      </p:sp>
    </p:spTree>
    <p:extLst>
      <p:ext uri="{BB962C8B-B14F-4D97-AF65-F5344CB8AC3E}">
        <p14:creationId xmlns:p14="http://schemas.microsoft.com/office/powerpoint/2010/main" val="2735547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BEF5301-6CB9-4036-932F-7497656FBF09}" type="slidenum">
              <a:rPr lang="de-DE" smtClean="0"/>
              <a:t>21</a:t>
            </a:fld>
            <a:endParaRPr lang="de-DE"/>
          </a:p>
        </p:txBody>
      </p:sp>
      <p:sp>
        <p:nvSpPr>
          <p:cNvPr id="4"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de-DE" dirty="0"/>
              <a:t>All Scenes</a:t>
            </a: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t="16861" r="31488" b="52312"/>
          <a:stretch/>
        </p:blipFill>
        <p:spPr>
          <a:xfrm>
            <a:off x="1619672" y="2276872"/>
            <a:ext cx="6264696" cy="2016224"/>
          </a:xfrm>
          <a:prstGeom prst="rect">
            <a:avLst/>
          </a:prstGeom>
        </p:spPr>
      </p:pic>
    </p:spTree>
    <p:extLst>
      <p:ext uri="{BB962C8B-B14F-4D97-AF65-F5344CB8AC3E}">
        <p14:creationId xmlns:p14="http://schemas.microsoft.com/office/powerpoint/2010/main" val="1374083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BEF5301-6CB9-4036-932F-7497656FBF09}" type="slidenum">
              <a:rPr lang="de-DE" smtClean="0"/>
              <a:t>22</a:t>
            </a:fld>
            <a:endParaRPr lang="de-DE"/>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8924" b="35862"/>
          <a:stretch/>
        </p:blipFill>
        <p:spPr>
          <a:xfrm>
            <a:off x="1619672" y="1305776"/>
            <a:ext cx="5184576" cy="5171447"/>
          </a:xfrm>
          <a:prstGeom prst="rect">
            <a:avLst/>
          </a:prstGeom>
        </p:spPr>
      </p:pic>
      <p:sp>
        <p:nvSpPr>
          <p:cNvPr id="4"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de-DE" dirty="0"/>
              <a:t>Scene 1: Machinist Scene</a:t>
            </a:r>
          </a:p>
        </p:txBody>
      </p:sp>
    </p:spTree>
    <p:extLst>
      <p:ext uri="{BB962C8B-B14F-4D97-AF65-F5344CB8AC3E}">
        <p14:creationId xmlns:p14="http://schemas.microsoft.com/office/powerpoint/2010/main" val="2440025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BEF5301-6CB9-4036-932F-7497656FBF09}" type="slidenum">
              <a:rPr lang="de-DE" smtClean="0"/>
              <a:t>23</a:t>
            </a:fld>
            <a:endParaRPr lang="de-DE"/>
          </a:p>
        </p:txBody>
      </p:sp>
      <p:sp>
        <p:nvSpPr>
          <p:cNvPr id="4"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de-DE" dirty="0"/>
              <a:t>Scene 2: </a:t>
            </a:r>
            <a:r>
              <a:rPr lang="de-DE" dirty="0" err="1"/>
              <a:t>Intermediary</a:t>
            </a:r>
            <a:r>
              <a:rPr lang="de-DE" dirty="0"/>
              <a:t> (Distribution Scene)</a:t>
            </a:r>
          </a:p>
        </p:txBody>
      </p: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l="3324" t="6950" r="7441" b="29000"/>
          <a:stretch/>
        </p:blipFill>
        <p:spPr>
          <a:xfrm>
            <a:off x="2123728" y="1340768"/>
            <a:ext cx="5273473" cy="4948952"/>
          </a:xfrm>
          <a:prstGeom prst="rect">
            <a:avLst/>
          </a:prstGeom>
        </p:spPr>
      </p:pic>
    </p:spTree>
    <p:extLst>
      <p:ext uri="{BB962C8B-B14F-4D97-AF65-F5344CB8AC3E}">
        <p14:creationId xmlns:p14="http://schemas.microsoft.com/office/powerpoint/2010/main" val="1157119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5536" y="807095"/>
            <a:ext cx="8640960" cy="6150297"/>
          </a:xfrm>
        </p:spPr>
        <p:txBody>
          <a:bodyPr>
            <a:normAutofit/>
          </a:bodyPr>
          <a:lstStyle/>
          <a:p>
            <a:pPr marL="0" indent="0" algn="ctr">
              <a:buNone/>
            </a:pPr>
            <a:endParaRPr lang="en-GB" sz="4400" b="1" dirty="0">
              <a:solidFill>
                <a:srgbClr val="7030A0"/>
              </a:solidFill>
            </a:endParaRPr>
          </a:p>
          <a:p>
            <a:pPr marL="0" indent="0" algn="ctr">
              <a:buNone/>
            </a:pPr>
            <a:endParaRPr lang="pl-PL" sz="4400" b="1" dirty="0"/>
          </a:p>
          <a:p>
            <a:pPr marL="0" indent="0" algn="ctr">
              <a:buNone/>
            </a:pPr>
            <a:r>
              <a:rPr lang="en-GB" sz="4400" b="1" dirty="0"/>
              <a:t>Join </a:t>
            </a:r>
            <a:r>
              <a:rPr lang="pl-PL" sz="4400" b="1" dirty="0" err="1"/>
              <a:t>DigiFoF</a:t>
            </a:r>
            <a:r>
              <a:rPr lang="pl-PL" sz="4400" b="1" dirty="0"/>
              <a:t> network</a:t>
            </a:r>
            <a:r>
              <a:rPr lang="en-GB" sz="4400" b="1" dirty="0"/>
              <a:t>!</a:t>
            </a:r>
          </a:p>
          <a:p>
            <a:pPr marL="0" indent="0" algn="ctr">
              <a:buNone/>
            </a:pPr>
            <a:endParaRPr lang="en-GB" sz="4400" b="1" dirty="0">
              <a:solidFill>
                <a:srgbClr val="7030A0"/>
              </a:solidFill>
            </a:endParaRPr>
          </a:p>
          <a:p>
            <a:pPr marL="0" indent="0" algn="ctr">
              <a:buNone/>
            </a:pPr>
            <a:endParaRPr lang="en-GB" sz="700" b="1" dirty="0">
              <a:solidFill>
                <a:schemeClr val="accent5">
                  <a:lumMod val="75000"/>
                </a:schemeClr>
              </a:solidFill>
            </a:endParaRPr>
          </a:p>
          <a:p>
            <a:pPr marL="0" indent="0" algn="ctr">
              <a:buNone/>
            </a:pPr>
            <a:r>
              <a:rPr lang="en-GB" sz="3600" b="1" dirty="0">
                <a:solidFill>
                  <a:schemeClr val="accent2"/>
                </a:solidFill>
                <a:hlinkClick r:id="rId2"/>
              </a:rPr>
              <a:t>www.</a:t>
            </a:r>
            <a:r>
              <a:rPr lang="pl-PL" sz="3600" b="1" dirty="0">
                <a:solidFill>
                  <a:schemeClr val="accent2"/>
                </a:solidFill>
                <a:hlinkClick r:id="rId2"/>
              </a:rPr>
              <a:t>digifof.org</a:t>
            </a:r>
            <a:endParaRPr lang="en-GB" sz="3600" b="1" dirty="0">
              <a:solidFill>
                <a:schemeClr val="accent2"/>
              </a:solidFill>
            </a:endParaRPr>
          </a:p>
        </p:txBody>
      </p:sp>
    </p:spTree>
    <p:extLst>
      <p:ext uri="{BB962C8B-B14F-4D97-AF65-F5344CB8AC3E}">
        <p14:creationId xmlns:p14="http://schemas.microsoft.com/office/powerpoint/2010/main" val="3755426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31CF96C-7672-4D84-A7A1-010FD98B1FFE}" type="slidenum">
              <a:rPr lang="en-US" smtClean="0"/>
              <a:t>3</a:t>
            </a:fld>
            <a:endParaRPr lang="en-US"/>
          </a:p>
        </p:txBody>
      </p:sp>
      <p:grpSp>
        <p:nvGrpSpPr>
          <p:cNvPr id="2" name="Groupe 1"/>
          <p:cNvGrpSpPr/>
          <p:nvPr/>
        </p:nvGrpSpPr>
        <p:grpSpPr>
          <a:xfrm>
            <a:off x="683568" y="1700808"/>
            <a:ext cx="7632848" cy="3168352"/>
            <a:chOff x="848241" y="1412776"/>
            <a:chExt cx="7632848" cy="3168352"/>
          </a:xfrm>
        </p:grpSpPr>
        <p:sp>
          <p:nvSpPr>
            <p:cNvPr id="19" name="Rectangle à coins arrondis 18"/>
            <p:cNvSpPr/>
            <p:nvPr/>
          </p:nvSpPr>
          <p:spPr>
            <a:xfrm>
              <a:off x="848241" y="1412776"/>
              <a:ext cx="7632848" cy="3168352"/>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Arial Narrow" panose="020B0606020202030204" pitchFamily="34" charset="0"/>
              </a:endParaRPr>
            </a:p>
          </p:txBody>
        </p:sp>
        <p:grpSp>
          <p:nvGrpSpPr>
            <p:cNvPr id="15" name="Groupe 14"/>
            <p:cNvGrpSpPr/>
            <p:nvPr/>
          </p:nvGrpSpPr>
          <p:grpSpPr>
            <a:xfrm>
              <a:off x="1033363" y="3312363"/>
              <a:ext cx="1838018" cy="1033629"/>
              <a:chOff x="3871389" y="3745431"/>
              <a:chExt cx="2634976" cy="1742224"/>
            </a:xfrm>
          </p:grpSpPr>
          <p:sp>
            <p:nvSpPr>
              <p:cNvPr id="16" name="Rectangle à coins arrondis 15"/>
              <p:cNvSpPr/>
              <p:nvPr/>
            </p:nvSpPr>
            <p:spPr>
              <a:xfrm>
                <a:off x="3871389" y="374543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ZoneTexte 16"/>
              <p:cNvSpPr txBox="1"/>
              <p:nvPr/>
            </p:nvSpPr>
            <p:spPr>
              <a:xfrm>
                <a:off x="3922417" y="3796459"/>
                <a:ext cx="2532920" cy="164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fr-FR" sz="1600" b="1" dirty="0">
                    <a:latin typeface="Arial Narrow" panose="020B0606020202030204" pitchFamily="34" charset="0"/>
                  </a:rPr>
                  <a:t>1</a:t>
                </a:r>
              </a:p>
              <a:p>
                <a:pPr algn="ctr" defTabSz="666750">
                  <a:lnSpc>
                    <a:spcPct val="90000"/>
                  </a:lnSpc>
                  <a:spcBef>
                    <a:spcPct val="0"/>
                  </a:spcBef>
                  <a:spcAft>
                    <a:spcPct val="35000"/>
                  </a:spcAft>
                </a:pPr>
                <a:r>
                  <a:rPr lang="fr-FR" sz="1600" b="1" dirty="0">
                    <a:latin typeface="Arial Narrow" panose="020B0606020202030204" pitchFamily="34" charset="0"/>
                  </a:rPr>
                  <a:t>Design </a:t>
                </a:r>
                <a:r>
                  <a:rPr lang="fr-FR" sz="1600" b="1" dirty="0" err="1">
                    <a:latin typeface="Arial Narrow" panose="020B0606020202030204" pitchFamily="34" charset="0"/>
                  </a:rPr>
                  <a:t>Thinking</a:t>
                </a:r>
                <a:br>
                  <a:rPr lang="fr-FR" sz="1600" b="1" dirty="0">
                    <a:latin typeface="Arial Narrow" panose="020B0606020202030204" pitchFamily="34" charset="0"/>
                  </a:rPr>
                </a:br>
                <a:r>
                  <a:rPr lang="fr-FR" sz="1600" b="1" dirty="0">
                    <a:latin typeface="Arial Narrow" panose="020B0606020202030204" pitchFamily="34" charset="0"/>
                  </a:rPr>
                  <a:t>(Basics)</a:t>
                </a:r>
              </a:p>
            </p:txBody>
          </p:sp>
        </p:grpSp>
        <p:grpSp>
          <p:nvGrpSpPr>
            <p:cNvPr id="23" name="Groupe 22"/>
            <p:cNvGrpSpPr/>
            <p:nvPr/>
          </p:nvGrpSpPr>
          <p:grpSpPr>
            <a:xfrm>
              <a:off x="3847915" y="3312363"/>
              <a:ext cx="1838018" cy="1033629"/>
              <a:chOff x="7412139" y="1735171"/>
              <a:chExt cx="2634976" cy="1742224"/>
            </a:xfrm>
          </p:grpSpPr>
          <p:sp>
            <p:nvSpPr>
              <p:cNvPr id="27" name="Rectangle à coins arrondis 26"/>
              <p:cNvSpPr/>
              <p:nvPr/>
            </p:nvSpPr>
            <p:spPr>
              <a:xfrm>
                <a:off x="7412139" y="173517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ZoneTexte 27"/>
              <p:cNvSpPr txBox="1"/>
              <p:nvPr/>
            </p:nvSpPr>
            <p:spPr>
              <a:xfrm>
                <a:off x="7463167" y="1786199"/>
                <a:ext cx="2532920" cy="164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fr-FR" sz="1600" b="1" dirty="0">
                    <a:latin typeface="Arial Narrow" panose="020B0606020202030204" pitchFamily="34" charset="0"/>
                  </a:rPr>
                  <a:t>2</a:t>
                </a:r>
              </a:p>
              <a:p>
                <a:pPr algn="ctr" defTabSz="666750">
                  <a:lnSpc>
                    <a:spcPct val="90000"/>
                  </a:lnSpc>
                  <a:spcBef>
                    <a:spcPct val="0"/>
                  </a:spcBef>
                  <a:spcAft>
                    <a:spcPct val="35000"/>
                  </a:spcAft>
                </a:pPr>
                <a:r>
                  <a:rPr lang="fr-FR" sz="1600" b="1" dirty="0" err="1">
                    <a:latin typeface="Arial Narrow" panose="020B0606020202030204" pitchFamily="34" charset="0"/>
                  </a:rPr>
                  <a:t>Industrial</a:t>
                </a:r>
                <a:r>
                  <a:rPr lang="fr-FR" sz="1600" b="1" dirty="0">
                    <a:latin typeface="Arial Narrow" panose="020B0606020202030204" pitchFamily="34" charset="0"/>
                  </a:rPr>
                  <a:t> </a:t>
                </a:r>
                <a:br>
                  <a:rPr lang="fr-FR" sz="1600" b="1" dirty="0">
                    <a:latin typeface="Arial Narrow" panose="020B0606020202030204" pitchFamily="34" charset="0"/>
                  </a:rPr>
                </a:br>
                <a:r>
                  <a:rPr lang="fr-FR" sz="1600" b="1" dirty="0">
                    <a:latin typeface="Arial Narrow" panose="020B0606020202030204" pitchFamily="34" charset="0"/>
                  </a:rPr>
                  <a:t>PSS Case</a:t>
                </a:r>
              </a:p>
            </p:txBody>
          </p:sp>
        </p:grpSp>
        <p:grpSp>
          <p:nvGrpSpPr>
            <p:cNvPr id="24" name="Groupe 23"/>
            <p:cNvGrpSpPr/>
            <p:nvPr/>
          </p:nvGrpSpPr>
          <p:grpSpPr>
            <a:xfrm>
              <a:off x="6457950" y="3312363"/>
              <a:ext cx="1838018" cy="1033629"/>
              <a:chOff x="7412139" y="3745431"/>
              <a:chExt cx="2634976" cy="1742224"/>
            </a:xfrm>
          </p:grpSpPr>
          <p:sp>
            <p:nvSpPr>
              <p:cNvPr id="25" name="Rectangle à coins arrondis 24"/>
              <p:cNvSpPr/>
              <p:nvPr/>
            </p:nvSpPr>
            <p:spPr>
              <a:xfrm>
                <a:off x="7412139" y="374543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ZoneTexte 25"/>
              <p:cNvSpPr txBox="1"/>
              <p:nvPr/>
            </p:nvSpPr>
            <p:spPr>
              <a:xfrm>
                <a:off x="7463167" y="3796459"/>
                <a:ext cx="2532920" cy="164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fr-FR" sz="1600" b="1" dirty="0">
                    <a:latin typeface="Arial Narrow" panose="020B0606020202030204" pitchFamily="34" charset="0"/>
                  </a:rPr>
                  <a:t>3</a:t>
                </a:r>
              </a:p>
              <a:p>
                <a:pPr algn="ctr" defTabSz="666750">
                  <a:lnSpc>
                    <a:spcPct val="90000"/>
                  </a:lnSpc>
                  <a:spcBef>
                    <a:spcPct val="0"/>
                  </a:spcBef>
                  <a:spcAft>
                    <a:spcPct val="35000"/>
                  </a:spcAft>
                </a:pPr>
                <a:r>
                  <a:rPr lang="fr-FR" sz="1600" b="1" dirty="0">
                    <a:latin typeface="Arial Narrow" panose="020B0606020202030204" pitchFamily="34" charset="0"/>
                  </a:rPr>
                  <a:t>Design </a:t>
                </a:r>
                <a:r>
                  <a:rPr lang="fr-FR" sz="1600" b="1" dirty="0" err="1">
                    <a:latin typeface="Arial Narrow" panose="020B0606020202030204" pitchFamily="34" charset="0"/>
                  </a:rPr>
                  <a:t>Thinking</a:t>
                </a:r>
                <a:r>
                  <a:rPr lang="fr-FR" sz="1600" b="1" dirty="0">
                    <a:latin typeface="Arial Narrow" panose="020B0606020202030204" pitchFamily="34" charset="0"/>
                  </a:rPr>
                  <a:t> </a:t>
                </a:r>
                <a:br>
                  <a:rPr lang="fr-FR" sz="1600" b="1" dirty="0">
                    <a:latin typeface="Arial Narrow" panose="020B0606020202030204" pitchFamily="34" charset="0"/>
                  </a:rPr>
                </a:br>
                <a:r>
                  <a:rPr lang="fr-FR" sz="1600" b="1" dirty="0">
                    <a:latin typeface="Arial Narrow" panose="020B0606020202030204" pitchFamily="34" charset="0"/>
                  </a:rPr>
                  <a:t>for PSS</a:t>
                </a:r>
                <a:br>
                  <a:rPr lang="fr-FR" sz="1600" b="1" dirty="0">
                    <a:latin typeface="Arial Narrow" panose="020B0606020202030204" pitchFamily="34" charset="0"/>
                  </a:rPr>
                </a:br>
                <a:r>
                  <a:rPr lang="fr-FR" sz="1600" b="1" dirty="0">
                    <a:latin typeface="Arial Narrow" panose="020B0606020202030204" pitchFamily="34" charset="0"/>
                  </a:rPr>
                  <a:t>(OMILAB)</a:t>
                </a:r>
              </a:p>
            </p:txBody>
          </p:sp>
        </p:grpSp>
        <p:grpSp>
          <p:nvGrpSpPr>
            <p:cNvPr id="34" name="Groupe 33"/>
            <p:cNvGrpSpPr/>
            <p:nvPr/>
          </p:nvGrpSpPr>
          <p:grpSpPr>
            <a:xfrm>
              <a:off x="1033363" y="1663059"/>
              <a:ext cx="7262605" cy="700834"/>
              <a:chOff x="3871389" y="3745431"/>
              <a:chExt cx="2634976" cy="1742224"/>
            </a:xfrm>
          </p:grpSpPr>
          <p:sp>
            <p:nvSpPr>
              <p:cNvPr id="35" name="Rectangle à coins arrondis 34"/>
              <p:cNvSpPr/>
              <p:nvPr/>
            </p:nvSpPr>
            <p:spPr>
              <a:xfrm>
                <a:off x="3871389" y="374543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ZoneTexte 35"/>
              <p:cNvSpPr txBox="1"/>
              <p:nvPr/>
            </p:nvSpPr>
            <p:spPr>
              <a:xfrm>
                <a:off x="3922417" y="3796457"/>
                <a:ext cx="2532920" cy="16911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defTabSz="666750">
                  <a:lnSpc>
                    <a:spcPct val="90000"/>
                  </a:lnSpc>
                  <a:spcBef>
                    <a:spcPct val="0"/>
                  </a:spcBef>
                  <a:spcAft>
                    <a:spcPct val="35000"/>
                  </a:spcAft>
                </a:pPr>
                <a:r>
                  <a:rPr lang="en-US" sz="1600" b="1" dirty="0">
                    <a:latin typeface="Arial Narrow" panose="020B0606020202030204" pitchFamily="34" charset="0"/>
                  </a:rPr>
                  <a:t>Objective: Defining a sustainable Product-</a:t>
                </a:r>
                <a:r>
                  <a:rPr lang="en-US" sz="1600" b="1" dirty="0" err="1">
                    <a:latin typeface="Arial Narrow" panose="020B0606020202030204" pitchFamily="34" charset="0"/>
                  </a:rPr>
                  <a:t>Sevice</a:t>
                </a:r>
                <a:r>
                  <a:rPr lang="en-US" sz="1600" b="1" dirty="0">
                    <a:latin typeface="Arial Narrow" panose="020B0606020202030204" pitchFamily="34" charset="0"/>
                  </a:rPr>
                  <a:t> System (PSS) using Design Thinking method and tool (OMILAB)</a:t>
                </a:r>
              </a:p>
            </p:txBody>
          </p:sp>
        </p:grpSp>
      </p:grpSp>
      <p:sp>
        <p:nvSpPr>
          <p:cNvPr id="20"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en-US" dirty="0"/>
              <a:t>1. Design Thinking (Basics)</a:t>
            </a:r>
          </a:p>
        </p:txBody>
      </p:sp>
      <p:sp>
        <p:nvSpPr>
          <p:cNvPr id="18" name="Rectangle à coins arrondis 17"/>
          <p:cNvSpPr/>
          <p:nvPr/>
        </p:nvSpPr>
        <p:spPr>
          <a:xfrm>
            <a:off x="6300192" y="3600395"/>
            <a:ext cx="1838018" cy="1033629"/>
          </a:xfrm>
          <a:prstGeom prst="roundRect">
            <a:avLst>
              <a:gd name="adj" fmla="val 7392"/>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à coins arrondis 20"/>
          <p:cNvSpPr/>
          <p:nvPr/>
        </p:nvSpPr>
        <p:spPr>
          <a:xfrm>
            <a:off x="3688872" y="3600395"/>
            <a:ext cx="1838018" cy="1033629"/>
          </a:xfrm>
          <a:prstGeom prst="roundRect">
            <a:avLst>
              <a:gd name="adj" fmla="val 7392"/>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3550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b="12040"/>
          <a:stretch/>
        </p:blipFill>
        <p:spPr>
          <a:xfrm>
            <a:off x="62642" y="1130131"/>
            <a:ext cx="8910393" cy="4134333"/>
          </a:xfrm>
          <a:prstGeom prst="rect">
            <a:avLst/>
          </a:prstGeom>
        </p:spPr>
      </p:pic>
      <p:sp>
        <p:nvSpPr>
          <p:cNvPr id="3" name="Rectangle 2"/>
          <p:cNvSpPr/>
          <p:nvPr/>
        </p:nvSpPr>
        <p:spPr>
          <a:xfrm>
            <a:off x="0" y="6139421"/>
            <a:ext cx="8859915" cy="230832"/>
          </a:xfrm>
          <a:prstGeom prst="rect">
            <a:avLst/>
          </a:prstGeom>
        </p:spPr>
        <p:txBody>
          <a:bodyPr wrap="square">
            <a:spAutoFit/>
          </a:bodyPr>
          <a:lstStyle/>
          <a:p>
            <a:r>
              <a:rPr lang="en-US" sz="900" dirty="0">
                <a:hlinkClick r:id="rId3"/>
              </a:rPr>
              <a:t>https://courses.edx.org/dashboard/programs/9b729425-b524-4344-baaa-107abdee62c6/</a:t>
            </a:r>
            <a:r>
              <a:rPr lang="en-US" sz="900" dirty="0"/>
              <a:t> </a:t>
            </a:r>
          </a:p>
        </p:txBody>
      </p:sp>
      <p:sp>
        <p:nvSpPr>
          <p:cNvPr id="5" name="Titel 1"/>
          <p:cNvSpPr txBox="1">
            <a:spLocks/>
          </p:cNvSpPr>
          <p:nvPr/>
        </p:nvSpPr>
        <p:spPr>
          <a:xfrm>
            <a:off x="500034" y="304205"/>
            <a:ext cx="6304214" cy="553031"/>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de-DE" dirty="0"/>
              <a:t>Design </a:t>
            </a:r>
            <a:r>
              <a:rPr lang="de-DE" dirty="0" err="1"/>
              <a:t>Thinking</a:t>
            </a:r>
            <a:endParaRPr lang="de-DE" dirty="0"/>
          </a:p>
        </p:txBody>
      </p:sp>
      <p:sp>
        <p:nvSpPr>
          <p:cNvPr id="6" name="Espace réservé du numéro de diapositive 2"/>
          <p:cNvSpPr>
            <a:spLocks noGrp="1"/>
          </p:cNvSpPr>
          <p:nvPr>
            <p:ph type="sldNum" sz="quarter" idx="12"/>
          </p:nvPr>
        </p:nvSpPr>
        <p:spPr>
          <a:xfrm>
            <a:off x="6300192" y="6220159"/>
            <a:ext cx="2592288" cy="514128"/>
          </a:xfrm>
        </p:spPr>
        <p:txBody>
          <a:bodyPr/>
          <a:lstStyle/>
          <a:p>
            <a:fld id="{F31CF96C-7672-4D84-A7A1-010FD98B1FFE}" type="slidenum">
              <a:rPr lang="en-US" smtClean="0"/>
              <a:t>4</a:t>
            </a:fld>
            <a:endParaRPr lang="en-US"/>
          </a:p>
        </p:txBody>
      </p:sp>
      <p:sp>
        <p:nvSpPr>
          <p:cNvPr id="7" name="Rectangle 3"/>
          <p:cNvSpPr>
            <a:spLocks noGrp="1" noChangeArrowheads="1"/>
          </p:cNvSpPr>
          <p:nvPr>
            <p:ph idx="1"/>
          </p:nvPr>
        </p:nvSpPr>
        <p:spPr bwMode="auto">
          <a:xfrm>
            <a:off x="62642" y="5537360"/>
            <a:ext cx="6264696"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p>
            <a:pPr marL="0" indent="0" defTabSz="685800" eaLnBrk="0" fontAlgn="base" hangingPunct="0">
              <a:spcBef>
                <a:spcPct val="0"/>
              </a:spcBef>
              <a:spcAft>
                <a:spcPct val="0"/>
              </a:spcAft>
              <a:buNone/>
            </a:pPr>
            <a:r>
              <a:rPr lang="en-US" altLang="en-US" sz="1600" dirty="0">
                <a:solidFill>
                  <a:schemeClr val="tx2">
                    <a:lumMod val="50000"/>
                  </a:schemeClr>
                </a:solidFill>
                <a:cs typeface="Times New Roman" panose="02020603050405020304" pitchFamily="18" charset="0"/>
              </a:rPr>
              <a:t>How to approach problems using Design Thinking:</a:t>
            </a:r>
            <a:endParaRPr lang="en-US" altLang="en-US" sz="1600" dirty="0">
              <a:solidFill>
                <a:schemeClr val="tx2">
                  <a:lumMod val="50000"/>
                </a:schemeClr>
              </a:solidFill>
            </a:endParaRPr>
          </a:p>
          <a:p>
            <a:pPr marL="0" indent="0" defTabSz="685800" eaLnBrk="0" fontAlgn="base" hangingPunct="0">
              <a:spcBef>
                <a:spcPct val="0"/>
              </a:spcBef>
              <a:spcAft>
                <a:spcPct val="0"/>
              </a:spcAft>
              <a:buNone/>
            </a:pPr>
            <a:r>
              <a:rPr lang="en-US" altLang="en-US" sz="1600" dirty="0">
                <a:solidFill>
                  <a:schemeClr val="tx2">
                    <a:lumMod val="50000"/>
                  </a:schemeClr>
                </a:solidFill>
                <a:cs typeface="Times New Roman" panose="02020603050405020304" pitchFamily="18" charset="0"/>
              </a:rPr>
              <a:t>A user-centered, creative, and collaborative methodology for solving problems</a:t>
            </a:r>
            <a:r>
              <a:rPr lang="en-US" altLang="en-US" sz="1600" dirty="0">
                <a:solidFill>
                  <a:schemeClr val="tx2">
                    <a:lumMod val="50000"/>
                  </a:schemeClr>
                </a:solidFill>
              </a:rPr>
              <a:t>.</a:t>
            </a:r>
          </a:p>
        </p:txBody>
      </p:sp>
    </p:spTree>
    <p:extLst>
      <p:ext uri="{BB962C8B-B14F-4D97-AF65-F5344CB8AC3E}">
        <p14:creationId xmlns:p14="http://schemas.microsoft.com/office/powerpoint/2010/main" val="3393732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1268760"/>
            <a:ext cx="8883527" cy="1815882"/>
          </a:xfrm>
          <a:prstGeom prst="rect">
            <a:avLst/>
          </a:prstGeom>
        </p:spPr>
        <p:txBody>
          <a:bodyPr wrap="square">
            <a:spAutoFit/>
          </a:bodyPr>
          <a:lstStyle/>
          <a:p>
            <a:pPr marL="285750" indent="-285750" algn="just">
              <a:buFont typeface="Arial" panose="020B0604020202020204" pitchFamily="34" charset="0"/>
              <a:buChar char="•"/>
            </a:pPr>
            <a:r>
              <a:rPr lang="en-US" sz="1600" u="sng" dirty="0">
                <a:solidFill>
                  <a:srgbClr val="CC00CC"/>
                </a:solidFill>
                <a:latin typeface="Arial Narrow" panose="020B0606020202030204" pitchFamily="34" charset="0"/>
              </a:rPr>
              <a:t>User and target market research:</a:t>
            </a:r>
            <a:r>
              <a:rPr lang="en-US" sz="1600" dirty="0">
                <a:solidFill>
                  <a:srgbClr val="CC00CC"/>
                </a:solidFill>
                <a:latin typeface="Arial Narrow" panose="020B0606020202030204" pitchFamily="34" charset="0"/>
              </a:rPr>
              <a:t> </a:t>
            </a:r>
            <a:r>
              <a:rPr lang="en-US" sz="1600" dirty="0">
                <a:solidFill>
                  <a:schemeClr val="tx2">
                    <a:lumMod val="50000"/>
                  </a:schemeClr>
                </a:solidFill>
                <a:latin typeface="Arial Narrow" panose="020B0606020202030204" pitchFamily="34" charset="0"/>
              </a:rPr>
              <a:t>provides an understanding of user environments (where the end products or services are intended to be used), practical and aesthetic aspects of potential solutions, and can even predict marketplace trends</a:t>
            </a:r>
          </a:p>
          <a:p>
            <a:pPr marL="285750" indent="-285750" algn="just">
              <a:buFont typeface="Arial" panose="020B0604020202020204" pitchFamily="34" charset="0"/>
              <a:buChar char="•"/>
            </a:pPr>
            <a:r>
              <a:rPr lang="en-US" sz="1600" u="sng" dirty="0">
                <a:solidFill>
                  <a:srgbClr val="CC00CC"/>
                </a:solidFill>
                <a:latin typeface="Arial Narrow" panose="020B0606020202030204" pitchFamily="34" charset="0"/>
              </a:rPr>
              <a:t>Business research:</a:t>
            </a:r>
            <a:r>
              <a:rPr lang="en-US" sz="1600" dirty="0">
                <a:solidFill>
                  <a:srgbClr val="CC00CC"/>
                </a:solidFill>
                <a:latin typeface="Arial Narrow" panose="020B0606020202030204" pitchFamily="34" charset="0"/>
              </a:rPr>
              <a:t> </a:t>
            </a:r>
            <a:r>
              <a:rPr lang="en-US" sz="1600" dirty="0">
                <a:solidFill>
                  <a:schemeClr val="tx2">
                    <a:lumMod val="50000"/>
                  </a:schemeClr>
                </a:solidFill>
                <a:latin typeface="Arial Narrow" panose="020B0606020202030204" pitchFamily="34" charset="0"/>
              </a:rPr>
              <a:t>consists of data and statistics related to the organization's interests or focus area such as a product portfolio plan, revenue/profit requirements, establishing geographic interests for product distributions, etc.</a:t>
            </a:r>
          </a:p>
          <a:p>
            <a:pPr marL="285750" indent="-285750" algn="just">
              <a:buFont typeface="Arial" panose="020B0604020202020204" pitchFamily="34" charset="0"/>
              <a:buChar char="•"/>
            </a:pPr>
            <a:r>
              <a:rPr lang="en-US" sz="1600" u="sng" dirty="0">
                <a:solidFill>
                  <a:srgbClr val="CC00CC"/>
                </a:solidFill>
                <a:latin typeface="Arial Narrow" panose="020B0606020202030204" pitchFamily="34" charset="0"/>
              </a:rPr>
              <a:t>Technology research:</a:t>
            </a:r>
            <a:r>
              <a:rPr lang="en-US" sz="1600" dirty="0">
                <a:solidFill>
                  <a:srgbClr val="CC00CC"/>
                </a:solidFill>
                <a:latin typeface="Arial Narrow" panose="020B0606020202030204" pitchFamily="34" charset="0"/>
              </a:rPr>
              <a:t> </a:t>
            </a:r>
            <a:r>
              <a:rPr lang="en-US" sz="1600" dirty="0">
                <a:solidFill>
                  <a:schemeClr val="tx2">
                    <a:lumMod val="50000"/>
                  </a:schemeClr>
                </a:solidFill>
                <a:latin typeface="Arial Narrow" panose="020B0606020202030204" pitchFamily="34" charset="0"/>
              </a:rPr>
              <a:t>focuses on assessment to determine strengths, weaknesses, and availability of particular materials or what resources might be relevant for a specific problem area.</a:t>
            </a:r>
            <a:endParaRPr lang="en-US" sz="1050" dirty="0">
              <a:solidFill>
                <a:schemeClr val="tx2">
                  <a:lumMod val="50000"/>
                </a:schemeClr>
              </a:solidFill>
              <a:latin typeface="Arial Narrow" panose="020B0606020202030204" pitchFamily="34" charset="0"/>
            </a:endParaRPr>
          </a:p>
        </p:txBody>
      </p:sp>
      <p:sp>
        <p:nvSpPr>
          <p:cNvPr id="3" name="Titel 1"/>
          <p:cNvSpPr txBox="1">
            <a:spLocks/>
          </p:cNvSpPr>
          <p:nvPr/>
        </p:nvSpPr>
        <p:spPr>
          <a:xfrm>
            <a:off x="500034" y="304205"/>
            <a:ext cx="6304214" cy="553031"/>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de-DE" dirty="0"/>
              <a:t>Design </a:t>
            </a:r>
            <a:r>
              <a:rPr lang="de-DE" dirty="0" err="1"/>
              <a:t>Thinking</a:t>
            </a:r>
            <a:r>
              <a:rPr lang="de-DE" dirty="0"/>
              <a:t>: 1. </a:t>
            </a:r>
            <a:r>
              <a:rPr lang="en-US" dirty="0"/>
              <a:t>RESEARCH</a:t>
            </a:r>
          </a:p>
        </p:txBody>
      </p:sp>
      <p:sp>
        <p:nvSpPr>
          <p:cNvPr id="4" name="Rectangle 3"/>
          <p:cNvSpPr/>
          <p:nvPr/>
        </p:nvSpPr>
        <p:spPr>
          <a:xfrm>
            <a:off x="251520" y="6165304"/>
            <a:ext cx="5976664" cy="230832"/>
          </a:xfrm>
          <a:prstGeom prst="rect">
            <a:avLst/>
          </a:prstGeom>
        </p:spPr>
        <p:txBody>
          <a:bodyPr wrap="square">
            <a:spAutoFit/>
          </a:bodyPr>
          <a:lstStyle/>
          <a:p>
            <a:r>
              <a:rPr lang="en-US" sz="900" dirty="0">
                <a:hlinkClick r:id="rId2"/>
              </a:rPr>
              <a:t>https://courses.edx.org/dashboard/programs/9b729425-b524-4344-baaa-107abdee62c6/</a:t>
            </a:r>
            <a:r>
              <a:rPr lang="en-US" sz="900" dirty="0"/>
              <a:t>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084642"/>
            <a:ext cx="6455866" cy="3637756"/>
          </a:xfrm>
          <a:prstGeom prst="rect">
            <a:avLst/>
          </a:prstGeom>
        </p:spPr>
      </p:pic>
    </p:spTree>
    <p:extLst>
      <p:ext uri="{BB962C8B-B14F-4D97-AF65-F5344CB8AC3E}">
        <p14:creationId xmlns:p14="http://schemas.microsoft.com/office/powerpoint/2010/main" val="68442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68" y="1586593"/>
            <a:ext cx="7632848" cy="2062103"/>
          </a:xfrm>
          <a:prstGeom prst="rect">
            <a:avLst/>
          </a:prstGeom>
        </p:spPr>
        <p:txBody>
          <a:bodyPr wrap="square">
            <a:spAutoFit/>
          </a:bodyPr>
          <a:lstStyle/>
          <a:p>
            <a:r>
              <a:rPr lang="en-US" sz="1600" u="sng" dirty="0">
                <a:solidFill>
                  <a:srgbClr val="CC00CC"/>
                </a:solidFill>
                <a:latin typeface="Arial Narrow" panose="020B0606020202030204" pitchFamily="34" charset="0"/>
              </a:rPr>
              <a:t>Ideation: </a:t>
            </a:r>
          </a:p>
          <a:p>
            <a:r>
              <a:rPr lang="en-US" sz="1600" dirty="0">
                <a:latin typeface="Arial Narrow" panose="020B0606020202030204" pitchFamily="34" charset="0"/>
              </a:rPr>
              <a:t>When people talk about design thinking, it's usually the activities associated with ideation that come to mind. This is the stage in which all ideas, no matter how wild, are welcome. All ideas are then assessed against the research done in the preceding stage. Some common tasks are:</a:t>
            </a:r>
          </a:p>
          <a:p>
            <a:pPr marL="128588" indent="-128588">
              <a:buFont typeface="Arial" panose="020B0604020202020204" pitchFamily="34" charset="0"/>
              <a:buChar char="•"/>
            </a:pPr>
            <a:r>
              <a:rPr lang="en-US" sz="1600" dirty="0">
                <a:latin typeface="Arial Narrow" panose="020B0606020202030204" pitchFamily="34" charset="0"/>
              </a:rPr>
              <a:t>    Visualization / storytelling</a:t>
            </a:r>
          </a:p>
          <a:p>
            <a:pPr marL="128588" indent="-128588">
              <a:buFont typeface="Arial" panose="020B0604020202020204" pitchFamily="34" charset="0"/>
              <a:buChar char="•"/>
            </a:pPr>
            <a:r>
              <a:rPr lang="en-US" sz="1600" dirty="0">
                <a:latin typeface="Arial Narrow" panose="020B0606020202030204" pitchFamily="34" charset="0"/>
              </a:rPr>
              <a:t>    Strategic mapping of solution ideas by theme, such as product categories or timelines</a:t>
            </a:r>
          </a:p>
          <a:p>
            <a:endParaRPr lang="fr-FR" sz="1600" dirty="0">
              <a:latin typeface="Arial Narrow" panose="020B0606020202030204" pitchFamily="34" charset="0"/>
            </a:endParaRPr>
          </a:p>
          <a:p>
            <a:endParaRPr lang="en-US" sz="1600" dirty="0">
              <a:latin typeface="Arial Narrow" panose="020B0606020202030204" pitchFamily="34" charset="0"/>
            </a:endParaRPr>
          </a:p>
        </p:txBody>
      </p:sp>
      <p:sp>
        <p:nvSpPr>
          <p:cNvPr id="3" name="Titel 1"/>
          <p:cNvSpPr txBox="1">
            <a:spLocks/>
          </p:cNvSpPr>
          <p:nvPr/>
        </p:nvSpPr>
        <p:spPr>
          <a:xfrm>
            <a:off x="395536" y="332656"/>
            <a:ext cx="6520238" cy="553031"/>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de-DE" dirty="0"/>
              <a:t>Design </a:t>
            </a:r>
            <a:r>
              <a:rPr lang="de-DE" dirty="0" err="1"/>
              <a:t>Thinking</a:t>
            </a:r>
            <a:r>
              <a:rPr lang="de-DE" dirty="0"/>
              <a:t>: 2. </a:t>
            </a:r>
            <a:r>
              <a:rPr lang="en-US" dirty="0"/>
              <a:t>IDEATION</a:t>
            </a:r>
          </a:p>
        </p:txBody>
      </p:sp>
      <p:sp>
        <p:nvSpPr>
          <p:cNvPr id="4" name="Rectangle 3"/>
          <p:cNvSpPr/>
          <p:nvPr/>
        </p:nvSpPr>
        <p:spPr>
          <a:xfrm>
            <a:off x="179512" y="6104743"/>
            <a:ext cx="5976664" cy="369332"/>
          </a:xfrm>
          <a:prstGeom prst="rect">
            <a:avLst/>
          </a:prstGeom>
        </p:spPr>
        <p:txBody>
          <a:bodyPr wrap="square">
            <a:spAutoFit/>
          </a:bodyPr>
          <a:lstStyle/>
          <a:p>
            <a:r>
              <a:rPr lang="en-US" sz="900" dirty="0">
                <a:hlinkClick r:id="rId2"/>
              </a:rPr>
              <a:t>https://courses.edx.org/dashboard/programs/9b729425-b524-4344-baaa-107abdee62c6/</a:t>
            </a:r>
            <a:endParaRPr lang="en-US" sz="900" dirty="0"/>
          </a:p>
          <a:p>
            <a:r>
              <a:rPr lang="en-US" sz="900" dirty="0">
                <a:hlinkClick r:id="rId3"/>
              </a:rPr>
              <a:t>https://www.omilab.org/nodes/design-thinking.html</a:t>
            </a:r>
            <a:r>
              <a:rPr lang="en-US" sz="900" dirty="0"/>
              <a:t>   </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3212976"/>
            <a:ext cx="4464496" cy="2713576"/>
          </a:xfrm>
          <a:prstGeom prst="rect">
            <a:avLst/>
          </a:prstGeom>
        </p:spPr>
      </p:pic>
    </p:spTree>
    <p:extLst>
      <p:ext uri="{BB962C8B-B14F-4D97-AF65-F5344CB8AC3E}">
        <p14:creationId xmlns:p14="http://schemas.microsoft.com/office/powerpoint/2010/main" val="101801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3568" y="1586593"/>
            <a:ext cx="7632848" cy="1323439"/>
          </a:xfrm>
          <a:prstGeom prst="rect">
            <a:avLst/>
          </a:prstGeom>
        </p:spPr>
        <p:txBody>
          <a:bodyPr wrap="square">
            <a:spAutoFit/>
          </a:bodyPr>
          <a:lstStyle/>
          <a:p>
            <a:r>
              <a:rPr lang="en-US" sz="1600" u="sng" dirty="0">
                <a:solidFill>
                  <a:srgbClr val="CC00CC"/>
                </a:solidFill>
                <a:latin typeface="Arial Narrow" panose="020B0606020202030204" pitchFamily="34" charset="0"/>
              </a:rPr>
              <a:t>Prototyping: </a:t>
            </a:r>
          </a:p>
          <a:p>
            <a:r>
              <a:rPr lang="en-US" sz="1600" dirty="0">
                <a:latin typeface="Arial Narrow" panose="020B0606020202030204" pitchFamily="34" charset="0"/>
              </a:rPr>
              <a:t>Prototypes are an opportunity to make your ideas real, or at least real in model form. Prototypes are a useful way of testing out strong ideas or products with users. Do your solutions really work like you thought they might? What do your users think of them? Prototypes can be used during any stage of the design thinking process.</a:t>
            </a:r>
          </a:p>
        </p:txBody>
      </p:sp>
      <p:sp>
        <p:nvSpPr>
          <p:cNvPr id="3" name="Titel 1"/>
          <p:cNvSpPr txBox="1">
            <a:spLocks/>
          </p:cNvSpPr>
          <p:nvPr/>
        </p:nvSpPr>
        <p:spPr>
          <a:xfrm>
            <a:off x="395536" y="332656"/>
            <a:ext cx="6520238" cy="553031"/>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de-DE" dirty="0"/>
              <a:t>Design </a:t>
            </a:r>
            <a:r>
              <a:rPr lang="de-DE" dirty="0" err="1"/>
              <a:t>Thinking</a:t>
            </a:r>
            <a:r>
              <a:rPr lang="de-DE" dirty="0"/>
              <a:t>: 3. </a:t>
            </a:r>
            <a:r>
              <a:rPr lang="en-US" dirty="0"/>
              <a:t>PROTOTYPING</a:t>
            </a:r>
          </a:p>
        </p:txBody>
      </p:sp>
      <p:sp>
        <p:nvSpPr>
          <p:cNvPr id="4" name="Rectangle 3"/>
          <p:cNvSpPr/>
          <p:nvPr/>
        </p:nvSpPr>
        <p:spPr>
          <a:xfrm>
            <a:off x="179512" y="6104743"/>
            <a:ext cx="5976664" cy="230832"/>
          </a:xfrm>
          <a:prstGeom prst="rect">
            <a:avLst/>
          </a:prstGeom>
        </p:spPr>
        <p:txBody>
          <a:bodyPr wrap="square">
            <a:spAutoFit/>
          </a:bodyPr>
          <a:lstStyle/>
          <a:p>
            <a:r>
              <a:rPr lang="en-US" sz="900" dirty="0">
                <a:hlinkClick r:id="rId2"/>
              </a:rPr>
              <a:t>https://courses.edx.org/dashboard/programs/9b729425-b524-4344-baaa-107abdee62c6/</a:t>
            </a:r>
            <a:r>
              <a:rPr lang="en-US" sz="900" dirty="0"/>
              <a:t>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996952"/>
            <a:ext cx="5636624" cy="2818312"/>
          </a:xfrm>
          <a:prstGeom prst="rect">
            <a:avLst/>
          </a:prstGeom>
        </p:spPr>
      </p:pic>
    </p:spTree>
    <p:extLst>
      <p:ext uri="{BB962C8B-B14F-4D97-AF65-F5344CB8AC3E}">
        <p14:creationId xmlns:p14="http://schemas.microsoft.com/office/powerpoint/2010/main" val="414701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31CF96C-7672-4D84-A7A1-010FD98B1FFE}" type="slidenum">
              <a:rPr lang="en-US" smtClean="0"/>
              <a:t>8</a:t>
            </a:fld>
            <a:endParaRPr lang="en-US"/>
          </a:p>
        </p:txBody>
      </p:sp>
      <p:grpSp>
        <p:nvGrpSpPr>
          <p:cNvPr id="3" name="Groupe 2"/>
          <p:cNvGrpSpPr/>
          <p:nvPr/>
        </p:nvGrpSpPr>
        <p:grpSpPr>
          <a:xfrm>
            <a:off x="179512" y="1229706"/>
            <a:ext cx="8509320" cy="4740609"/>
            <a:chOff x="4074850" y="606476"/>
            <a:chExt cx="8075916" cy="4806210"/>
          </a:xfrm>
        </p:grpSpPr>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l="4545" t="31482" r="3174" b="10045"/>
            <a:stretch/>
          </p:blipFill>
          <p:spPr>
            <a:xfrm>
              <a:off x="4074850" y="606476"/>
              <a:ext cx="8075916" cy="4806210"/>
            </a:xfrm>
            <a:prstGeom prst="rect">
              <a:avLst/>
            </a:prstGeom>
          </p:spPr>
        </p:pic>
        <p:sp>
          <p:nvSpPr>
            <p:cNvPr id="13" name="Rectangle à coins arrondis 12"/>
            <p:cNvSpPr/>
            <p:nvPr/>
          </p:nvSpPr>
          <p:spPr>
            <a:xfrm>
              <a:off x="6671786" y="606477"/>
              <a:ext cx="2733617" cy="3324795"/>
            </a:xfrm>
            <a:prstGeom prst="roundRect">
              <a:avLst/>
            </a:prstGeom>
            <a:noFill/>
            <a:ln w="57150">
              <a:solidFill>
                <a:srgbClr val="D6009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Rectangle 1"/>
          <p:cNvSpPr/>
          <p:nvPr/>
        </p:nvSpPr>
        <p:spPr>
          <a:xfrm>
            <a:off x="-9993" y="6220159"/>
            <a:ext cx="5670357" cy="230832"/>
          </a:xfrm>
          <a:prstGeom prst="rect">
            <a:avLst/>
          </a:prstGeom>
        </p:spPr>
        <p:txBody>
          <a:bodyPr wrap="square">
            <a:spAutoFit/>
          </a:bodyPr>
          <a:lstStyle/>
          <a:p>
            <a:r>
              <a:rPr lang="en-US" sz="900" dirty="0">
                <a:hlinkClick r:id="rId3"/>
              </a:rPr>
              <a:t>https://medium.com/@conductal/beyond-design-thinking-the-systemic-design-thinking-framework-8d4952271222</a:t>
            </a:r>
            <a:r>
              <a:rPr lang="en-US" sz="900" dirty="0"/>
              <a:t> </a:t>
            </a:r>
          </a:p>
        </p:txBody>
      </p:sp>
      <p:sp>
        <p:nvSpPr>
          <p:cNvPr id="9" name="Titel 1"/>
          <p:cNvSpPr txBox="1">
            <a:spLocks/>
          </p:cNvSpPr>
          <p:nvPr/>
        </p:nvSpPr>
        <p:spPr>
          <a:xfrm>
            <a:off x="500034" y="304205"/>
            <a:ext cx="6304214" cy="553031"/>
          </a:xfrm>
          <a:prstGeom prst="rect">
            <a:avLst/>
          </a:prstGeom>
        </p:spPr>
        <p:txBody>
          <a:bodyPr vert="horz" lIns="91440" tIns="45720" rIns="91440" bIns="45720" rtlCol="0" anchor="t">
            <a:noAutofit/>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de-DE" dirty="0"/>
              <a:t>Design </a:t>
            </a:r>
            <a:r>
              <a:rPr lang="de-DE" dirty="0" err="1"/>
              <a:t>Thinking</a:t>
            </a:r>
            <a:r>
              <a:rPr lang="de-DE" dirty="0"/>
              <a:t> &amp; Systems </a:t>
            </a:r>
            <a:r>
              <a:rPr lang="de-DE" dirty="0" err="1"/>
              <a:t>Thinking</a:t>
            </a:r>
            <a:endParaRPr lang="de-DE" dirty="0"/>
          </a:p>
        </p:txBody>
      </p:sp>
    </p:spTree>
    <p:extLst>
      <p:ext uri="{BB962C8B-B14F-4D97-AF65-F5344CB8AC3E}">
        <p14:creationId xmlns:p14="http://schemas.microsoft.com/office/powerpoint/2010/main" val="86609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F31CF96C-7672-4D84-A7A1-010FD98B1FFE}" type="slidenum">
              <a:rPr lang="en-US" smtClean="0"/>
              <a:t>9</a:t>
            </a:fld>
            <a:endParaRPr lang="en-US"/>
          </a:p>
        </p:txBody>
      </p:sp>
      <p:grpSp>
        <p:nvGrpSpPr>
          <p:cNvPr id="2" name="Groupe 1"/>
          <p:cNvGrpSpPr/>
          <p:nvPr/>
        </p:nvGrpSpPr>
        <p:grpSpPr>
          <a:xfrm>
            <a:off x="683568" y="1700808"/>
            <a:ext cx="7632848" cy="3168352"/>
            <a:chOff x="848241" y="1412776"/>
            <a:chExt cx="7632848" cy="3168352"/>
          </a:xfrm>
        </p:grpSpPr>
        <p:sp>
          <p:nvSpPr>
            <p:cNvPr id="19" name="Rectangle à coins arrondis 18"/>
            <p:cNvSpPr/>
            <p:nvPr/>
          </p:nvSpPr>
          <p:spPr>
            <a:xfrm>
              <a:off x="848241" y="1412776"/>
              <a:ext cx="7632848" cy="3168352"/>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Arial Narrow" panose="020B0606020202030204" pitchFamily="34" charset="0"/>
              </a:endParaRPr>
            </a:p>
          </p:txBody>
        </p:sp>
        <p:grpSp>
          <p:nvGrpSpPr>
            <p:cNvPr id="15" name="Groupe 14"/>
            <p:cNvGrpSpPr/>
            <p:nvPr/>
          </p:nvGrpSpPr>
          <p:grpSpPr>
            <a:xfrm>
              <a:off x="1033363" y="3312363"/>
              <a:ext cx="1838018" cy="1033629"/>
              <a:chOff x="3871389" y="3745431"/>
              <a:chExt cx="2634976" cy="1742224"/>
            </a:xfrm>
          </p:grpSpPr>
          <p:sp>
            <p:nvSpPr>
              <p:cNvPr id="16" name="Rectangle à coins arrondis 15"/>
              <p:cNvSpPr/>
              <p:nvPr/>
            </p:nvSpPr>
            <p:spPr>
              <a:xfrm>
                <a:off x="3871389" y="374543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ZoneTexte 16"/>
              <p:cNvSpPr txBox="1"/>
              <p:nvPr/>
            </p:nvSpPr>
            <p:spPr>
              <a:xfrm>
                <a:off x="3922417" y="3796459"/>
                <a:ext cx="2532920" cy="164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fr-FR" sz="1600" b="1" dirty="0">
                    <a:latin typeface="Arial Narrow" panose="020B0606020202030204" pitchFamily="34" charset="0"/>
                  </a:rPr>
                  <a:t>1</a:t>
                </a:r>
              </a:p>
              <a:p>
                <a:pPr algn="ctr" defTabSz="666750">
                  <a:lnSpc>
                    <a:spcPct val="90000"/>
                  </a:lnSpc>
                  <a:spcBef>
                    <a:spcPct val="0"/>
                  </a:spcBef>
                  <a:spcAft>
                    <a:spcPct val="35000"/>
                  </a:spcAft>
                </a:pPr>
                <a:r>
                  <a:rPr lang="fr-FR" sz="1600" b="1" dirty="0">
                    <a:latin typeface="Arial Narrow" panose="020B0606020202030204" pitchFamily="34" charset="0"/>
                  </a:rPr>
                  <a:t>Design </a:t>
                </a:r>
                <a:r>
                  <a:rPr lang="fr-FR" sz="1600" b="1" dirty="0" err="1">
                    <a:latin typeface="Arial Narrow" panose="020B0606020202030204" pitchFamily="34" charset="0"/>
                  </a:rPr>
                  <a:t>Thinking</a:t>
                </a:r>
                <a:br>
                  <a:rPr lang="fr-FR" sz="1600" b="1" dirty="0">
                    <a:latin typeface="Arial Narrow" panose="020B0606020202030204" pitchFamily="34" charset="0"/>
                  </a:rPr>
                </a:br>
                <a:r>
                  <a:rPr lang="fr-FR" sz="1600" b="1" dirty="0">
                    <a:latin typeface="Arial Narrow" panose="020B0606020202030204" pitchFamily="34" charset="0"/>
                  </a:rPr>
                  <a:t>(Basics)</a:t>
                </a:r>
              </a:p>
            </p:txBody>
          </p:sp>
        </p:grpSp>
        <p:grpSp>
          <p:nvGrpSpPr>
            <p:cNvPr id="23" name="Groupe 22"/>
            <p:cNvGrpSpPr/>
            <p:nvPr/>
          </p:nvGrpSpPr>
          <p:grpSpPr>
            <a:xfrm>
              <a:off x="3847915" y="3312363"/>
              <a:ext cx="1838018" cy="1033629"/>
              <a:chOff x="7412139" y="1735171"/>
              <a:chExt cx="2634976" cy="1742224"/>
            </a:xfrm>
          </p:grpSpPr>
          <p:sp>
            <p:nvSpPr>
              <p:cNvPr id="27" name="Rectangle à coins arrondis 26"/>
              <p:cNvSpPr/>
              <p:nvPr/>
            </p:nvSpPr>
            <p:spPr>
              <a:xfrm>
                <a:off x="7412139" y="173517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ZoneTexte 27"/>
              <p:cNvSpPr txBox="1"/>
              <p:nvPr/>
            </p:nvSpPr>
            <p:spPr>
              <a:xfrm>
                <a:off x="7463167" y="1786199"/>
                <a:ext cx="2532920" cy="164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fr-FR" sz="1600" b="1" dirty="0">
                    <a:latin typeface="Arial Narrow" panose="020B0606020202030204" pitchFamily="34" charset="0"/>
                  </a:rPr>
                  <a:t>2</a:t>
                </a:r>
              </a:p>
              <a:p>
                <a:pPr algn="ctr" defTabSz="666750">
                  <a:lnSpc>
                    <a:spcPct val="90000"/>
                  </a:lnSpc>
                  <a:spcBef>
                    <a:spcPct val="0"/>
                  </a:spcBef>
                  <a:spcAft>
                    <a:spcPct val="35000"/>
                  </a:spcAft>
                </a:pPr>
                <a:r>
                  <a:rPr lang="fr-FR" sz="1600" b="1" dirty="0" err="1">
                    <a:latin typeface="Arial Narrow" panose="020B0606020202030204" pitchFamily="34" charset="0"/>
                  </a:rPr>
                  <a:t>Industrial</a:t>
                </a:r>
                <a:r>
                  <a:rPr lang="fr-FR" sz="1600" b="1" dirty="0">
                    <a:latin typeface="Arial Narrow" panose="020B0606020202030204" pitchFamily="34" charset="0"/>
                  </a:rPr>
                  <a:t> </a:t>
                </a:r>
                <a:br>
                  <a:rPr lang="fr-FR" sz="1600" b="1" dirty="0">
                    <a:latin typeface="Arial Narrow" panose="020B0606020202030204" pitchFamily="34" charset="0"/>
                  </a:rPr>
                </a:br>
                <a:r>
                  <a:rPr lang="fr-FR" sz="1600" b="1" dirty="0">
                    <a:latin typeface="Arial Narrow" panose="020B0606020202030204" pitchFamily="34" charset="0"/>
                  </a:rPr>
                  <a:t>PSS Case</a:t>
                </a:r>
              </a:p>
            </p:txBody>
          </p:sp>
        </p:grpSp>
        <p:grpSp>
          <p:nvGrpSpPr>
            <p:cNvPr id="24" name="Groupe 23"/>
            <p:cNvGrpSpPr/>
            <p:nvPr/>
          </p:nvGrpSpPr>
          <p:grpSpPr>
            <a:xfrm>
              <a:off x="6457950" y="3312363"/>
              <a:ext cx="1838018" cy="1033629"/>
              <a:chOff x="7412139" y="3745431"/>
              <a:chExt cx="2634976" cy="1742224"/>
            </a:xfrm>
          </p:grpSpPr>
          <p:sp>
            <p:nvSpPr>
              <p:cNvPr id="25" name="Rectangle à coins arrondis 24"/>
              <p:cNvSpPr/>
              <p:nvPr/>
            </p:nvSpPr>
            <p:spPr>
              <a:xfrm>
                <a:off x="7412139" y="374543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ZoneTexte 25"/>
              <p:cNvSpPr txBox="1"/>
              <p:nvPr/>
            </p:nvSpPr>
            <p:spPr>
              <a:xfrm>
                <a:off x="7463167" y="3796459"/>
                <a:ext cx="2532920" cy="16401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algn="ctr" defTabSz="666750">
                  <a:lnSpc>
                    <a:spcPct val="90000"/>
                  </a:lnSpc>
                  <a:spcBef>
                    <a:spcPct val="0"/>
                  </a:spcBef>
                  <a:spcAft>
                    <a:spcPct val="35000"/>
                  </a:spcAft>
                </a:pPr>
                <a:r>
                  <a:rPr lang="fr-FR" sz="1600" b="1" dirty="0">
                    <a:latin typeface="Arial Narrow" panose="020B0606020202030204" pitchFamily="34" charset="0"/>
                  </a:rPr>
                  <a:t>3</a:t>
                </a:r>
              </a:p>
              <a:p>
                <a:pPr algn="ctr" defTabSz="666750">
                  <a:lnSpc>
                    <a:spcPct val="90000"/>
                  </a:lnSpc>
                  <a:spcBef>
                    <a:spcPct val="0"/>
                  </a:spcBef>
                  <a:spcAft>
                    <a:spcPct val="35000"/>
                  </a:spcAft>
                </a:pPr>
                <a:r>
                  <a:rPr lang="fr-FR" sz="1600" b="1" dirty="0">
                    <a:latin typeface="Arial Narrow" panose="020B0606020202030204" pitchFamily="34" charset="0"/>
                  </a:rPr>
                  <a:t>Design </a:t>
                </a:r>
                <a:r>
                  <a:rPr lang="fr-FR" sz="1600" b="1" dirty="0" err="1">
                    <a:latin typeface="Arial Narrow" panose="020B0606020202030204" pitchFamily="34" charset="0"/>
                  </a:rPr>
                  <a:t>Thinking</a:t>
                </a:r>
                <a:r>
                  <a:rPr lang="fr-FR" sz="1600" b="1" dirty="0">
                    <a:latin typeface="Arial Narrow" panose="020B0606020202030204" pitchFamily="34" charset="0"/>
                  </a:rPr>
                  <a:t> </a:t>
                </a:r>
                <a:br>
                  <a:rPr lang="fr-FR" sz="1600" b="1" dirty="0">
                    <a:latin typeface="Arial Narrow" panose="020B0606020202030204" pitchFamily="34" charset="0"/>
                  </a:rPr>
                </a:br>
                <a:r>
                  <a:rPr lang="fr-FR" sz="1600" b="1" dirty="0">
                    <a:latin typeface="Arial Narrow" panose="020B0606020202030204" pitchFamily="34" charset="0"/>
                  </a:rPr>
                  <a:t>for PSS</a:t>
                </a:r>
                <a:br>
                  <a:rPr lang="fr-FR" sz="1600" b="1" dirty="0">
                    <a:latin typeface="Arial Narrow" panose="020B0606020202030204" pitchFamily="34" charset="0"/>
                  </a:rPr>
                </a:br>
                <a:r>
                  <a:rPr lang="fr-FR" sz="1600" b="1" dirty="0">
                    <a:latin typeface="Arial Narrow" panose="020B0606020202030204" pitchFamily="34" charset="0"/>
                  </a:rPr>
                  <a:t>(OMILAB)</a:t>
                </a:r>
              </a:p>
            </p:txBody>
          </p:sp>
        </p:grpSp>
        <p:grpSp>
          <p:nvGrpSpPr>
            <p:cNvPr id="34" name="Groupe 33"/>
            <p:cNvGrpSpPr/>
            <p:nvPr/>
          </p:nvGrpSpPr>
          <p:grpSpPr>
            <a:xfrm>
              <a:off x="1033363" y="1663059"/>
              <a:ext cx="7262605" cy="700834"/>
              <a:chOff x="3871389" y="3745431"/>
              <a:chExt cx="2634976" cy="1742224"/>
            </a:xfrm>
          </p:grpSpPr>
          <p:sp>
            <p:nvSpPr>
              <p:cNvPr id="35" name="Rectangle à coins arrondis 34"/>
              <p:cNvSpPr/>
              <p:nvPr/>
            </p:nvSpPr>
            <p:spPr>
              <a:xfrm>
                <a:off x="3871389" y="3745431"/>
                <a:ext cx="2634976" cy="174222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ZoneTexte 35"/>
              <p:cNvSpPr txBox="1"/>
              <p:nvPr/>
            </p:nvSpPr>
            <p:spPr>
              <a:xfrm>
                <a:off x="3922417" y="3796457"/>
                <a:ext cx="2532920" cy="16911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28575" rIns="38100" bIns="28575" numCol="1" spcCol="1270" anchor="ctr" anchorCtr="0">
                <a:noAutofit/>
              </a:bodyPr>
              <a:lstStyle/>
              <a:p>
                <a:pPr defTabSz="666750">
                  <a:lnSpc>
                    <a:spcPct val="90000"/>
                  </a:lnSpc>
                  <a:spcBef>
                    <a:spcPct val="0"/>
                  </a:spcBef>
                  <a:spcAft>
                    <a:spcPct val="35000"/>
                  </a:spcAft>
                </a:pPr>
                <a:r>
                  <a:rPr lang="en-US" sz="1600" b="1" dirty="0">
                    <a:latin typeface="Arial Narrow" panose="020B0606020202030204" pitchFamily="34" charset="0"/>
                  </a:rPr>
                  <a:t>Objective: Defining a sustainable Product-</a:t>
                </a:r>
                <a:r>
                  <a:rPr lang="en-US" sz="1600" b="1" dirty="0" err="1">
                    <a:latin typeface="Arial Narrow" panose="020B0606020202030204" pitchFamily="34" charset="0"/>
                  </a:rPr>
                  <a:t>Sevice</a:t>
                </a:r>
                <a:r>
                  <a:rPr lang="en-US" sz="1600" b="1" dirty="0">
                    <a:latin typeface="Arial Narrow" panose="020B0606020202030204" pitchFamily="34" charset="0"/>
                  </a:rPr>
                  <a:t> System (PSS) using Design Thinking method and tool (OMILAB)</a:t>
                </a:r>
              </a:p>
            </p:txBody>
          </p:sp>
        </p:grpSp>
      </p:grpSp>
      <p:sp>
        <p:nvSpPr>
          <p:cNvPr id="20" name="Titel 1"/>
          <p:cNvSpPr txBox="1">
            <a:spLocks/>
          </p:cNvSpPr>
          <p:nvPr/>
        </p:nvSpPr>
        <p:spPr>
          <a:xfrm>
            <a:off x="500034" y="304205"/>
            <a:ext cx="6304214" cy="553031"/>
          </a:xfrm>
          <a:prstGeom prst="rect">
            <a:avLst/>
          </a:prstGeom>
        </p:spPr>
        <p:txBody>
          <a:bodyPr/>
          <a:lstStyle>
            <a:lvl1pPr algn="l" defTabSz="914400" rtl="0" eaLnBrk="1" latinLnBrk="0" hangingPunct="1">
              <a:spcBef>
                <a:spcPct val="0"/>
              </a:spcBef>
              <a:buNone/>
              <a:defRPr sz="2800" b="1" kern="1200">
                <a:solidFill>
                  <a:schemeClr val="tx1"/>
                </a:solidFill>
                <a:latin typeface="Arial Narrow" panose="020B0606020202030204" pitchFamily="34" charset="0"/>
                <a:ea typeface="+mj-ea"/>
                <a:cs typeface="+mj-cs"/>
              </a:defRPr>
            </a:lvl1pPr>
          </a:lstStyle>
          <a:p>
            <a:r>
              <a:rPr lang="en-US" dirty="0"/>
              <a:t>Industrial PSS Case</a:t>
            </a:r>
          </a:p>
        </p:txBody>
      </p:sp>
      <p:sp>
        <p:nvSpPr>
          <p:cNvPr id="18" name="Rectangle à coins arrondis 17"/>
          <p:cNvSpPr/>
          <p:nvPr/>
        </p:nvSpPr>
        <p:spPr>
          <a:xfrm>
            <a:off x="6300192" y="3600395"/>
            <a:ext cx="1838018" cy="1033629"/>
          </a:xfrm>
          <a:prstGeom prst="roundRect">
            <a:avLst>
              <a:gd name="adj" fmla="val 7392"/>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à coins arrondis 20"/>
          <p:cNvSpPr/>
          <p:nvPr/>
        </p:nvSpPr>
        <p:spPr>
          <a:xfrm>
            <a:off x="861775" y="3600395"/>
            <a:ext cx="1838018" cy="1033629"/>
          </a:xfrm>
          <a:prstGeom prst="roundRect">
            <a:avLst>
              <a:gd name="adj" fmla="val 7392"/>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85328020"/>
      </p:ext>
    </p:extLst>
  </p:cSld>
  <p:clrMapOvr>
    <a:masterClrMapping/>
  </p:clrMapOvr>
</p:sld>
</file>

<file path=ppt/theme/theme1.xml><?xml version="1.0" encoding="utf-8"?>
<a:theme xmlns:a="http://schemas.openxmlformats.org/drawingml/2006/main" name="CloudSocket_PPT_Template_v2_DRAFT">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Arial Narrow" panose="020B060602020203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1085</Words>
  <Application>Microsoft Office PowerPoint</Application>
  <PresentationFormat>Affichage à l'écran (4:3)</PresentationFormat>
  <Paragraphs>151</Paragraphs>
  <Slides>24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Arial Narrow</vt:lpstr>
      <vt:lpstr>Calibri</vt:lpstr>
      <vt:lpstr>Wingdings</vt:lpstr>
      <vt:lpstr>CloudSocket_PPT_Template_v2_DRAFT</vt:lpstr>
      <vt:lpstr>EMSE_07 Design Thinking for  Product-Service System Design  Elaheh Maleki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CloudSocket Architecture</dc:title>
  <dc:creator>Robert Woitsch</dc:creator>
  <cp:lastModifiedBy>Loïc  MARIN</cp:lastModifiedBy>
  <cp:revision>128</cp:revision>
  <dcterms:modified xsi:type="dcterms:W3CDTF">2021-02-04T15:50:48Z</dcterms:modified>
</cp:coreProperties>
</file>